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2" r:id="rId4"/>
    <p:sldId id="264" r:id="rId5"/>
    <p:sldId id="259" r:id="rId6"/>
    <p:sldId id="265" r:id="rId7"/>
    <p:sldId id="260" r:id="rId8"/>
    <p:sldId id="266" r:id="rId9"/>
    <p:sldId id="261" r:id="rId10"/>
    <p:sldId id="267" r:id="rId11"/>
    <p:sldId id="268" r:id="rId12"/>
  </p:sldIdLst>
  <p:sldSz cx="12192000" cy="6858000"/>
  <p:notesSz cx="9866313" cy="142954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3685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17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724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01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407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8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943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312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72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767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934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1EFE3-8E11-408D-8A7D-85AE8752FF35}" type="datetimeFigureOut">
              <a:rPr lang="en-GB" smtClean="0"/>
              <a:t>03/10/2019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FCA3-4C42-491D-893A-80FC69BE29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08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hyperlink" Target="https://nationalcareers.service.gov.uk/explore-career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866629"/>
            <a:ext cx="3986264" cy="2800767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Predicted </a:t>
            </a:r>
            <a:r>
              <a:rPr lang="en-GB" sz="1600" i="1" dirty="0">
                <a:solidFill>
                  <a:prstClr val="black"/>
                </a:solidFill>
              </a:rPr>
              <a:t>Growth – </a:t>
            </a:r>
            <a:r>
              <a:rPr lang="en-GB" sz="1600" i="1" dirty="0">
                <a:solidFill>
                  <a:srgbClr val="00A7B5"/>
                </a:solidFill>
              </a:rPr>
              <a:t>3.9% between now and 2024, creating 3,400 jobs</a:t>
            </a: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% projected to retire </a:t>
            </a:r>
            <a:r>
              <a:rPr lang="en-GB" sz="1600" i="1" dirty="0">
                <a:solidFill>
                  <a:srgbClr val="00A7B5"/>
                </a:solidFill>
              </a:rPr>
              <a:t>– 23.2% of the workforce are set to retire creating an additional 20,600 jobs </a:t>
            </a: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600" i="1" dirty="0">
                <a:solidFill>
                  <a:srgbClr val="00A7B5"/>
                </a:solidFill>
              </a:rPr>
              <a:t>Predicted total number of future jobs – </a:t>
            </a:r>
            <a:r>
              <a:rPr lang="en-GB" i="1" dirty="0" smtClean="0">
                <a:solidFill>
                  <a:srgbClr val="00A7B5"/>
                </a:solidFill>
              </a:rPr>
              <a:t>24,000</a:t>
            </a:r>
          </a:p>
          <a:p>
            <a:pPr algn="ctr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447098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Ability to interpret data (To analyse Using computer modelling software)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Communication skills ( T</a:t>
            </a:r>
            <a:r>
              <a:rPr lang="en-GB" sz="1600" i="1" dirty="0" smtClean="0">
                <a:solidFill>
                  <a:srgbClr val="00A7B5"/>
                </a:solidFill>
              </a:rPr>
              <a:t>o </a:t>
            </a:r>
            <a:r>
              <a:rPr lang="en-GB" sz="1600" i="1" dirty="0">
                <a:solidFill>
                  <a:srgbClr val="00A7B5"/>
                </a:solidFill>
              </a:rPr>
              <a:t>talk to a wide group people about the project)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Problem-solving </a:t>
            </a:r>
            <a:r>
              <a:rPr lang="en-GB" sz="1600" i="1" dirty="0" smtClean="0">
                <a:solidFill>
                  <a:srgbClr val="00A7B5"/>
                </a:solidFill>
              </a:rPr>
              <a:t>(To overcome </a:t>
            </a:r>
            <a:r>
              <a:rPr lang="en-GB" sz="1600" i="1" dirty="0">
                <a:solidFill>
                  <a:srgbClr val="00A7B5"/>
                </a:solidFill>
              </a:rPr>
              <a:t>any issues that might arise during a project)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Decision-making </a:t>
            </a:r>
            <a:r>
              <a:rPr lang="en-GB" sz="1600" i="1" dirty="0" smtClean="0">
                <a:solidFill>
                  <a:srgbClr val="00A7B5"/>
                </a:solidFill>
              </a:rPr>
              <a:t>(To make </a:t>
            </a:r>
            <a:r>
              <a:rPr lang="en-GB" sz="1600" i="1" dirty="0">
                <a:solidFill>
                  <a:srgbClr val="00A7B5"/>
                </a:solidFill>
              </a:rPr>
              <a:t>critical decisions to get the project finished)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30887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Civil Engineer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Brief description of the job </a:t>
            </a:r>
          </a:p>
          <a:p>
            <a:pPr algn="ctr" defTabSz="914377"/>
            <a:r>
              <a:rPr lang="en-GB" sz="1600" i="1" dirty="0">
                <a:solidFill>
                  <a:srgbClr val="00A7B5"/>
                </a:solidFill>
              </a:rPr>
              <a:t>Civil engineers construct the buildings and infrastructure we use every day including roads, buildings, airports, tunnels, etc</a:t>
            </a:r>
            <a:r>
              <a:rPr lang="en-GB" sz="1600" i="1" dirty="0" smtClean="0">
                <a:solidFill>
                  <a:srgbClr val="00A7B5"/>
                </a:solidFill>
              </a:rPr>
              <a:t>.</a:t>
            </a: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Average </a:t>
            </a:r>
            <a:r>
              <a:rPr lang="en-GB" sz="1600" i="1" dirty="0" smtClean="0">
                <a:solidFill>
                  <a:prstClr val="black"/>
                </a:solidFill>
              </a:rPr>
              <a:t>starting </a:t>
            </a:r>
            <a:r>
              <a:rPr lang="en-GB" sz="1600" i="1" dirty="0" smtClean="0">
                <a:solidFill>
                  <a:prstClr val="black"/>
                </a:solidFill>
              </a:rPr>
              <a:t>salary </a:t>
            </a:r>
            <a:endParaRPr lang="en-GB" sz="16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600" i="1" dirty="0">
                <a:solidFill>
                  <a:srgbClr val="00A7B5"/>
                </a:solidFill>
              </a:rPr>
              <a:t>Newly trained civil engineers can earn approx. £20,000 - £</a:t>
            </a:r>
            <a:r>
              <a:rPr lang="en-GB" sz="1600" i="1" dirty="0" smtClean="0">
                <a:solidFill>
                  <a:srgbClr val="00A7B5"/>
                </a:solidFill>
              </a:rPr>
              <a:t>40,000</a:t>
            </a: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2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9320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study ?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3 A levels incl. Maths &amp; Physics, a BTEC Level 3 Diploma or Extended Diploma in Construction and the Built Environment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Apply for work experience during school holidays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Team sports </a:t>
            </a:r>
            <a:endParaRPr lang="en-GB" sz="1600" i="1" dirty="0" smtClean="0">
              <a:solidFill>
                <a:srgbClr val="00A7B5"/>
              </a:solidFill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Usually a 3 year BSc or BEng in Engineering degree or 4 year </a:t>
            </a:r>
            <a:r>
              <a:rPr lang="en-GB" sz="1600" i="1" dirty="0" smtClean="0">
                <a:solidFill>
                  <a:srgbClr val="00A7B5"/>
                </a:solidFill>
              </a:rPr>
              <a:t>masters </a:t>
            </a:r>
            <a:r>
              <a:rPr lang="en-GB" sz="1600" i="1" dirty="0">
                <a:solidFill>
                  <a:srgbClr val="00A7B5"/>
                </a:solidFill>
              </a:rPr>
              <a:t>degree in Civil Engineering.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A higher or degree apprenticeship studying for a level 4-6 qualification – usually a HNC, HND, foundation degree or part-time </a:t>
            </a:r>
            <a:r>
              <a:rPr lang="en-GB" sz="1600" i="1" dirty="0" smtClean="0">
                <a:solidFill>
                  <a:srgbClr val="00A7B5"/>
                </a:solidFill>
              </a:rPr>
              <a:t>bachelors </a:t>
            </a:r>
            <a:r>
              <a:rPr lang="en-GB" sz="1600" i="1" dirty="0">
                <a:solidFill>
                  <a:srgbClr val="00A7B5"/>
                </a:solidFill>
              </a:rPr>
              <a:t>degree (BSc or BEng</a:t>
            </a:r>
            <a:r>
              <a:rPr lang="en-GB" sz="1600" i="1" dirty="0" smtClean="0">
                <a:solidFill>
                  <a:srgbClr val="00A7B5"/>
                </a:solidFill>
              </a:rPr>
              <a:t>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13" y="6016219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30" y="3625660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16501" y="277648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89477" y="3046979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11187" r="12216"/>
          <a:stretch/>
        </p:blipFill>
        <p:spPr>
          <a:xfrm>
            <a:off x="4068830" y="5295003"/>
            <a:ext cx="3734874" cy="13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866629"/>
            <a:ext cx="3986264" cy="276998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Predicted </a:t>
            </a:r>
            <a:r>
              <a:rPr lang="en-GB" sz="1600" i="1" dirty="0">
                <a:solidFill>
                  <a:prstClr val="black"/>
                </a:solidFill>
              </a:rPr>
              <a:t>Growth -</a:t>
            </a:r>
            <a:endParaRPr lang="en-GB" sz="1600" i="1" dirty="0" smtClean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600" i="1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% </a:t>
            </a:r>
            <a:r>
              <a:rPr lang="en-GB" sz="1600" i="1" dirty="0">
                <a:solidFill>
                  <a:prstClr val="black"/>
                </a:solidFill>
              </a:rPr>
              <a:t>projected to </a:t>
            </a:r>
            <a:r>
              <a:rPr lang="en-GB" sz="1600" i="1" dirty="0" smtClean="0">
                <a:solidFill>
                  <a:prstClr val="black"/>
                </a:solidFill>
              </a:rPr>
              <a:t>retire - </a:t>
            </a:r>
            <a:endParaRPr lang="en-GB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600" i="1" dirty="0" smtClean="0">
                <a:solidFill>
                  <a:srgbClr val="00A7B5"/>
                </a:solidFill>
              </a:rPr>
              <a:t>Predicted </a:t>
            </a:r>
            <a:r>
              <a:rPr lang="en-GB" sz="1600" i="1" dirty="0">
                <a:solidFill>
                  <a:srgbClr val="00A7B5"/>
                </a:solidFill>
              </a:rPr>
              <a:t>total number of future jobs </a:t>
            </a:r>
            <a:r>
              <a:rPr lang="en-GB" sz="1600" i="1" dirty="0" smtClean="0">
                <a:solidFill>
                  <a:srgbClr val="00A7B5"/>
                </a:solidFill>
              </a:rPr>
              <a:t>–</a:t>
            </a: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 smtClean="0">
                <a:solidFill>
                  <a:prstClr val="black"/>
                </a:solidFill>
              </a:rPr>
              <a:t>careerometer</a:t>
            </a:r>
            <a:r>
              <a:rPr lang="en-GB" sz="1200" i="1" dirty="0" smtClean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41632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801314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 smtClean="0">
                <a:solidFill>
                  <a:prstClr val="black"/>
                </a:solidFill>
              </a:rPr>
              <a:t>Architect/Architectural Assistant</a:t>
            </a:r>
            <a:endParaRPr lang="en-GB" b="1" u="sng" dirty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Brief </a:t>
            </a:r>
            <a:r>
              <a:rPr lang="en-GB" sz="1600" i="1" dirty="0">
                <a:solidFill>
                  <a:prstClr val="black"/>
                </a:solidFill>
              </a:rPr>
              <a:t>description of the job </a:t>
            </a: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Average </a:t>
            </a:r>
            <a:r>
              <a:rPr lang="en-GB" sz="1600" i="1" dirty="0" smtClean="0">
                <a:solidFill>
                  <a:prstClr val="black"/>
                </a:solidFill>
              </a:rPr>
              <a:t>starting salary </a:t>
            </a:r>
            <a:endParaRPr lang="en-GB" sz="1600" i="1" dirty="0">
              <a:solidFill>
                <a:prstClr val="black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2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</a:t>
            </a:r>
            <a:r>
              <a:rPr lang="en-GB" sz="1600" i="1" dirty="0" smtClean="0">
                <a:solidFill>
                  <a:prstClr val="black"/>
                </a:solidFill>
              </a:rPr>
              <a:t>study?</a:t>
            </a:r>
            <a:endParaRPr lang="en-GB" sz="1600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13" y="6016219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30" y="4484081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16501" y="277648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65935" y="3056635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11187" r="12216"/>
          <a:stretch/>
        </p:blipFill>
        <p:spPr>
          <a:xfrm>
            <a:off x="4076735" y="5345411"/>
            <a:ext cx="3734874" cy="13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3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137400"/>
              </p:ext>
            </p:extLst>
          </p:nvPr>
        </p:nvGraphicFramePr>
        <p:xfrm>
          <a:off x="0" y="0"/>
          <a:ext cx="12249663" cy="10427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1119"/>
                <a:gridCol w="2479636"/>
                <a:gridCol w="2479636"/>
                <a:gridCol w="2479636"/>
                <a:gridCol w="2479636"/>
              </a:tblGrid>
              <a:tr h="2274082">
                <a:tc>
                  <a:txBody>
                    <a:bodyPr/>
                    <a:lstStyle/>
                    <a:p>
                      <a:pPr algn="ctr"/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2000" b="1" dirty="0" smtClean="0">
                          <a:latin typeface="+mn-lt"/>
                          <a:cs typeface="Arial" panose="020B0604020202020204" pitchFamily="34" charset="0"/>
                        </a:rPr>
                        <a:t>Civil Engineer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Brief Job</a:t>
                      </a:r>
                      <a:r>
                        <a:rPr lang="en-GB" sz="1100" baseline="0" dirty="0" smtClean="0">
                          <a:latin typeface="+mn-lt"/>
                          <a:cs typeface="Arial" panose="020B0604020202020204" pitchFamily="34" charset="0"/>
                        </a:rPr>
                        <a:t> Description</a:t>
                      </a:r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+mn-lt"/>
                          <a:cs typeface="Arial" panose="020B0604020202020204" pitchFamily="34" charset="0"/>
                        </a:rPr>
                        <a:t>Construction</a:t>
                      </a:r>
                      <a:r>
                        <a:rPr lang="en-GB" sz="2000" b="1" baseline="0" dirty="0" smtClean="0">
                          <a:latin typeface="+mn-lt"/>
                          <a:cs typeface="Arial" panose="020B0604020202020204" pitchFamily="34" charset="0"/>
                        </a:rPr>
                        <a:t> Project Manager</a:t>
                      </a:r>
                    </a:p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Brief Job</a:t>
                      </a:r>
                      <a:r>
                        <a:rPr lang="en-GB" sz="1100" baseline="0" dirty="0" smtClean="0">
                          <a:latin typeface="+mn-lt"/>
                          <a:cs typeface="Arial" panose="020B0604020202020204" pitchFamily="34" charset="0"/>
                        </a:rPr>
                        <a:t> Description</a:t>
                      </a:r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2000" b="1" dirty="0" smtClean="0">
                          <a:latin typeface="+mn-lt"/>
                          <a:cs typeface="Arial" panose="020B0604020202020204" pitchFamily="34" charset="0"/>
                        </a:rPr>
                        <a:t>Quantity</a:t>
                      </a:r>
                      <a:r>
                        <a:rPr lang="en-GB" sz="2000" b="1" baseline="0" dirty="0" smtClean="0">
                          <a:latin typeface="+mn-lt"/>
                          <a:cs typeface="Arial" panose="020B0604020202020204" pitchFamily="34" charset="0"/>
                        </a:rPr>
                        <a:t> Surveyor </a:t>
                      </a:r>
                    </a:p>
                    <a:p>
                      <a:pPr algn="ctr"/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Brief Job</a:t>
                      </a:r>
                      <a:r>
                        <a:rPr lang="en-GB" sz="1100" baseline="0" dirty="0" smtClean="0">
                          <a:latin typeface="+mn-lt"/>
                          <a:cs typeface="Arial" panose="020B0604020202020204" pitchFamily="34" charset="0"/>
                        </a:rPr>
                        <a:t> Description</a:t>
                      </a:r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2000" b="1" dirty="0" smtClean="0">
                          <a:latin typeface="+mn-lt"/>
                          <a:cs typeface="Arial" panose="020B0604020202020204" pitchFamily="34" charset="0"/>
                        </a:rPr>
                        <a:t>Architect</a:t>
                      </a:r>
                    </a:p>
                    <a:p>
                      <a:pPr algn="ctr"/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Brief Job</a:t>
                      </a:r>
                      <a:r>
                        <a:rPr lang="en-GB" sz="1100" baseline="0" dirty="0" smtClean="0">
                          <a:latin typeface="+mn-lt"/>
                          <a:cs typeface="Arial" panose="020B0604020202020204" pitchFamily="34" charset="0"/>
                        </a:rPr>
                        <a:t> Description</a:t>
                      </a:r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914377"/>
                      <a:r>
                        <a:rPr lang="en-GB" b="1" u="sng" dirty="0" smtClean="0">
                          <a:solidFill>
                            <a:prstClr val="black"/>
                          </a:solidFill>
                        </a:rPr>
                        <a:t>Environmental Advisor/Practitioner</a:t>
                      </a:r>
                    </a:p>
                    <a:p>
                      <a:pPr algn="ctr"/>
                      <a:endParaRPr lang="en-GB" sz="600" b="1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Brief Job</a:t>
                      </a:r>
                      <a:r>
                        <a:rPr lang="en-GB" sz="1100" baseline="0" dirty="0" smtClean="0">
                          <a:latin typeface="+mn-lt"/>
                          <a:cs typeface="Arial" panose="020B0604020202020204" pitchFamily="34" charset="0"/>
                        </a:rPr>
                        <a:t> Description</a:t>
                      </a:r>
                      <a:endParaRPr lang="en-GB" sz="1100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16387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Salary/Skills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Salary/Skills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Salary/Skills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Salary/Skills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Salary/Skills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74947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School Subjects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School Subjects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School Subjects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School Subjects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School Subjects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62112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Routes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Routes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Routes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Routes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+mn-lt"/>
                          <a:cs typeface="Arial" panose="020B0604020202020204" pitchFamily="34" charset="0"/>
                        </a:rPr>
                        <a:t>Routes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 flipV="1">
            <a:off x="0" y="642551"/>
            <a:ext cx="12192000" cy="66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64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866629"/>
            <a:ext cx="3986264" cy="289310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Predicted </a:t>
            </a:r>
            <a:r>
              <a:rPr lang="en-GB" sz="1600" i="1" dirty="0">
                <a:solidFill>
                  <a:prstClr val="black"/>
                </a:solidFill>
              </a:rPr>
              <a:t>Growth -</a:t>
            </a:r>
            <a:endParaRPr lang="en-GB" sz="1600" i="1" dirty="0" smtClean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600" i="1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% </a:t>
            </a:r>
            <a:r>
              <a:rPr lang="en-GB" sz="1600" i="1" dirty="0">
                <a:solidFill>
                  <a:prstClr val="black"/>
                </a:solidFill>
              </a:rPr>
              <a:t>projected to </a:t>
            </a:r>
            <a:r>
              <a:rPr lang="en-GB" sz="1600" i="1" dirty="0" smtClean="0">
                <a:solidFill>
                  <a:prstClr val="black"/>
                </a:solidFill>
              </a:rPr>
              <a:t>retire - </a:t>
            </a:r>
            <a:endParaRPr lang="en-GB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600" i="1" dirty="0" smtClean="0">
                <a:solidFill>
                  <a:srgbClr val="00A7B5"/>
                </a:solidFill>
              </a:rPr>
              <a:t>Predicted </a:t>
            </a:r>
            <a:r>
              <a:rPr lang="en-GB" sz="1600" i="1" dirty="0">
                <a:solidFill>
                  <a:srgbClr val="00A7B5"/>
                </a:solidFill>
              </a:rPr>
              <a:t>total number of future jobs </a:t>
            </a:r>
            <a:r>
              <a:rPr lang="en-GB" sz="1600" i="1" dirty="0" smtClean="0">
                <a:solidFill>
                  <a:srgbClr val="00A7B5"/>
                </a:solidFill>
              </a:rPr>
              <a:t>–</a:t>
            </a: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200" i="1" dirty="0" smtClean="0">
              <a:solidFill>
                <a:prstClr val="black"/>
              </a:solidFill>
            </a:endParaRPr>
          </a:p>
          <a:p>
            <a:pPr defTabSz="914377"/>
            <a:endParaRPr lang="en-GB" sz="1200" i="1" dirty="0" smtClean="0">
              <a:solidFill>
                <a:prstClr val="black"/>
              </a:solidFill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 smtClean="0">
                <a:solidFill>
                  <a:prstClr val="black"/>
                </a:solidFill>
              </a:rPr>
              <a:t>/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41632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555093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Civil Engineer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Brief description of the job </a:t>
            </a: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Average </a:t>
            </a:r>
            <a:r>
              <a:rPr lang="en-GB" sz="1600" i="1" dirty="0" smtClean="0">
                <a:solidFill>
                  <a:prstClr val="black"/>
                </a:solidFill>
              </a:rPr>
              <a:t>starting salary </a:t>
            </a:r>
            <a:endParaRPr lang="en-GB" sz="1600" i="1" dirty="0">
              <a:solidFill>
                <a:prstClr val="black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2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</a:t>
            </a:r>
            <a:r>
              <a:rPr lang="en-GB" sz="1600" i="1" dirty="0" smtClean="0">
                <a:solidFill>
                  <a:prstClr val="black"/>
                </a:solidFill>
              </a:rPr>
              <a:t>study?</a:t>
            </a:r>
            <a:endParaRPr lang="en-GB" sz="1600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13" y="6016219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4141" y="3908233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16501" y="277648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89477" y="3046979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11187" r="12216"/>
          <a:stretch/>
        </p:blipFill>
        <p:spPr>
          <a:xfrm>
            <a:off x="4068830" y="5345411"/>
            <a:ext cx="3734874" cy="13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9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866629"/>
            <a:ext cx="3986264" cy="2923877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prstClr val="black"/>
                </a:solidFill>
              </a:rPr>
              <a:t>Predicted </a:t>
            </a:r>
            <a:r>
              <a:rPr lang="en-GB" sz="1400" i="1" dirty="0">
                <a:solidFill>
                  <a:prstClr val="black"/>
                </a:solidFill>
              </a:rPr>
              <a:t>Growth – </a:t>
            </a:r>
            <a:r>
              <a:rPr lang="en-GB" sz="1400" i="1" dirty="0">
                <a:solidFill>
                  <a:srgbClr val="00A7B5"/>
                </a:solidFill>
              </a:rPr>
              <a:t>3.9% between now and 2024, creating </a:t>
            </a:r>
            <a:r>
              <a:rPr lang="en-GB" sz="1400" i="1" dirty="0" smtClean="0">
                <a:solidFill>
                  <a:srgbClr val="00A7B5"/>
                </a:solidFill>
              </a:rPr>
              <a:t>1,500 </a:t>
            </a:r>
            <a:r>
              <a:rPr lang="en-GB" sz="1400" i="1" dirty="0">
                <a:solidFill>
                  <a:srgbClr val="00A7B5"/>
                </a:solidFill>
              </a:rPr>
              <a:t>jobs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prstClr val="black"/>
                </a:solidFill>
              </a:rPr>
              <a:t>% projected to retire </a:t>
            </a:r>
            <a:r>
              <a:rPr lang="en-GB" sz="1400" i="1" dirty="0">
                <a:solidFill>
                  <a:srgbClr val="00A7B5"/>
                </a:solidFill>
              </a:rPr>
              <a:t>– 23.2% of the workforce are set to retire creating an additional </a:t>
            </a:r>
            <a:r>
              <a:rPr lang="en-GB" sz="1400" i="1" dirty="0" smtClean="0">
                <a:solidFill>
                  <a:srgbClr val="00A7B5"/>
                </a:solidFill>
              </a:rPr>
              <a:t>8,800 </a:t>
            </a:r>
            <a:r>
              <a:rPr lang="en-GB" sz="1400" i="1" dirty="0">
                <a:solidFill>
                  <a:srgbClr val="00A7B5"/>
                </a:solidFill>
              </a:rPr>
              <a:t>jobs 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srgbClr val="00A7B5"/>
                </a:solidFill>
              </a:rPr>
              <a:t>Predicted total number of future jobs – </a:t>
            </a:r>
            <a:r>
              <a:rPr lang="en-GB" sz="1400" i="1" dirty="0" smtClean="0">
                <a:solidFill>
                  <a:srgbClr val="00A7B5"/>
                </a:solidFill>
              </a:rPr>
              <a:t>10,300</a:t>
            </a: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200876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Initiative (To </a:t>
            </a:r>
            <a:r>
              <a:rPr lang="en-GB" sz="1400" i="1" dirty="0">
                <a:solidFill>
                  <a:srgbClr val="00A7B5"/>
                </a:solidFill>
              </a:rPr>
              <a:t>recognise emerging problems and </a:t>
            </a:r>
            <a:r>
              <a:rPr lang="en-GB" sz="1400" i="1" dirty="0" smtClean="0">
                <a:solidFill>
                  <a:srgbClr val="00A7B5"/>
                </a:solidFill>
              </a:rPr>
              <a:t>develop solutions)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Communication skills (To </a:t>
            </a:r>
            <a:r>
              <a:rPr lang="en-GB" sz="1400" i="1" dirty="0" smtClean="0">
                <a:solidFill>
                  <a:srgbClr val="00A7B5"/>
                </a:solidFill>
              </a:rPr>
              <a:t>ensure that your findings are understood, </a:t>
            </a:r>
            <a:r>
              <a:rPr lang="en-GB" sz="1400" i="1" dirty="0">
                <a:solidFill>
                  <a:srgbClr val="00A7B5"/>
                </a:solidFill>
              </a:rPr>
              <a:t>both orally &amp;</a:t>
            </a:r>
            <a:r>
              <a:rPr lang="en-GB" sz="1400" i="1" dirty="0" smtClean="0">
                <a:solidFill>
                  <a:srgbClr val="00A7B5"/>
                </a:solidFill>
              </a:rPr>
              <a:t> </a:t>
            </a:r>
            <a:r>
              <a:rPr lang="en-GB" sz="1400" i="1" dirty="0">
                <a:solidFill>
                  <a:srgbClr val="00A7B5"/>
                </a:solidFill>
              </a:rPr>
              <a:t>in </a:t>
            </a:r>
            <a:r>
              <a:rPr lang="en-GB" sz="1400" i="1" dirty="0" smtClean="0">
                <a:solidFill>
                  <a:srgbClr val="00A7B5"/>
                </a:solidFill>
              </a:rPr>
              <a:t>writing) 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IT skills (To effectively analyse data)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Literacy skills (To write </a:t>
            </a:r>
            <a:r>
              <a:rPr lang="en-GB" sz="1400" i="1" dirty="0">
                <a:solidFill>
                  <a:srgbClr val="00A7B5"/>
                </a:solidFill>
              </a:rPr>
              <a:t>reports for stakeholders and other team members)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555093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 smtClean="0">
                <a:solidFill>
                  <a:prstClr val="black"/>
                </a:solidFill>
              </a:rPr>
              <a:t>Environmental Advisor/Practitioner</a:t>
            </a:r>
            <a:endParaRPr lang="en-GB" b="1" u="sng" dirty="0">
              <a:solidFill>
                <a:prstClr val="black"/>
              </a:solidFill>
            </a:endParaRP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Brief description of the job </a:t>
            </a:r>
          </a:p>
          <a:p>
            <a:pPr algn="ctr" defTabSz="914377"/>
            <a:r>
              <a:rPr lang="en-GB" sz="1400" i="1" dirty="0" smtClean="0">
                <a:solidFill>
                  <a:srgbClr val="00A7B5"/>
                </a:solidFill>
              </a:rPr>
              <a:t>Help oversee </a:t>
            </a:r>
            <a:r>
              <a:rPr lang="en-GB" sz="1400" i="1" dirty="0">
                <a:solidFill>
                  <a:srgbClr val="00A7B5"/>
                </a:solidFill>
              </a:rPr>
              <a:t>the environmental performance </a:t>
            </a:r>
            <a:r>
              <a:rPr lang="en-GB" sz="1400" i="1" dirty="0" smtClean="0">
                <a:solidFill>
                  <a:srgbClr val="00A7B5"/>
                </a:solidFill>
              </a:rPr>
              <a:t>of a </a:t>
            </a:r>
            <a:r>
              <a:rPr lang="en-GB" sz="1400" i="1" dirty="0">
                <a:solidFill>
                  <a:srgbClr val="00A7B5"/>
                </a:solidFill>
              </a:rPr>
              <a:t>construction </a:t>
            </a:r>
            <a:r>
              <a:rPr lang="en-GB" sz="1400" i="1" dirty="0" smtClean="0">
                <a:solidFill>
                  <a:srgbClr val="00A7B5"/>
                </a:solidFill>
              </a:rPr>
              <a:t>company and see </a:t>
            </a:r>
            <a:r>
              <a:rPr lang="en-GB" sz="1400" i="1" dirty="0">
                <a:solidFill>
                  <a:srgbClr val="00A7B5"/>
                </a:solidFill>
              </a:rPr>
              <a:t>where improvements can be </a:t>
            </a:r>
            <a:r>
              <a:rPr lang="en-GB" sz="1400" i="1" dirty="0" smtClean="0">
                <a:solidFill>
                  <a:srgbClr val="00A7B5"/>
                </a:solidFill>
              </a:rPr>
              <a:t>made, making sure that environmental legislation is followed.</a:t>
            </a:r>
          </a:p>
          <a:p>
            <a:pPr algn="ctr" defTabSz="914377"/>
            <a:r>
              <a:rPr lang="en-GB" sz="1400" i="1" dirty="0" smtClean="0">
                <a:solidFill>
                  <a:srgbClr val="00A7B5"/>
                </a:solidFill>
              </a:rPr>
              <a:t>    </a:t>
            </a:r>
            <a:endParaRPr lang="en-GB" sz="14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400" i="1" dirty="0" smtClean="0">
                <a:solidFill>
                  <a:prstClr val="black"/>
                </a:solidFill>
              </a:rPr>
              <a:t>Average </a:t>
            </a:r>
            <a:r>
              <a:rPr lang="en-GB" sz="1400" i="1" dirty="0" smtClean="0">
                <a:solidFill>
                  <a:prstClr val="black"/>
                </a:solidFill>
              </a:rPr>
              <a:t>starting salary </a:t>
            </a: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srgbClr val="00A7B5"/>
                </a:solidFill>
              </a:rPr>
              <a:t>Newly trained Environmental </a:t>
            </a:r>
            <a:r>
              <a:rPr lang="en-GB" sz="1400" i="1" dirty="0" smtClean="0">
                <a:solidFill>
                  <a:srgbClr val="00A7B5"/>
                </a:solidFill>
              </a:rPr>
              <a:t>Advisors/Practitioners</a:t>
            </a:r>
            <a:endParaRPr lang="en-GB" sz="14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400" i="1" dirty="0" smtClean="0">
                <a:solidFill>
                  <a:srgbClr val="00A7B5"/>
                </a:solidFill>
              </a:rPr>
              <a:t>can </a:t>
            </a:r>
            <a:r>
              <a:rPr lang="en-GB" sz="1400" i="1" dirty="0">
                <a:solidFill>
                  <a:srgbClr val="00A7B5"/>
                </a:solidFill>
              </a:rPr>
              <a:t>earn approx. £20,000 - </a:t>
            </a:r>
            <a:r>
              <a:rPr lang="en-GB" sz="1400" i="1" dirty="0" smtClean="0">
                <a:solidFill>
                  <a:srgbClr val="00A7B5"/>
                </a:solidFill>
              </a:rPr>
              <a:t>£25,000</a:t>
            </a: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Website: </a:t>
            </a:r>
            <a:r>
              <a:rPr lang="en-GB" sz="1200" dirty="0">
                <a:hlinkClick r:id="rId2"/>
              </a:rPr>
              <a:t>https://</a:t>
            </a:r>
            <a:r>
              <a:rPr lang="en-GB" sz="1200" dirty="0" smtClean="0">
                <a:hlinkClick r:id="rId2"/>
              </a:rPr>
              <a:t>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study ?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3 A levels incl. Maths &amp; Physics, a BTEC Level 3 Diploma or Extended Diploma in Construction and the Built Environment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Apply for work experience during school holidays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Volunteer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srgbClr val="00A7B5"/>
              </a:solidFill>
            </a:endParaRP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endParaRPr lang="en-GB" sz="1400" i="1" dirty="0" smtClean="0">
              <a:solidFill>
                <a:srgbClr val="00A7B5"/>
              </a:solidFill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00876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Usually a </a:t>
            </a:r>
            <a:r>
              <a:rPr lang="en-GB" sz="1400" i="1" dirty="0" smtClean="0">
                <a:solidFill>
                  <a:srgbClr val="00A7B5"/>
                </a:solidFill>
              </a:rPr>
              <a:t>3/4 </a:t>
            </a:r>
            <a:r>
              <a:rPr lang="en-GB" sz="1400" i="1" dirty="0">
                <a:solidFill>
                  <a:srgbClr val="00A7B5"/>
                </a:solidFill>
              </a:rPr>
              <a:t>year </a:t>
            </a:r>
            <a:r>
              <a:rPr lang="en-GB" sz="1400" i="1" dirty="0" smtClean="0">
                <a:solidFill>
                  <a:srgbClr val="00A7B5"/>
                </a:solidFill>
              </a:rPr>
              <a:t>degree in any </a:t>
            </a:r>
            <a:r>
              <a:rPr lang="en-GB" sz="1400" i="1" dirty="0">
                <a:solidFill>
                  <a:srgbClr val="00A7B5"/>
                </a:solidFill>
              </a:rPr>
              <a:t>subject </a:t>
            </a:r>
            <a:r>
              <a:rPr lang="en-GB" sz="1400" i="1" dirty="0" smtClean="0">
                <a:solidFill>
                  <a:srgbClr val="00A7B5"/>
                </a:solidFill>
              </a:rPr>
              <a:t>but earth sciences, ecology, engineering</a:t>
            </a:r>
            <a:r>
              <a:rPr lang="en-GB" sz="1400" i="1" dirty="0">
                <a:solidFill>
                  <a:srgbClr val="00A7B5"/>
                </a:solidFill>
              </a:rPr>
              <a:t>, with a sustainability </a:t>
            </a:r>
            <a:r>
              <a:rPr lang="en-GB" sz="1400" i="1" dirty="0" smtClean="0">
                <a:solidFill>
                  <a:srgbClr val="00A7B5"/>
                </a:solidFill>
              </a:rPr>
              <a:t>focus etc. is helpful</a:t>
            </a:r>
            <a:endParaRPr lang="en-GB" sz="1400" i="1" dirty="0">
              <a:solidFill>
                <a:srgbClr val="00A7B5"/>
              </a:solidFill>
            </a:endParaRPr>
          </a:p>
          <a:p>
            <a:pPr marL="380990" indent="-380990" algn="ctr">
              <a:buFont typeface="Arial" panose="020B0604020202020204" pitchFamily="34" charset="0"/>
              <a:buChar char="•"/>
            </a:pPr>
            <a:endParaRPr lang="en-GB" sz="1400" i="1" dirty="0">
              <a:solidFill>
                <a:srgbClr val="00A7B5"/>
              </a:solidFill>
            </a:endParaRP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D</a:t>
            </a:r>
            <a:r>
              <a:rPr lang="en-GB" sz="1400" i="1" dirty="0" smtClean="0">
                <a:solidFill>
                  <a:srgbClr val="00A7B5"/>
                </a:solidFill>
              </a:rPr>
              <a:t>egree </a:t>
            </a:r>
            <a:r>
              <a:rPr lang="en-GB" sz="1400" i="1" dirty="0">
                <a:solidFill>
                  <a:srgbClr val="00A7B5"/>
                </a:solidFill>
              </a:rPr>
              <a:t>apprenticeship studying for a level 6 BSc (Hons) qualification </a:t>
            </a:r>
            <a:r>
              <a:rPr lang="en-GB" sz="1400" i="1" dirty="0" smtClean="0">
                <a:solidFill>
                  <a:srgbClr val="00A7B5"/>
                </a:solidFill>
              </a:rPr>
              <a:t>as </a:t>
            </a:r>
            <a:r>
              <a:rPr lang="en-GB" sz="1400" i="1" dirty="0">
                <a:solidFill>
                  <a:srgbClr val="00A7B5"/>
                </a:solidFill>
              </a:rPr>
              <a:t>a </a:t>
            </a:r>
            <a:r>
              <a:rPr lang="en-GB" sz="1400" i="1" dirty="0" smtClean="0">
                <a:solidFill>
                  <a:srgbClr val="00A7B5"/>
                </a:solidFill>
              </a:rPr>
              <a:t>Environmental Practitioner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4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4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400" i="1" dirty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</a:t>
            </a:r>
            <a:r>
              <a:rPr lang="en-GB" sz="1200" i="1" dirty="0"/>
              <a:t>&amp;</a:t>
            </a:r>
            <a:r>
              <a:rPr lang="en-GB" sz="1200" i="1" dirty="0" smtClean="0"/>
              <a:t>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477" y="6123352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23" y="3941779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483076" y="271362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37804" y="2891910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4483" y="5354926"/>
            <a:ext cx="3731075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7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793657"/>
            <a:ext cx="3986264" cy="301621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Predicted </a:t>
            </a:r>
            <a:r>
              <a:rPr lang="en-GB" sz="1600" i="1" dirty="0">
                <a:solidFill>
                  <a:prstClr val="black"/>
                </a:solidFill>
              </a:rPr>
              <a:t>Growth -</a:t>
            </a:r>
            <a:endParaRPr lang="en-GB" sz="1600" i="1" dirty="0" smtClean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600" i="1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% </a:t>
            </a:r>
            <a:r>
              <a:rPr lang="en-GB" sz="1600" i="1" dirty="0">
                <a:solidFill>
                  <a:prstClr val="black"/>
                </a:solidFill>
              </a:rPr>
              <a:t>projected to </a:t>
            </a:r>
            <a:r>
              <a:rPr lang="en-GB" sz="1600" i="1" dirty="0" smtClean="0">
                <a:solidFill>
                  <a:prstClr val="black"/>
                </a:solidFill>
              </a:rPr>
              <a:t>retire - </a:t>
            </a:r>
            <a:endParaRPr lang="en-GB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600" i="1" dirty="0" smtClean="0">
                <a:solidFill>
                  <a:srgbClr val="00A7B5"/>
                </a:solidFill>
              </a:rPr>
              <a:t>Predicted </a:t>
            </a:r>
            <a:r>
              <a:rPr lang="en-GB" sz="1600" i="1" dirty="0">
                <a:solidFill>
                  <a:srgbClr val="00A7B5"/>
                </a:solidFill>
              </a:rPr>
              <a:t>total number of future jobs </a:t>
            </a:r>
            <a:r>
              <a:rPr lang="en-GB" sz="1600" i="1" dirty="0" smtClean="0">
                <a:solidFill>
                  <a:srgbClr val="00A7B5"/>
                </a:solidFill>
              </a:rPr>
              <a:t>–</a:t>
            </a: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r>
              <a:rPr lang="en-GB" sz="1600" i="1" dirty="0" smtClean="0">
                <a:solidFill>
                  <a:srgbClr val="00A7B5"/>
                </a:solidFill>
              </a:rPr>
              <a:t>(Environmental Professional)</a:t>
            </a:r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41632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5016758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Environmental Advisor/Practitioner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Brief </a:t>
            </a:r>
            <a:r>
              <a:rPr lang="en-GB" sz="1600" i="1" dirty="0">
                <a:solidFill>
                  <a:prstClr val="black"/>
                </a:solidFill>
              </a:rPr>
              <a:t>description of the job </a:t>
            </a: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Average </a:t>
            </a:r>
            <a:r>
              <a:rPr lang="en-GB" sz="1600" i="1" dirty="0" smtClean="0">
                <a:solidFill>
                  <a:prstClr val="black"/>
                </a:solidFill>
              </a:rPr>
              <a:t>starting salary </a:t>
            </a:r>
            <a:endParaRPr lang="en-GB" sz="1600" i="1" dirty="0">
              <a:solidFill>
                <a:prstClr val="black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2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</a:t>
            </a:r>
            <a:r>
              <a:rPr lang="en-GB" sz="1600" i="1" dirty="0" smtClean="0">
                <a:solidFill>
                  <a:prstClr val="black"/>
                </a:solidFill>
              </a:rPr>
              <a:t>study?</a:t>
            </a:r>
            <a:endParaRPr lang="en-GB" sz="1600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13" y="6016219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4141" y="4379175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16501" y="277648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89477" y="3046979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11187" r="12216"/>
          <a:stretch/>
        </p:blipFill>
        <p:spPr>
          <a:xfrm>
            <a:off x="4076735" y="5345411"/>
            <a:ext cx="3734874" cy="13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5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866629"/>
            <a:ext cx="3986264" cy="249299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prstClr val="black"/>
                </a:solidFill>
              </a:rPr>
              <a:t>Predicted </a:t>
            </a:r>
            <a:r>
              <a:rPr lang="en-GB" sz="1400" i="1" dirty="0">
                <a:solidFill>
                  <a:prstClr val="black"/>
                </a:solidFill>
              </a:rPr>
              <a:t>Growth – </a:t>
            </a:r>
            <a:r>
              <a:rPr lang="en-GB" sz="1400" i="1" dirty="0" smtClean="0">
                <a:solidFill>
                  <a:srgbClr val="00A7B5"/>
                </a:solidFill>
              </a:rPr>
              <a:t>5.5% between </a:t>
            </a:r>
            <a:r>
              <a:rPr lang="en-GB" sz="1400" i="1" dirty="0">
                <a:solidFill>
                  <a:srgbClr val="00A7B5"/>
                </a:solidFill>
              </a:rPr>
              <a:t>now and 2024, creating </a:t>
            </a:r>
            <a:r>
              <a:rPr lang="en-GB" sz="1400" i="1" dirty="0" smtClean="0">
                <a:solidFill>
                  <a:srgbClr val="00A7B5"/>
                </a:solidFill>
              </a:rPr>
              <a:t>2,600 </a:t>
            </a:r>
            <a:r>
              <a:rPr lang="en-GB" sz="1400" i="1" dirty="0">
                <a:solidFill>
                  <a:srgbClr val="00A7B5"/>
                </a:solidFill>
              </a:rPr>
              <a:t>jobs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prstClr val="black"/>
                </a:solidFill>
              </a:rPr>
              <a:t>% projected to retire </a:t>
            </a:r>
            <a:r>
              <a:rPr lang="en-GB" sz="1400" i="1" dirty="0">
                <a:solidFill>
                  <a:srgbClr val="00A7B5"/>
                </a:solidFill>
              </a:rPr>
              <a:t>– </a:t>
            </a:r>
            <a:r>
              <a:rPr lang="en-GB" sz="1400" i="1" dirty="0" smtClean="0">
                <a:solidFill>
                  <a:srgbClr val="00A7B5"/>
                </a:solidFill>
              </a:rPr>
              <a:t>31.9% </a:t>
            </a:r>
            <a:r>
              <a:rPr lang="en-GB" sz="1400" i="1" dirty="0">
                <a:solidFill>
                  <a:srgbClr val="00A7B5"/>
                </a:solidFill>
              </a:rPr>
              <a:t>of the workforce are set to retire creating an additional </a:t>
            </a:r>
            <a:r>
              <a:rPr lang="en-GB" sz="1400" i="1" dirty="0" smtClean="0">
                <a:solidFill>
                  <a:srgbClr val="00A7B5"/>
                </a:solidFill>
              </a:rPr>
              <a:t>15,300 </a:t>
            </a:r>
            <a:r>
              <a:rPr lang="en-GB" sz="1400" i="1" dirty="0">
                <a:solidFill>
                  <a:srgbClr val="00A7B5"/>
                </a:solidFill>
              </a:rPr>
              <a:t>jobs 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srgbClr val="00A7B5"/>
                </a:solidFill>
              </a:rPr>
              <a:t>Predicted total number of future jobs – </a:t>
            </a:r>
            <a:r>
              <a:rPr lang="en-GB" sz="1400" i="1" dirty="0" smtClean="0">
                <a:solidFill>
                  <a:srgbClr val="00A7B5"/>
                </a:solidFill>
              </a:rPr>
              <a:t>17,900</a:t>
            </a:r>
          </a:p>
          <a:p>
            <a:pPr lvl="0" defTabSz="914377"/>
            <a:endParaRPr lang="en-GB" sz="1400" i="1" dirty="0" smtClean="0">
              <a:solidFill>
                <a:prstClr val="black"/>
              </a:solidFill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01621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rgbClr val="00A7B5"/>
                </a:solidFill>
              </a:rPr>
              <a:t> </a:t>
            </a:r>
            <a:r>
              <a:rPr lang="en-GB" sz="1400" i="1" dirty="0">
                <a:solidFill>
                  <a:srgbClr val="00A7B5"/>
                </a:solidFill>
              </a:rPr>
              <a:t>A</a:t>
            </a:r>
            <a:r>
              <a:rPr lang="en-GB" sz="1400" i="1" dirty="0" smtClean="0">
                <a:solidFill>
                  <a:srgbClr val="00A7B5"/>
                </a:solidFill>
              </a:rPr>
              <a:t> practical </a:t>
            </a:r>
            <a:r>
              <a:rPr lang="en-GB" sz="1400" i="1" dirty="0">
                <a:solidFill>
                  <a:srgbClr val="00A7B5"/>
                </a:solidFill>
              </a:rPr>
              <a:t>and logical </a:t>
            </a:r>
            <a:r>
              <a:rPr lang="en-GB" sz="1400" i="1" dirty="0" smtClean="0">
                <a:solidFill>
                  <a:srgbClr val="00A7B5"/>
                </a:solidFill>
              </a:rPr>
              <a:t>mind (To identify</a:t>
            </a:r>
            <a:r>
              <a:rPr lang="en-GB" sz="1400" i="1" dirty="0">
                <a:solidFill>
                  <a:srgbClr val="00A7B5"/>
                </a:solidFill>
              </a:rPr>
              <a:t>, analyse &amp;</a:t>
            </a:r>
            <a:r>
              <a:rPr lang="en-GB" sz="1400" i="1" dirty="0" smtClean="0">
                <a:solidFill>
                  <a:srgbClr val="00A7B5"/>
                </a:solidFill>
              </a:rPr>
              <a:t> </a:t>
            </a:r>
            <a:r>
              <a:rPr lang="en-GB" sz="1400" i="1" dirty="0">
                <a:solidFill>
                  <a:srgbClr val="00A7B5"/>
                </a:solidFill>
              </a:rPr>
              <a:t>develop responses to commercial </a:t>
            </a:r>
            <a:r>
              <a:rPr lang="en-GB" sz="1400" i="1" dirty="0" smtClean="0">
                <a:solidFill>
                  <a:srgbClr val="00A7B5"/>
                </a:solidFill>
              </a:rPr>
              <a:t>risks)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Negotiation (To ensure the best deals from suppliers)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S</a:t>
            </a:r>
            <a:r>
              <a:rPr lang="en-GB" sz="1400" i="1" dirty="0" smtClean="0">
                <a:solidFill>
                  <a:srgbClr val="00A7B5"/>
                </a:solidFill>
              </a:rPr>
              <a:t>trong </a:t>
            </a:r>
            <a:r>
              <a:rPr lang="en-GB" sz="1400" i="1" dirty="0">
                <a:solidFill>
                  <a:srgbClr val="00A7B5"/>
                </a:solidFill>
              </a:rPr>
              <a:t>numeracy and financial management skills </a:t>
            </a:r>
            <a:r>
              <a:rPr lang="en-GB" sz="1400" i="1" dirty="0" smtClean="0">
                <a:solidFill>
                  <a:srgbClr val="00A7B5"/>
                </a:solidFill>
              </a:rPr>
              <a:t>(To work out costs of materials)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Literacy skills (To </a:t>
            </a:r>
            <a:r>
              <a:rPr lang="en-GB" sz="1400" i="1" dirty="0">
                <a:solidFill>
                  <a:srgbClr val="00A7B5"/>
                </a:solidFill>
              </a:rPr>
              <a:t>write clear and precise </a:t>
            </a:r>
            <a:r>
              <a:rPr lang="en-GB" sz="1400" i="1" dirty="0" smtClean="0">
                <a:solidFill>
                  <a:srgbClr val="00A7B5"/>
                </a:solidFill>
              </a:rPr>
              <a:t>reports on costs &amp; progress)</a:t>
            </a:r>
            <a:endParaRPr lang="en-GB" sz="1400" i="1" dirty="0">
              <a:solidFill>
                <a:srgbClr val="00A7B5"/>
              </a:solidFill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 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98598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 smtClean="0">
                <a:solidFill>
                  <a:prstClr val="black"/>
                </a:solidFill>
              </a:rPr>
              <a:t>Quantity Surveyor</a:t>
            </a:r>
            <a:endParaRPr lang="en-GB" b="1" u="sng" dirty="0">
              <a:solidFill>
                <a:prstClr val="black"/>
              </a:solidFill>
            </a:endParaRP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Brief description of the job </a:t>
            </a:r>
          </a:p>
          <a:p>
            <a:pPr algn="ctr" defTabSz="914377"/>
            <a:r>
              <a:rPr lang="en-GB" sz="1400" i="1" dirty="0" smtClean="0">
                <a:solidFill>
                  <a:srgbClr val="00A7B5"/>
                </a:solidFill>
              </a:rPr>
              <a:t>Manage </a:t>
            </a:r>
            <a:r>
              <a:rPr lang="en-GB" sz="1400" i="1" dirty="0">
                <a:solidFill>
                  <a:srgbClr val="00A7B5"/>
                </a:solidFill>
              </a:rPr>
              <a:t>all costs relating to building and civil engineering projects, from the initial calculations to the final figures. </a:t>
            </a:r>
            <a:r>
              <a:rPr lang="en-GB" sz="1400" i="1" dirty="0" smtClean="0">
                <a:solidFill>
                  <a:srgbClr val="00A7B5"/>
                </a:solidFill>
              </a:rPr>
              <a:t>Minimise </a:t>
            </a:r>
            <a:r>
              <a:rPr lang="en-GB" sz="1400" i="1" dirty="0">
                <a:solidFill>
                  <a:srgbClr val="00A7B5"/>
                </a:solidFill>
              </a:rPr>
              <a:t>the cost of a project </a:t>
            </a:r>
            <a:r>
              <a:rPr lang="en-GB" sz="1400" i="1" dirty="0" smtClean="0">
                <a:solidFill>
                  <a:srgbClr val="00A7B5"/>
                </a:solidFill>
              </a:rPr>
              <a:t>and ensure </a:t>
            </a:r>
            <a:r>
              <a:rPr lang="en-GB" sz="1400" i="1" dirty="0">
                <a:solidFill>
                  <a:srgbClr val="00A7B5"/>
                </a:solidFill>
              </a:rPr>
              <a:t>value for money, while still achieving the required standards and </a:t>
            </a:r>
            <a:r>
              <a:rPr lang="en-GB" sz="1400" i="1" dirty="0" smtClean="0">
                <a:solidFill>
                  <a:srgbClr val="00A7B5"/>
                </a:solidFill>
              </a:rPr>
              <a:t>quality. </a:t>
            </a:r>
          </a:p>
          <a:p>
            <a:pPr algn="ctr" defTabSz="914377"/>
            <a:endParaRPr lang="en-GB" sz="14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400" i="1" dirty="0" smtClean="0">
                <a:solidFill>
                  <a:prstClr val="black"/>
                </a:solidFill>
              </a:rPr>
              <a:t>Average </a:t>
            </a:r>
            <a:r>
              <a:rPr lang="en-GB" sz="1400" i="1" dirty="0" smtClean="0">
                <a:solidFill>
                  <a:prstClr val="black"/>
                </a:solidFill>
              </a:rPr>
              <a:t>starting salary </a:t>
            </a: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srgbClr val="00A7B5"/>
                </a:solidFill>
              </a:rPr>
              <a:t>Newly </a:t>
            </a:r>
            <a:r>
              <a:rPr lang="en-GB" sz="1400" i="1" dirty="0" smtClean="0">
                <a:solidFill>
                  <a:srgbClr val="00A7B5"/>
                </a:solidFill>
              </a:rPr>
              <a:t>trained Quantity Surveyors can </a:t>
            </a:r>
            <a:r>
              <a:rPr lang="en-GB" sz="1400" i="1" dirty="0">
                <a:solidFill>
                  <a:srgbClr val="00A7B5"/>
                </a:solidFill>
              </a:rPr>
              <a:t>earn approx. £</a:t>
            </a:r>
            <a:r>
              <a:rPr lang="en-GB" sz="1400" i="1" dirty="0" smtClean="0">
                <a:solidFill>
                  <a:srgbClr val="00A7B5"/>
                </a:solidFill>
              </a:rPr>
              <a:t>25,000 </a:t>
            </a:r>
            <a:r>
              <a:rPr lang="en-GB" sz="1400" i="1" dirty="0">
                <a:solidFill>
                  <a:srgbClr val="00A7B5"/>
                </a:solidFill>
              </a:rPr>
              <a:t>- </a:t>
            </a:r>
            <a:r>
              <a:rPr lang="en-GB" sz="1400" i="1" dirty="0" smtClean="0">
                <a:solidFill>
                  <a:srgbClr val="00A7B5"/>
                </a:solidFill>
              </a:rPr>
              <a:t>£35,000</a:t>
            </a:r>
          </a:p>
          <a:p>
            <a:pPr defTabSz="914377"/>
            <a:endParaRPr lang="en-GB" sz="14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Website: </a:t>
            </a:r>
            <a:r>
              <a:rPr lang="en-GB" sz="1200" dirty="0" smtClean="0">
                <a:hlinkClick r:id="rId2"/>
              </a:rPr>
              <a:t>https</a:t>
            </a:r>
            <a:r>
              <a:rPr lang="en-GB" sz="1200" dirty="0">
                <a:hlinkClick r:id="rId2"/>
              </a:rPr>
              <a:t>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2554545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400" i="1" dirty="0">
                <a:solidFill>
                  <a:prstClr val="black"/>
                </a:solidFill>
              </a:rPr>
              <a:t>What specific subjects would you need to study ?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3 A levels incl. Maths &amp; Physics, a BTEC Level 3 Diploma or Extended Diploma in Construction and the Built Environment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Apply for work experience during school holidays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Fundraising events</a:t>
            </a: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</a:t>
            </a:r>
            <a:r>
              <a:rPr lang="en-GB" sz="1200" i="1" dirty="0" smtClean="0">
                <a:solidFill>
                  <a:prstClr val="black"/>
                </a:solidFill>
              </a:rPr>
              <a:t>Construct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31654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Usually a </a:t>
            </a:r>
            <a:r>
              <a:rPr lang="en-GB" sz="1400" i="1" dirty="0" smtClean="0">
                <a:solidFill>
                  <a:srgbClr val="00A7B5"/>
                </a:solidFill>
              </a:rPr>
              <a:t>3 or 4 </a:t>
            </a:r>
            <a:r>
              <a:rPr lang="en-GB" sz="1400" i="1" dirty="0">
                <a:solidFill>
                  <a:srgbClr val="00A7B5"/>
                </a:solidFill>
              </a:rPr>
              <a:t>year BSc </a:t>
            </a:r>
            <a:r>
              <a:rPr lang="en-GB" sz="1400" i="1" dirty="0" smtClean="0">
                <a:solidFill>
                  <a:srgbClr val="00A7B5"/>
                </a:solidFill>
              </a:rPr>
              <a:t>degree in Quantity </a:t>
            </a:r>
            <a:r>
              <a:rPr lang="en-GB" sz="1400" i="1" dirty="0">
                <a:solidFill>
                  <a:srgbClr val="00A7B5"/>
                </a:solidFill>
              </a:rPr>
              <a:t>S</a:t>
            </a:r>
            <a:r>
              <a:rPr lang="en-GB" sz="1400" i="1" dirty="0" smtClean="0">
                <a:solidFill>
                  <a:srgbClr val="00A7B5"/>
                </a:solidFill>
              </a:rPr>
              <a:t>urveying or </a:t>
            </a:r>
            <a:r>
              <a:rPr lang="en-GB" sz="1400" i="1" dirty="0">
                <a:solidFill>
                  <a:srgbClr val="00A7B5"/>
                </a:solidFill>
              </a:rPr>
              <a:t>a postgraduate conversion </a:t>
            </a:r>
            <a:r>
              <a:rPr lang="en-GB" sz="1400" i="1" dirty="0" smtClean="0">
                <a:solidFill>
                  <a:srgbClr val="00A7B5"/>
                </a:solidFill>
              </a:rPr>
              <a:t>course with the first </a:t>
            </a:r>
            <a:r>
              <a:rPr lang="en-GB" sz="1400" i="1" dirty="0">
                <a:solidFill>
                  <a:srgbClr val="00A7B5"/>
                </a:solidFill>
              </a:rPr>
              <a:t>degree </a:t>
            </a:r>
            <a:r>
              <a:rPr lang="en-GB" sz="1400" i="1" dirty="0" smtClean="0">
                <a:solidFill>
                  <a:srgbClr val="00A7B5"/>
                </a:solidFill>
              </a:rPr>
              <a:t>in </a:t>
            </a:r>
            <a:r>
              <a:rPr lang="en-GB" sz="1400" i="1" dirty="0">
                <a:solidFill>
                  <a:srgbClr val="00A7B5"/>
                </a:solidFill>
              </a:rPr>
              <a:t>any subject </a:t>
            </a:r>
            <a:r>
              <a:rPr lang="en-GB" sz="1400" i="1" dirty="0" smtClean="0">
                <a:solidFill>
                  <a:srgbClr val="00A7B5"/>
                </a:solidFill>
              </a:rPr>
              <a:t>including Geography, Economics etc. </a:t>
            </a:r>
            <a:endParaRPr lang="en-GB" sz="1400" i="1" dirty="0">
              <a:solidFill>
                <a:srgbClr val="00A7B5"/>
              </a:solidFill>
            </a:endParaRPr>
          </a:p>
          <a:p>
            <a:pPr algn="ctr"/>
            <a:endParaRPr lang="en-GB" sz="1400" i="1" dirty="0">
              <a:solidFill>
                <a:srgbClr val="00A7B5"/>
              </a:solidFill>
            </a:endParaRP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H</a:t>
            </a:r>
            <a:r>
              <a:rPr lang="en-GB" sz="1400" i="1" dirty="0" smtClean="0">
                <a:solidFill>
                  <a:srgbClr val="00A7B5"/>
                </a:solidFill>
              </a:rPr>
              <a:t>igher </a:t>
            </a:r>
            <a:r>
              <a:rPr lang="en-GB" sz="1400" i="1" dirty="0">
                <a:solidFill>
                  <a:srgbClr val="00A7B5"/>
                </a:solidFill>
              </a:rPr>
              <a:t>or degree apprenticeship studying for a level 4-6 qualification </a:t>
            </a:r>
            <a:endParaRPr lang="en-GB" sz="1400" i="1" dirty="0" smtClean="0">
              <a:solidFill>
                <a:srgbClr val="00A7B5"/>
              </a:solidFill>
            </a:endParaRPr>
          </a:p>
          <a:p>
            <a:pPr algn="ctr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r>
              <a:rPr lang="en-GB" sz="1200" i="1" dirty="0" smtClean="0"/>
              <a:t>Websites: Prospects, instituteforapprenticeships.org</a:t>
            </a:r>
          </a:p>
          <a:p>
            <a:r>
              <a:rPr lang="en-GB" sz="1200" i="1" dirty="0"/>
              <a:t>&amp;</a:t>
            </a:r>
            <a:r>
              <a:rPr lang="en-GB" sz="1200" i="1" dirty="0" smtClean="0"/>
              <a:t> UCAS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477" y="5710998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533" y="5629962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30" y="4040621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469442" y="2945016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37804" y="2694788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5592" y="5326785"/>
            <a:ext cx="3731075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6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793657"/>
            <a:ext cx="3986264" cy="301621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Predicted </a:t>
            </a:r>
            <a:r>
              <a:rPr lang="en-GB" sz="1600" i="1" dirty="0">
                <a:solidFill>
                  <a:prstClr val="black"/>
                </a:solidFill>
              </a:rPr>
              <a:t>Growth -</a:t>
            </a:r>
            <a:endParaRPr lang="en-GB" sz="1600" i="1" dirty="0" smtClean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600" i="1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% </a:t>
            </a:r>
            <a:r>
              <a:rPr lang="en-GB" sz="1600" i="1" dirty="0">
                <a:solidFill>
                  <a:prstClr val="black"/>
                </a:solidFill>
              </a:rPr>
              <a:t>projected to </a:t>
            </a:r>
            <a:r>
              <a:rPr lang="en-GB" sz="1600" i="1" dirty="0" smtClean="0">
                <a:solidFill>
                  <a:prstClr val="black"/>
                </a:solidFill>
              </a:rPr>
              <a:t>retire - </a:t>
            </a:r>
            <a:endParaRPr lang="en-GB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600" i="1" dirty="0" smtClean="0">
                <a:solidFill>
                  <a:srgbClr val="00A7B5"/>
                </a:solidFill>
              </a:rPr>
              <a:t>Predicted </a:t>
            </a:r>
            <a:r>
              <a:rPr lang="en-GB" sz="1600" i="1" dirty="0">
                <a:solidFill>
                  <a:srgbClr val="00A7B5"/>
                </a:solidFill>
              </a:rPr>
              <a:t>total number of future jobs </a:t>
            </a:r>
            <a:r>
              <a:rPr lang="en-GB" sz="1600" i="1" dirty="0" smtClean="0">
                <a:solidFill>
                  <a:srgbClr val="00A7B5"/>
                </a:solidFill>
              </a:rPr>
              <a:t>–</a:t>
            </a: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41632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801314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Quantity Surveyor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Brief </a:t>
            </a:r>
            <a:r>
              <a:rPr lang="en-GB" sz="1600" i="1" dirty="0">
                <a:solidFill>
                  <a:prstClr val="black"/>
                </a:solidFill>
              </a:rPr>
              <a:t>description of the job </a:t>
            </a: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Average </a:t>
            </a:r>
            <a:r>
              <a:rPr lang="en-GB" sz="1600" i="1" dirty="0" smtClean="0">
                <a:solidFill>
                  <a:prstClr val="black"/>
                </a:solidFill>
              </a:rPr>
              <a:t>starting salary </a:t>
            </a:r>
            <a:endParaRPr lang="en-GB" sz="1600" i="1" dirty="0">
              <a:solidFill>
                <a:prstClr val="black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2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</a:t>
            </a:r>
            <a:r>
              <a:rPr lang="en-GB" sz="1600" i="1" dirty="0" smtClean="0">
                <a:solidFill>
                  <a:prstClr val="black"/>
                </a:solidFill>
              </a:rPr>
              <a:t>study?</a:t>
            </a:r>
            <a:endParaRPr lang="en-GB" sz="1600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13" y="6016219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30" y="4484081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16501" y="277648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65935" y="3056635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11187" r="12216"/>
          <a:stretch/>
        </p:blipFill>
        <p:spPr>
          <a:xfrm>
            <a:off x="4076735" y="5345411"/>
            <a:ext cx="3734874" cy="13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25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59546" y="4244343"/>
            <a:ext cx="3986264" cy="249299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prstClr val="black"/>
                </a:solidFill>
              </a:rPr>
              <a:t>Predicted </a:t>
            </a:r>
            <a:r>
              <a:rPr lang="en-GB" sz="1400" i="1" dirty="0">
                <a:solidFill>
                  <a:prstClr val="black"/>
                </a:solidFill>
              </a:rPr>
              <a:t>Growth – </a:t>
            </a:r>
            <a:r>
              <a:rPr lang="en-GB" sz="1400" i="1" dirty="0" smtClean="0">
                <a:solidFill>
                  <a:srgbClr val="00A7B5"/>
                </a:solidFill>
              </a:rPr>
              <a:t>5.5% between </a:t>
            </a:r>
            <a:r>
              <a:rPr lang="en-GB" sz="1400" i="1" dirty="0">
                <a:solidFill>
                  <a:srgbClr val="00A7B5"/>
                </a:solidFill>
              </a:rPr>
              <a:t>now and 2024, creating </a:t>
            </a:r>
            <a:r>
              <a:rPr lang="en-GB" sz="1400" i="1" dirty="0" smtClean="0">
                <a:solidFill>
                  <a:srgbClr val="00A7B5"/>
                </a:solidFill>
              </a:rPr>
              <a:t>4,800 </a:t>
            </a:r>
            <a:r>
              <a:rPr lang="en-GB" sz="1400" i="1" dirty="0">
                <a:solidFill>
                  <a:srgbClr val="00A7B5"/>
                </a:solidFill>
              </a:rPr>
              <a:t>jobs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prstClr val="black"/>
                </a:solidFill>
              </a:rPr>
              <a:t>% projected to retire </a:t>
            </a:r>
            <a:r>
              <a:rPr lang="en-GB" sz="1400" i="1" dirty="0">
                <a:solidFill>
                  <a:srgbClr val="00A7B5"/>
                </a:solidFill>
              </a:rPr>
              <a:t>– </a:t>
            </a:r>
            <a:r>
              <a:rPr lang="en-GB" sz="1400" i="1" dirty="0" smtClean="0">
                <a:solidFill>
                  <a:srgbClr val="00A7B5"/>
                </a:solidFill>
              </a:rPr>
              <a:t>31.9% </a:t>
            </a:r>
            <a:r>
              <a:rPr lang="en-GB" sz="1400" i="1" dirty="0">
                <a:solidFill>
                  <a:srgbClr val="00A7B5"/>
                </a:solidFill>
              </a:rPr>
              <a:t>of the workforce are set to retire creating an additional </a:t>
            </a:r>
            <a:r>
              <a:rPr lang="en-GB" sz="1400" i="1" dirty="0" smtClean="0">
                <a:solidFill>
                  <a:srgbClr val="00A7B5"/>
                </a:solidFill>
              </a:rPr>
              <a:t>28,000 </a:t>
            </a:r>
            <a:r>
              <a:rPr lang="en-GB" sz="1400" i="1" dirty="0">
                <a:solidFill>
                  <a:srgbClr val="00A7B5"/>
                </a:solidFill>
              </a:rPr>
              <a:t>jobs 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srgbClr val="00A7B5"/>
                </a:solidFill>
              </a:rPr>
              <a:t>Predicted total number of future jobs – </a:t>
            </a:r>
            <a:r>
              <a:rPr lang="en-GB" sz="1400" i="1" dirty="0" smtClean="0">
                <a:solidFill>
                  <a:srgbClr val="00A7B5"/>
                </a:solidFill>
              </a:rPr>
              <a:t>32,800</a:t>
            </a: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847207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Attention </a:t>
            </a:r>
            <a:r>
              <a:rPr lang="en-GB" sz="1400" i="1" dirty="0">
                <a:solidFill>
                  <a:srgbClr val="00A7B5"/>
                </a:solidFill>
              </a:rPr>
              <a:t>to detail </a:t>
            </a:r>
            <a:r>
              <a:rPr lang="en-GB" sz="1400" i="1" dirty="0" smtClean="0">
                <a:solidFill>
                  <a:srgbClr val="00A7B5"/>
                </a:solidFill>
              </a:rPr>
              <a:t>(when conducting </a:t>
            </a:r>
            <a:r>
              <a:rPr lang="en-GB" sz="1400" i="1" dirty="0">
                <a:solidFill>
                  <a:srgbClr val="00A7B5"/>
                </a:solidFill>
              </a:rPr>
              <a:t>site inspections and managing complex contracts</a:t>
            </a:r>
            <a:r>
              <a:rPr lang="en-GB" sz="1400" i="1" dirty="0" smtClean="0">
                <a:solidFill>
                  <a:srgbClr val="00A7B5"/>
                </a:solidFill>
              </a:rPr>
              <a:t>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Strong </a:t>
            </a:r>
            <a:r>
              <a:rPr lang="en-GB" sz="1400" i="1" dirty="0">
                <a:solidFill>
                  <a:srgbClr val="00A7B5"/>
                </a:solidFill>
              </a:rPr>
              <a:t>communication skills </a:t>
            </a:r>
            <a:r>
              <a:rPr lang="en-GB" sz="1400" i="1" dirty="0" smtClean="0">
                <a:solidFill>
                  <a:srgbClr val="00A7B5"/>
                </a:solidFill>
              </a:rPr>
              <a:t>(to liaise </a:t>
            </a:r>
            <a:r>
              <a:rPr lang="en-GB" sz="1400" i="1" dirty="0">
                <a:solidFill>
                  <a:srgbClr val="00A7B5"/>
                </a:solidFill>
              </a:rPr>
              <a:t>with a wide range of clients, professionals and </a:t>
            </a:r>
            <a:r>
              <a:rPr lang="en-GB" sz="1400" i="1" dirty="0" smtClean="0">
                <a:solidFill>
                  <a:srgbClr val="00A7B5"/>
                </a:solidFill>
              </a:rPr>
              <a:t>workers)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Strong </a:t>
            </a:r>
            <a:r>
              <a:rPr lang="en-GB" sz="1400" i="1" dirty="0">
                <a:solidFill>
                  <a:srgbClr val="00A7B5"/>
                </a:solidFill>
              </a:rPr>
              <a:t>numeracy and </a:t>
            </a:r>
            <a:r>
              <a:rPr lang="en-GB" sz="1400" i="1" dirty="0" smtClean="0">
                <a:solidFill>
                  <a:srgbClr val="00A7B5"/>
                </a:solidFill>
              </a:rPr>
              <a:t>IT management </a:t>
            </a:r>
            <a:r>
              <a:rPr lang="en-GB" sz="1400" i="1" dirty="0">
                <a:solidFill>
                  <a:srgbClr val="00A7B5"/>
                </a:solidFill>
              </a:rPr>
              <a:t>skills (to manage information and finances during the </a:t>
            </a:r>
            <a:r>
              <a:rPr lang="en-GB" sz="1400" i="1" dirty="0" smtClean="0">
                <a:solidFill>
                  <a:srgbClr val="00A7B5"/>
                </a:solidFill>
              </a:rPr>
              <a:t>project)</a:t>
            </a:r>
            <a:endParaRPr lang="en-GB" sz="14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Leadership </a:t>
            </a:r>
            <a:r>
              <a:rPr lang="en-GB" sz="1400" i="1" dirty="0">
                <a:solidFill>
                  <a:srgbClr val="00A7B5"/>
                </a:solidFill>
              </a:rPr>
              <a:t>skills (to motivate </a:t>
            </a:r>
            <a:r>
              <a:rPr lang="en-GB" sz="1400" i="1" dirty="0" smtClean="0">
                <a:solidFill>
                  <a:srgbClr val="00A7B5"/>
                </a:solidFill>
              </a:rPr>
              <a:t>the team </a:t>
            </a:r>
            <a:r>
              <a:rPr lang="en-GB" sz="1400" i="1" dirty="0">
                <a:solidFill>
                  <a:srgbClr val="00A7B5"/>
                </a:solidFill>
              </a:rPr>
              <a:t>to ensure a high standard of work</a:t>
            </a:r>
            <a:r>
              <a:rPr lang="en-GB" sz="1400" i="1" dirty="0" smtClean="0">
                <a:solidFill>
                  <a:srgbClr val="00A7B5"/>
                </a:solidFill>
              </a:rPr>
              <a:t>)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Resilience &amp; </a:t>
            </a:r>
            <a:r>
              <a:rPr lang="en-GB" sz="1400" i="1" dirty="0">
                <a:solidFill>
                  <a:srgbClr val="00A7B5"/>
                </a:solidFill>
              </a:rPr>
              <a:t>problem solving (to overcome unexpected challenges during the construction </a:t>
            </a:r>
            <a:r>
              <a:rPr lang="en-GB" sz="1400" i="1" dirty="0" smtClean="0">
                <a:solidFill>
                  <a:srgbClr val="00A7B5"/>
                </a:solidFill>
              </a:rPr>
              <a:t>process)</a:t>
            </a: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555093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 smtClean="0">
                <a:solidFill>
                  <a:prstClr val="black"/>
                </a:solidFill>
              </a:rPr>
              <a:t>Construction Manager</a:t>
            </a:r>
            <a:endParaRPr lang="en-GB" b="1" u="sng" dirty="0">
              <a:solidFill>
                <a:prstClr val="black"/>
              </a:solidFill>
            </a:endParaRP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Brief description of the job </a:t>
            </a:r>
          </a:p>
          <a:p>
            <a:pPr algn="ctr" defTabSz="914377"/>
            <a:r>
              <a:rPr lang="en-GB" sz="1400" i="1" dirty="0" smtClean="0">
                <a:solidFill>
                  <a:srgbClr val="00A7B5"/>
                </a:solidFill>
              </a:rPr>
              <a:t>Manage major </a:t>
            </a:r>
            <a:r>
              <a:rPr lang="en-GB" sz="1400" i="1" dirty="0">
                <a:solidFill>
                  <a:srgbClr val="00A7B5"/>
                </a:solidFill>
              </a:rPr>
              <a:t>construction and civil engineering </a:t>
            </a:r>
            <a:r>
              <a:rPr lang="en-GB" sz="1400" i="1" dirty="0" smtClean="0">
                <a:solidFill>
                  <a:srgbClr val="00A7B5"/>
                </a:solidFill>
              </a:rPr>
              <a:t>projects. They also supervise </a:t>
            </a:r>
            <a:r>
              <a:rPr lang="en-GB" sz="1400" i="1" dirty="0">
                <a:solidFill>
                  <a:srgbClr val="00A7B5"/>
                </a:solidFill>
              </a:rPr>
              <a:t>major building contracts </a:t>
            </a:r>
            <a:r>
              <a:rPr lang="en-GB" sz="1400" i="1" dirty="0" smtClean="0">
                <a:solidFill>
                  <a:srgbClr val="00A7B5"/>
                </a:solidFill>
              </a:rPr>
              <a:t>with a focus on high </a:t>
            </a:r>
            <a:r>
              <a:rPr lang="en-GB" sz="1400" i="1" dirty="0">
                <a:solidFill>
                  <a:srgbClr val="00A7B5"/>
                </a:solidFill>
              </a:rPr>
              <a:t>quality of work, safety, timeliness and completion within </a:t>
            </a:r>
            <a:r>
              <a:rPr lang="en-GB" sz="1400" i="1" dirty="0" smtClean="0">
                <a:solidFill>
                  <a:srgbClr val="00A7B5"/>
                </a:solidFill>
              </a:rPr>
              <a:t>budget. </a:t>
            </a:r>
          </a:p>
          <a:p>
            <a:pPr algn="ctr" defTabSz="914377"/>
            <a:endParaRPr lang="en-GB" sz="14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400" i="1" dirty="0" smtClean="0">
                <a:solidFill>
                  <a:prstClr val="black"/>
                </a:solidFill>
              </a:rPr>
              <a:t>Average </a:t>
            </a:r>
            <a:r>
              <a:rPr lang="en-GB" sz="1400" i="1" dirty="0" smtClean="0">
                <a:solidFill>
                  <a:prstClr val="black"/>
                </a:solidFill>
              </a:rPr>
              <a:t>starting salary </a:t>
            </a: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srgbClr val="00A7B5"/>
                </a:solidFill>
              </a:rPr>
              <a:t>Newly trained Construction </a:t>
            </a:r>
            <a:r>
              <a:rPr lang="en-GB" sz="1400" i="1" dirty="0" smtClean="0">
                <a:solidFill>
                  <a:srgbClr val="00A7B5"/>
                </a:solidFill>
              </a:rPr>
              <a:t>Managers</a:t>
            </a:r>
            <a:endParaRPr lang="en-GB" sz="14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400" i="1" dirty="0" smtClean="0">
                <a:solidFill>
                  <a:srgbClr val="00A7B5"/>
                </a:solidFill>
              </a:rPr>
              <a:t>can </a:t>
            </a:r>
            <a:r>
              <a:rPr lang="en-GB" sz="1400" i="1" dirty="0">
                <a:solidFill>
                  <a:srgbClr val="00A7B5"/>
                </a:solidFill>
              </a:rPr>
              <a:t>earn approx. £</a:t>
            </a:r>
            <a:r>
              <a:rPr lang="en-GB" sz="1400" i="1" dirty="0" smtClean="0">
                <a:solidFill>
                  <a:srgbClr val="00A7B5"/>
                </a:solidFill>
              </a:rPr>
              <a:t>25,000 </a:t>
            </a:r>
            <a:r>
              <a:rPr lang="en-GB" sz="1400" i="1" dirty="0">
                <a:solidFill>
                  <a:srgbClr val="00A7B5"/>
                </a:solidFill>
              </a:rPr>
              <a:t>- </a:t>
            </a:r>
            <a:r>
              <a:rPr lang="en-GB" sz="1400" i="1" dirty="0" smtClean="0">
                <a:solidFill>
                  <a:srgbClr val="00A7B5"/>
                </a:solidFill>
              </a:rPr>
              <a:t>£35,000</a:t>
            </a: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00876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400" i="1" dirty="0">
                <a:solidFill>
                  <a:prstClr val="black"/>
                </a:solidFill>
              </a:rPr>
              <a:t>What specific subjects would you need to study ?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Level 2 and/or level 3 courses in construction and the built environment and work your way up. 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Any </a:t>
            </a:r>
            <a:r>
              <a:rPr lang="en-GB" sz="1400" i="1" dirty="0">
                <a:solidFill>
                  <a:srgbClr val="00A7B5"/>
                </a:solidFill>
              </a:rPr>
              <a:t>A levels </a:t>
            </a:r>
            <a:r>
              <a:rPr lang="en-GB" sz="1400" i="1" dirty="0" smtClean="0">
                <a:solidFill>
                  <a:srgbClr val="00A7B5"/>
                </a:solidFill>
              </a:rPr>
              <a:t>with at least one science or technical subject. 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Interest in new technology especially construction related</a:t>
            </a:r>
            <a:endParaRPr lang="en-GB" sz="1400" i="1" dirty="0">
              <a:solidFill>
                <a:srgbClr val="00A7B5"/>
              </a:solidFill>
            </a:endParaRP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Public speaking events</a:t>
            </a: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</a:t>
            </a:r>
            <a:r>
              <a:rPr lang="en-GB" sz="1200" i="1" dirty="0" smtClean="0">
                <a:solidFill>
                  <a:prstClr val="black"/>
                </a:solidFill>
              </a:rPr>
              <a:t>Construct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00876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Degrees include </a:t>
            </a:r>
            <a:r>
              <a:rPr lang="en-GB" sz="1400" i="1" dirty="0">
                <a:solidFill>
                  <a:srgbClr val="00A7B5"/>
                </a:solidFill>
              </a:rPr>
              <a:t>building management, engineering, construction management, project management and building </a:t>
            </a:r>
            <a:r>
              <a:rPr lang="en-GB" sz="1400" i="1" dirty="0" smtClean="0">
                <a:solidFill>
                  <a:srgbClr val="00A7B5"/>
                </a:solidFill>
              </a:rPr>
              <a:t>studies.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00A7B5"/>
                </a:solidFill>
              </a:rPr>
              <a:t>2 </a:t>
            </a:r>
            <a:r>
              <a:rPr lang="en-GB" sz="1400" i="1" dirty="0" smtClean="0">
                <a:solidFill>
                  <a:srgbClr val="00A7B5"/>
                </a:solidFill>
              </a:rPr>
              <a:t>year HNC </a:t>
            </a:r>
            <a:r>
              <a:rPr lang="en-GB" sz="1400" i="1" dirty="0">
                <a:solidFill>
                  <a:srgbClr val="00A7B5"/>
                </a:solidFill>
              </a:rPr>
              <a:t>and HND/diploma </a:t>
            </a:r>
            <a:r>
              <a:rPr lang="en-GB" sz="1400" i="1" dirty="0" smtClean="0">
                <a:solidFill>
                  <a:srgbClr val="00A7B5"/>
                </a:solidFill>
              </a:rPr>
              <a:t>qualifications in building studies/ engineering, surveying &amp; </a:t>
            </a:r>
            <a:r>
              <a:rPr lang="en-GB" sz="1400" i="1" dirty="0">
                <a:solidFill>
                  <a:srgbClr val="00A7B5"/>
                </a:solidFill>
              </a:rPr>
              <a:t>civil </a:t>
            </a:r>
            <a:r>
              <a:rPr lang="en-GB" sz="1400" i="1" dirty="0" smtClean="0">
                <a:solidFill>
                  <a:srgbClr val="00A7B5"/>
                </a:solidFill>
              </a:rPr>
              <a:t>engineering, construction engineering &amp; construction management. 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400" i="1" dirty="0" smtClean="0">
                <a:solidFill>
                  <a:srgbClr val="00A7B5"/>
                </a:solidFill>
              </a:rPr>
              <a:t>No </a:t>
            </a:r>
            <a:r>
              <a:rPr lang="en-GB" sz="1400" i="1" dirty="0">
                <a:solidFill>
                  <a:srgbClr val="00A7B5"/>
                </a:solidFill>
              </a:rPr>
              <a:t>higher or degree </a:t>
            </a:r>
            <a:r>
              <a:rPr lang="en-GB" sz="1400" i="1" dirty="0" smtClean="0">
                <a:solidFill>
                  <a:srgbClr val="00A7B5"/>
                </a:solidFill>
              </a:rPr>
              <a:t>apprenticeships are currently available (as of Aug 2019)</a:t>
            </a:r>
          </a:p>
          <a:p>
            <a:endParaRPr lang="en-GB" sz="1400" i="1" dirty="0" smtClean="0">
              <a:latin typeface="Museo Sans Cyrl 100" panose="02000000000000000000" pitchFamily="50" charset="0"/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477" y="6123352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335" y="6287450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654" y="4001376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41101" y="271362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90099" y="3547435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5207" y="5354926"/>
            <a:ext cx="3731075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62122" y="3751901"/>
            <a:ext cx="3986264" cy="301621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Predicted </a:t>
            </a:r>
            <a:r>
              <a:rPr lang="en-GB" sz="1600" i="1" dirty="0">
                <a:solidFill>
                  <a:prstClr val="black"/>
                </a:solidFill>
              </a:rPr>
              <a:t>Growth -</a:t>
            </a:r>
            <a:endParaRPr lang="en-GB" sz="1600" i="1" dirty="0" smtClean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600" i="1" dirty="0">
              <a:solidFill>
                <a:prstClr val="black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% </a:t>
            </a:r>
            <a:r>
              <a:rPr lang="en-GB" sz="1600" i="1" dirty="0">
                <a:solidFill>
                  <a:prstClr val="black"/>
                </a:solidFill>
              </a:rPr>
              <a:t>projected to </a:t>
            </a:r>
            <a:r>
              <a:rPr lang="en-GB" sz="1600" i="1" dirty="0" smtClean="0">
                <a:solidFill>
                  <a:prstClr val="black"/>
                </a:solidFill>
              </a:rPr>
              <a:t>retire - </a:t>
            </a:r>
            <a:endParaRPr lang="en-GB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600" i="1" dirty="0" smtClean="0">
                <a:solidFill>
                  <a:srgbClr val="00A7B5"/>
                </a:solidFill>
              </a:rPr>
              <a:t>Predicted </a:t>
            </a:r>
            <a:r>
              <a:rPr lang="en-GB" sz="1600" i="1" dirty="0">
                <a:solidFill>
                  <a:srgbClr val="00A7B5"/>
                </a:solidFill>
              </a:rPr>
              <a:t>total number of future jobs </a:t>
            </a:r>
            <a:r>
              <a:rPr lang="en-GB" sz="1600" i="1" dirty="0" smtClean="0">
                <a:solidFill>
                  <a:srgbClr val="00A7B5"/>
                </a:solidFill>
              </a:rPr>
              <a:t>–</a:t>
            </a: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341632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523220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Construction Manager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 smtClean="0">
                <a:solidFill>
                  <a:prstClr val="black"/>
                </a:solidFill>
              </a:rPr>
              <a:t>Brief </a:t>
            </a:r>
            <a:r>
              <a:rPr lang="en-GB" sz="1600" i="1" dirty="0">
                <a:solidFill>
                  <a:prstClr val="black"/>
                </a:solidFill>
              </a:rPr>
              <a:t>description of the job </a:t>
            </a: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prstClr val="black"/>
                </a:solidFill>
              </a:rPr>
              <a:t>Average </a:t>
            </a:r>
            <a:r>
              <a:rPr lang="en-GB" sz="1600" i="1" dirty="0" smtClean="0">
                <a:solidFill>
                  <a:prstClr val="black"/>
                </a:solidFill>
              </a:rPr>
              <a:t>starting salary </a:t>
            </a:r>
            <a:endParaRPr lang="en-GB" sz="1600" i="1" dirty="0">
              <a:solidFill>
                <a:prstClr val="black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2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144" y="3547435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specific subjects would you need to </a:t>
            </a:r>
            <a:r>
              <a:rPr lang="en-GB" sz="1600" i="1" dirty="0" smtClean="0">
                <a:solidFill>
                  <a:prstClr val="black"/>
                </a:solidFill>
              </a:rPr>
              <a:t>study?</a:t>
            </a:r>
            <a:endParaRPr lang="en-GB" sz="1600" i="1" dirty="0">
              <a:solidFill>
                <a:prstClr val="black"/>
              </a:solidFill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 smtClean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6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pPr algn="ctr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Construct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262432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6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600" i="1" dirty="0" smtClean="0">
              <a:solidFill>
                <a:srgbClr val="00A7B5"/>
              </a:solidFill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313" y="6016219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10" y="6359399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6230" y="4484081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16501" y="2776483"/>
            <a:ext cx="347581" cy="4915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65935" y="3056635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11187" r="12216"/>
          <a:stretch/>
        </p:blipFill>
        <p:spPr>
          <a:xfrm>
            <a:off x="4076735" y="5345411"/>
            <a:ext cx="3734874" cy="13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55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87897" y="4284243"/>
            <a:ext cx="3986264" cy="2431435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Labour Market Information </a:t>
            </a:r>
            <a:endParaRPr lang="en-GB" u="sng" dirty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prstClr val="black"/>
                </a:solidFill>
              </a:rPr>
              <a:t>Predicted </a:t>
            </a:r>
            <a:r>
              <a:rPr lang="en-GB" sz="1200" i="1" dirty="0">
                <a:solidFill>
                  <a:prstClr val="black"/>
                </a:solidFill>
              </a:rPr>
              <a:t>Growth – </a:t>
            </a:r>
            <a:r>
              <a:rPr lang="en-GB" sz="1200" i="1" dirty="0" smtClean="0">
                <a:solidFill>
                  <a:srgbClr val="00A7B5"/>
                </a:solidFill>
              </a:rPr>
              <a:t>5.5% between </a:t>
            </a:r>
            <a:r>
              <a:rPr lang="en-GB" sz="1200" i="1" dirty="0">
                <a:solidFill>
                  <a:srgbClr val="00A7B5"/>
                </a:solidFill>
              </a:rPr>
              <a:t>now and 2024, creating </a:t>
            </a:r>
            <a:r>
              <a:rPr lang="en-GB" sz="1200" i="1" dirty="0" smtClean="0">
                <a:solidFill>
                  <a:srgbClr val="00A7B5"/>
                </a:solidFill>
              </a:rPr>
              <a:t>3,700 </a:t>
            </a:r>
            <a:r>
              <a:rPr lang="en-GB" sz="1200" i="1" dirty="0">
                <a:solidFill>
                  <a:srgbClr val="00A7B5"/>
                </a:solidFill>
              </a:rPr>
              <a:t>jobs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prstClr val="black"/>
                </a:solidFill>
              </a:rPr>
              <a:t>% projected to retire </a:t>
            </a:r>
            <a:r>
              <a:rPr lang="en-GB" sz="1200" i="1" dirty="0">
                <a:solidFill>
                  <a:srgbClr val="00A7B5"/>
                </a:solidFill>
              </a:rPr>
              <a:t>– </a:t>
            </a:r>
            <a:r>
              <a:rPr lang="en-GB" sz="1200" i="1" dirty="0" smtClean="0">
                <a:solidFill>
                  <a:srgbClr val="00A7B5"/>
                </a:solidFill>
              </a:rPr>
              <a:t>31.9% </a:t>
            </a:r>
            <a:r>
              <a:rPr lang="en-GB" sz="1200" i="1" dirty="0">
                <a:solidFill>
                  <a:srgbClr val="00A7B5"/>
                </a:solidFill>
              </a:rPr>
              <a:t>of the workforce are set to retire creating an additional </a:t>
            </a:r>
            <a:r>
              <a:rPr lang="en-GB" sz="1200" i="1" dirty="0" smtClean="0">
                <a:solidFill>
                  <a:srgbClr val="00A7B5"/>
                </a:solidFill>
              </a:rPr>
              <a:t>21,100 </a:t>
            </a:r>
            <a:r>
              <a:rPr lang="en-GB" sz="1200" i="1" dirty="0">
                <a:solidFill>
                  <a:srgbClr val="00A7B5"/>
                </a:solidFill>
              </a:rPr>
              <a:t>jobs 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200" dirty="0" smtClean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200" dirty="0" smtClean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endParaRPr lang="en-GB" sz="1200" dirty="0">
              <a:solidFill>
                <a:prstClr val="black"/>
              </a:solidFill>
            </a:endParaRPr>
          </a:p>
          <a:p>
            <a:pPr algn="ctr" defTabSz="914377"/>
            <a:r>
              <a:rPr lang="en-GB" sz="1200" dirty="0">
                <a:solidFill>
                  <a:srgbClr val="00A7B5"/>
                </a:solidFill>
              </a:rPr>
              <a:t>Predicted total number of future jobs – </a:t>
            </a:r>
            <a:r>
              <a:rPr lang="en-GB" sz="1200" dirty="0" smtClean="0">
                <a:solidFill>
                  <a:srgbClr val="00A7B5"/>
                </a:solidFill>
              </a:rPr>
              <a:t>24,800</a:t>
            </a:r>
          </a:p>
          <a:p>
            <a:pPr lvl="0"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>
                <a:solidFill>
                  <a:prstClr val="black"/>
                </a:solidFill>
              </a:rPr>
              <a:t>Website: movingonmagazine.co.uk/</a:t>
            </a:r>
            <a:r>
              <a:rPr lang="en-GB" sz="1200" i="1" dirty="0" err="1">
                <a:solidFill>
                  <a:prstClr val="black"/>
                </a:solidFill>
              </a:rPr>
              <a:t>careerometer</a:t>
            </a:r>
            <a:r>
              <a:rPr lang="en-GB" sz="1200" i="1" dirty="0">
                <a:solidFill>
                  <a:prstClr val="black"/>
                </a:solidFill>
              </a:rPr>
              <a:t>/</a:t>
            </a:r>
          </a:p>
        </p:txBody>
      </p:sp>
      <p:sp>
        <p:nvSpPr>
          <p:cNvPr id="4" name="Rectangle 3"/>
          <p:cNvSpPr/>
          <p:nvPr/>
        </p:nvSpPr>
        <p:spPr>
          <a:xfrm>
            <a:off x="7962122" y="217683"/>
            <a:ext cx="3986264" cy="276998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List the job skills needed</a:t>
            </a:r>
          </a:p>
          <a:p>
            <a:pPr algn="ctr" defTabSz="914377"/>
            <a:r>
              <a:rPr lang="en-GB" sz="1400" i="1" dirty="0">
                <a:solidFill>
                  <a:prstClr val="black"/>
                </a:solidFill>
              </a:rPr>
              <a:t>List 4-5 skills and explain briefly why these skills are needed</a:t>
            </a: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rgbClr val="00A7B5"/>
                </a:solidFill>
              </a:rPr>
              <a:t>Ability to understand technical </a:t>
            </a:r>
            <a:r>
              <a:rPr lang="en-GB" sz="1200" i="1" dirty="0" smtClean="0">
                <a:solidFill>
                  <a:srgbClr val="00A7B5"/>
                </a:solidFill>
              </a:rPr>
              <a:t>plans (To understand the plan for the project and what it will look like)</a:t>
            </a:r>
            <a:endParaRPr lang="en-GB" sz="12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Creativity &amp; imagination  (</a:t>
            </a:r>
            <a:r>
              <a:rPr lang="en-GB" sz="1200" i="1" dirty="0">
                <a:solidFill>
                  <a:srgbClr val="00A7B5"/>
                </a:solidFill>
              </a:rPr>
              <a:t>T</a:t>
            </a:r>
            <a:r>
              <a:rPr lang="en-GB" sz="1200" i="1" dirty="0" smtClean="0">
                <a:solidFill>
                  <a:srgbClr val="00A7B5"/>
                </a:solidFill>
              </a:rPr>
              <a:t>o create aesthetically pleasing designs that are fit for purpose)</a:t>
            </a:r>
            <a:endParaRPr lang="en-GB" sz="12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rgbClr val="00A7B5"/>
                </a:solidFill>
              </a:rPr>
              <a:t>Organisational, project management and planning </a:t>
            </a:r>
            <a:r>
              <a:rPr lang="en-GB" sz="1200" i="1" dirty="0" smtClean="0">
                <a:solidFill>
                  <a:srgbClr val="00A7B5"/>
                </a:solidFill>
              </a:rPr>
              <a:t>skills (Helps to have </a:t>
            </a:r>
            <a:r>
              <a:rPr lang="en-GB" sz="1200" i="1" dirty="0">
                <a:solidFill>
                  <a:srgbClr val="00A7B5"/>
                </a:solidFill>
              </a:rPr>
              <a:t>the ability to juggle multiple </a:t>
            </a:r>
            <a:r>
              <a:rPr lang="en-GB" sz="1200" i="1" dirty="0" smtClean="0">
                <a:solidFill>
                  <a:srgbClr val="00A7B5"/>
                </a:solidFill>
              </a:rPr>
              <a:t>tasks)</a:t>
            </a:r>
            <a:endParaRPr lang="en-GB" sz="1200" i="1" dirty="0">
              <a:solidFill>
                <a:srgbClr val="00A7B5"/>
              </a:solidFill>
            </a:endParaRPr>
          </a:p>
          <a:p>
            <a:pPr marL="285744" indent="-285744" algn="ctr" defTabSz="914377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Numeracy skills (To solve design problems)</a:t>
            </a:r>
            <a:endParaRPr lang="en-GB" sz="1200" i="1" dirty="0">
              <a:solidFill>
                <a:srgbClr val="00A7B5"/>
              </a:solidFill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i="1" dirty="0" smtClean="0">
                <a:solidFill>
                  <a:prstClr val="black"/>
                </a:solidFill>
              </a:rPr>
              <a:t>Prospects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5410" y="344766"/>
            <a:ext cx="184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/>
            <a:endParaRPr lang="en-GB" sz="1600" dirty="0">
              <a:solidFill>
                <a:prstClr val="black"/>
              </a:solidFill>
              <a:latin typeface="Museo Sans Cyrl 100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43059" y="217683"/>
            <a:ext cx="3402227" cy="4278094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 smtClean="0">
                <a:solidFill>
                  <a:prstClr val="black"/>
                </a:solidFill>
              </a:rPr>
              <a:t>Architect</a:t>
            </a:r>
            <a:endParaRPr lang="en-GB" b="1" u="sng" dirty="0">
              <a:solidFill>
                <a:prstClr val="black"/>
              </a:solidFill>
            </a:endParaRPr>
          </a:p>
          <a:p>
            <a:pPr algn="ctr" defTabSz="914377"/>
            <a:r>
              <a:rPr lang="en-GB" sz="1400" i="1" dirty="0">
                <a:solidFill>
                  <a:prstClr val="black"/>
                </a:solidFill>
              </a:rPr>
              <a:t>Brief description of the job </a:t>
            </a:r>
          </a:p>
          <a:p>
            <a:pPr algn="ctr" defTabSz="914377"/>
            <a:r>
              <a:rPr lang="en-GB" sz="1200" i="1" dirty="0">
                <a:solidFill>
                  <a:srgbClr val="00A7B5"/>
                </a:solidFill>
              </a:rPr>
              <a:t>Architects create designs for new construction projects, alterations and redevelopments. They use their specialist construction knowledge and high-level drawing skills to design buildings that are functional, safe, sustainable and </a:t>
            </a:r>
            <a:r>
              <a:rPr lang="en-GB" sz="1200" i="1" dirty="0" smtClean="0">
                <a:solidFill>
                  <a:srgbClr val="00A7B5"/>
                </a:solidFill>
              </a:rPr>
              <a:t>pleasing to the eye.</a:t>
            </a:r>
          </a:p>
          <a:p>
            <a:pPr algn="ctr" defTabSz="914377"/>
            <a:endParaRPr lang="en-GB" sz="1200" i="1" dirty="0">
              <a:solidFill>
                <a:srgbClr val="00A7B5"/>
              </a:solidFill>
            </a:endParaRPr>
          </a:p>
          <a:p>
            <a:pPr algn="ctr" defTabSz="914377"/>
            <a:r>
              <a:rPr lang="en-GB" sz="1400" i="1" dirty="0" smtClean="0">
                <a:solidFill>
                  <a:prstClr val="black"/>
                </a:solidFill>
              </a:rPr>
              <a:t>Average </a:t>
            </a:r>
            <a:r>
              <a:rPr lang="en-GB" sz="1400" i="1" dirty="0" smtClean="0">
                <a:solidFill>
                  <a:prstClr val="black"/>
                </a:solidFill>
              </a:rPr>
              <a:t>starting salary </a:t>
            </a:r>
            <a:endParaRPr lang="en-GB" sz="1400" i="1" dirty="0">
              <a:solidFill>
                <a:prstClr val="black"/>
              </a:solidFill>
            </a:endParaRPr>
          </a:p>
          <a:p>
            <a:pPr algn="ctr" defTabSz="914377"/>
            <a:r>
              <a:rPr lang="en-GB" sz="1200" i="1" dirty="0">
                <a:solidFill>
                  <a:srgbClr val="00A7B5"/>
                </a:solidFill>
              </a:rPr>
              <a:t>Newly </a:t>
            </a:r>
            <a:r>
              <a:rPr lang="en-GB" sz="1200" i="1" dirty="0" smtClean="0">
                <a:solidFill>
                  <a:srgbClr val="00A7B5"/>
                </a:solidFill>
              </a:rPr>
              <a:t>registered Architects can </a:t>
            </a:r>
            <a:r>
              <a:rPr lang="en-GB" sz="1200" i="1" dirty="0">
                <a:solidFill>
                  <a:srgbClr val="00A7B5"/>
                </a:solidFill>
              </a:rPr>
              <a:t>earn approx. </a:t>
            </a:r>
            <a:r>
              <a:rPr lang="en-GB" sz="1200" i="1" dirty="0" smtClean="0">
                <a:solidFill>
                  <a:srgbClr val="00A7B5"/>
                </a:solidFill>
              </a:rPr>
              <a:t>£30,000 </a:t>
            </a:r>
            <a:r>
              <a:rPr lang="en-GB" sz="1200" i="1" dirty="0">
                <a:solidFill>
                  <a:srgbClr val="00A7B5"/>
                </a:solidFill>
              </a:rPr>
              <a:t>- </a:t>
            </a:r>
            <a:r>
              <a:rPr lang="en-GB" sz="1200" i="1" dirty="0" smtClean="0">
                <a:solidFill>
                  <a:srgbClr val="00A7B5"/>
                </a:solidFill>
              </a:rPr>
              <a:t>£35,000</a:t>
            </a: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 smtClean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defTabSz="914377"/>
            <a:endParaRPr lang="en-GB" sz="1600" i="1" dirty="0">
              <a:solidFill>
                <a:srgbClr val="00A7B5"/>
              </a:solidFill>
            </a:endParaRPr>
          </a:p>
          <a:p>
            <a:pPr marL="285744" indent="-285744" defTabSz="914377">
              <a:buFont typeface="Arial" panose="020B0604020202020204" pitchFamily="34" charset="0"/>
              <a:buChar char="•"/>
            </a:pPr>
            <a:endParaRPr lang="en-GB" sz="1400" i="1" dirty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</a:t>
            </a:r>
            <a:r>
              <a:rPr lang="en-GB" sz="1200" dirty="0">
                <a:hlinkClick r:id="rId2"/>
              </a:rPr>
              <a:t>https://nationalcareers.service.gov.uk/explore-careers</a:t>
            </a:r>
            <a:endParaRPr lang="en-GB" sz="1200" i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5368" y="4284243"/>
            <a:ext cx="3746775" cy="2185214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School Subject &amp; Extra Curricular Activities</a:t>
            </a:r>
          </a:p>
          <a:p>
            <a:pPr algn="ctr" defTabSz="914377"/>
            <a:r>
              <a:rPr lang="en-GB" sz="1400" i="1" dirty="0">
                <a:solidFill>
                  <a:prstClr val="black"/>
                </a:solidFill>
              </a:rPr>
              <a:t>What specific subjects would you need to study ?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A </a:t>
            </a:r>
            <a:r>
              <a:rPr lang="en-GB" sz="1200" i="1" dirty="0">
                <a:solidFill>
                  <a:srgbClr val="00A7B5"/>
                </a:solidFill>
              </a:rPr>
              <a:t>levels </a:t>
            </a:r>
            <a:r>
              <a:rPr lang="en-GB" sz="1200" i="1" dirty="0" smtClean="0">
                <a:solidFill>
                  <a:srgbClr val="00A7B5"/>
                </a:solidFill>
              </a:rPr>
              <a:t>- Art, Maths, Design Technology </a:t>
            </a:r>
            <a:r>
              <a:rPr lang="en-GB" sz="1200" i="1" dirty="0">
                <a:solidFill>
                  <a:srgbClr val="00A7B5"/>
                </a:solidFill>
              </a:rPr>
              <a:t>&amp; Physics, Level 3 courses in </a:t>
            </a:r>
            <a:r>
              <a:rPr lang="en-GB" sz="1200" i="1" dirty="0" smtClean="0">
                <a:solidFill>
                  <a:srgbClr val="00A7B5"/>
                </a:solidFill>
              </a:rPr>
              <a:t>Science or engineering</a:t>
            </a: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Group hobbies, music, sports etc.</a:t>
            </a:r>
            <a:endParaRPr lang="en-GB" sz="1200" i="1" dirty="0">
              <a:solidFill>
                <a:srgbClr val="00A7B5"/>
              </a:solidFill>
            </a:endParaRPr>
          </a:p>
          <a:p>
            <a:pPr marL="380990" indent="-380990" algn="ctr" defTabSz="914377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Start a portfolio with sketches </a:t>
            </a:r>
            <a:r>
              <a:rPr lang="en-GB" sz="1200" i="1" dirty="0">
                <a:solidFill>
                  <a:srgbClr val="00A7B5"/>
                </a:solidFill>
              </a:rPr>
              <a:t>of your </a:t>
            </a:r>
            <a:r>
              <a:rPr lang="en-GB" sz="1200" i="1" dirty="0" smtClean="0">
                <a:solidFill>
                  <a:srgbClr val="00A7B5"/>
                </a:solidFill>
              </a:rPr>
              <a:t>surroundings, buildings etc.</a:t>
            </a:r>
          </a:p>
          <a:p>
            <a:pPr marL="380990" indent="-380990" defTabSz="914377">
              <a:buFont typeface="Arial" panose="020B0604020202020204" pitchFamily="34" charset="0"/>
              <a:buChar char="•"/>
            </a:pPr>
            <a:endParaRPr lang="en-GB" sz="1400" i="1" dirty="0" smtClean="0">
              <a:solidFill>
                <a:prstClr val="black"/>
              </a:solidFill>
              <a:latin typeface="Museo Sans Cyrl 100" panose="02000000000000000000" pitchFamily="50" charset="0"/>
            </a:endParaRPr>
          </a:p>
          <a:p>
            <a:pPr lvl="0" defTabSz="914377"/>
            <a:r>
              <a:rPr lang="en-GB" sz="1200" i="1" dirty="0" smtClean="0">
                <a:solidFill>
                  <a:prstClr val="black"/>
                </a:solidFill>
              </a:rPr>
              <a:t>Website</a:t>
            </a:r>
            <a:r>
              <a:rPr lang="en-GB" sz="1200" i="1" dirty="0">
                <a:solidFill>
                  <a:prstClr val="black"/>
                </a:solidFill>
              </a:rPr>
              <a:t>: Go </a:t>
            </a:r>
            <a:r>
              <a:rPr lang="en-GB" sz="1200" i="1" dirty="0" smtClean="0">
                <a:solidFill>
                  <a:prstClr val="black"/>
                </a:solidFill>
              </a:rPr>
              <a:t>Construct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1144" y="217683"/>
            <a:ext cx="3746775" cy="3539430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914377"/>
            <a:r>
              <a:rPr lang="en-GB" b="1" u="sng" dirty="0">
                <a:solidFill>
                  <a:prstClr val="black"/>
                </a:solidFill>
              </a:rPr>
              <a:t>Pathways</a:t>
            </a:r>
          </a:p>
          <a:p>
            <a:pPr algn="ctr" defTabSz="914377"/>
            <a:r>
              <a:rPr lang="en-GB" sz="1400" i="1" dirty="0">
                <a:solidFill>
                  <a:prstClr val="black"/>
                </a:solidFill>
              </a:rPr>
              <a:t>What are the ways you could get into this job?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(Part 1) Usually </a:t>
            </a:r>
            <a:r>
              <a:rPr lang="en-GB" sz="1200" i="1" dirty="0">
                <a:solidFill>
                  <a:srgbClr val="00A7B5"/>
                </a:solidFill>
              </a:rPr>
              <a:t>a </a:t>
            </a:r>
            <a:r>
              <a:rPr lang="en-GB" sz="1200" i="1" dirty="0" smtClean="0">
                <a:solidFill>
                  <a:srgbClr val="00A7B5"/>
                </a:solidFill>
              </a:rPr>
              <a:t>3/4 </a:t>
            </a:r>
            <a:r>
              <a:rPr lang="en-GB" sz="1200" i="1" dirty="0">
                <a:solidFill>
                  <a:srgbClr val="00A7B5"/>
                </a:solidFill>
              </a:rPr>
              <a:t>year BSc or </a:t>
            </a:r>
            <a:r>
              <a:rPr lang="en-GB" sz="1200" i="1" dirty="0" smtClean="0">
                <a:solidFill>
                  <a:srgbClr val="00A7B5"/>
                </a:solidFill>
              </a:rPr>
              <a:t>BA </a:t>
            </a:r>
            <a:r>
              <a:rPr lang="en-GB" sz="1200" i="1" dirty="0">
                <a:solidFill>
                  <a:srgbClr val="00A7B5"/>
                </a:solidFill>
              </a:rPr>
              <a:t>in Architecture followed by a year </a:t>
            </a:r>
            <a:r>
              <a:rPr lang="en-GB" sz="1200" i="1" dirty="0" smtClean="0">
                <a:solidFill>
                  <a:srgbClr val="00A7B5"/>
                </a:solidFill>
              </a:rPr>
              <a:t>of work experience. </a:t>
            </a:r>
            <a:r>
              <a:rPr lang="en-GB" sz="1200" i="1" dirty="0">
                <a:solidFill>
                  <a:srgbClr val="00A7B5"/>
                </a:solidFill>
              </a:rPr>
              <a:t>(Part 2) - another two years of full-time study; this could be a further bachelors of architecture, a masters or a </a:t>
            </a:r>
            <a:r>
              <a:rPr lang="en-GB" sz="1200" i="1" dirty="0" smtClean="0">
                <a:solidFill>
                  <a:srgbClr val="00A7B5"/>
                </a:solidFill>
              </a:rPr>
              <a:t>diploma and </a:t>
            </a:r>
            <a:r>
              <a:rPr lang="en-GB" sz="1200" i="1" dirty="0">
                <a:solidFill>
                  <a:srgbClr val="00A7B5"/>
                </a:solidFill>
              </a:rPr>
              <a:t>is then followed by a further year of supervised </a:t>
            </a:r>
            <a:r>
              <a:rPr lang="en-GB" sz="1200" i="1" dirty="0" smtClean="0">
                <a:solidFill>
                  <a:srgbClr val="00A7B5"/>
                </a:solidFill>
              </a:rPr>
              <a:t>work experience. </a:t>
            </a:r>
            <a:r>
              <a:rPr lang="en-GB" sz="1200" i="1" dirty="0">
                <a:solidFill>
                  <a:srgbClr val="00A7B5"/>
                </a:solidFill>
              </a:rPr>
              <a:t>Finally (Part 3) - an </a:t>
            </a:r>
            <a:r>
              <a:rPr lang="en-GB" sz="1200" i="1" dirty="0" smtClean="0">
                <a:solidFill>
                  <a:srgbClr val="00A7B5"/>
                </a:solidFill>
              </a:rPr>
              <a:t>exam linked to experience </a:t>
            </a:r>
            <a:r>
              <a:rPr lang="en-GB" sz="1200" i="1" dirty="0">
                <a:solidFill>
                  <a:srgbClr val="00A7B5"/>
                </a:solidFill>
              </a:rPr>
              <a:t>from </a:t>
            </a:r>
            <a:r>
              <a:rPr lang="en-GB" sz="1200" i="1" dirty="0" smtClean="0">
                <a:solidFill>
                  <a:srgbClr val="00A7B5"/>
                </a:solidFill>
              </a:rPr>
              <a:t>parts 1 &amp; 2.</a:t>
            </a:r>
          </a:p>
          <a:p>
            <a:pPr marL="380990" indent="-380990" algn="ctr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rgbClr val="00A7B5"/>
                </a:solidFill>
              </a:rPr>
              <a:t>2 </a:t>
            </a:r>
            <a:r>
              <a:rPr lang="en-GB" sz="1200" i="1" dirty="0">
                <a:solidFill>
                  <a:srgbClr val="00A7B5"/>
                </a:solidFill>
              </a:rPr>
              <a:t>types of degree </a:t>
            </a:r>
            <a:r>
              <a:rPr lang="en-GB" sz="1200" i="1" dirty="0" smtClean="0">
                <a:solidFill>
                  <a:srgbClr val="00A7B5"/>
                </a:solidFill>
              </a:rPr>
              <a:t>apprenticeships: Architectural Assistant &amp; </a:t>
            </a:r>
            <a:r>
              <a:rPr lang="en-GB" sz="1200" i="1" dirty="0">
                <a:solidFill>
                  <a:srgbClr val="00A7B5"/>
                </a:solidFill>
              </a:rPr>
              <a:t>A</a:t>
            </a:r>
            <a:r>
              <a:rPr lang="en-GB" sz="1200" i="1" dirty="0" smtClean="0">
                <a:solidFill>
                  <a:srgbClr val="00A7B5"/>
                </a:solidFill>
              </a:rPr>
              <a:t>rchitect</a:t>
            </a:r>
            <a:r>
              <a:rPr lang="en-GB" sz="1200" i="1" dirty="0">
                <a:solidFill>
                  <a:srgbClr val="00A7B5"/>
                </a:solidFill>
              </a:rPr>
              <a:t>. A</a:t>
            </a:r>
            <a:r>
              <a:rPr lang="en-GB" sz="1200" i="1" dirty="0" smtClean="0">
                <a:solidFill>
                  <a:srgbClr val="00A7B5"/>
                </a:solidFill>
              </a:rPr>
              <a:t>rchitectural assistant - is for Part 1 while </a:t>
            </a:r>
            <a:r>
              <a:rPr lang="en-GB" sz="1200" i="1" dirty="0">
                <a:solidFill>
                  <a:srgbClr val="00A7B5"/>
                </a:solidFill>
              </a:rPr>
              <a:t>working for an architectural </a:t>
            </a:r>
            <a:r>
              <a:rPr lang="en-GB" sz="1200" i="1" dirty="0" smtClean="0">
                <a:solidFill>
                  <a:srgbClr val="00A7B5"/>
                </a:solidFill>
              </a:rPr>
              <a:t>practice &amp; usually </a:t>
            </a:r>
            <a:r>
              <a:rPr lang="en-GB" sz="1200" i="1" dirty="0">
                <a:solidFill>
                  <a:srgbClr val="00A7B5"/>
                </a:solidFill>
              </a:rPr>
              <a:t>lasts 4</a:t>
            </a:r>
            <a:r>
              <a:rPr lang="en-GB" sz="1200" i="1" dirty="0" smtClean="0">
                <a:solidFill>
                  <a:srgbClr val="00A7B5"/>
                </a:solidFill>
              </a:rPr>
              <a:t> </a:t>
            </a:r>
            <a:r>
              <a:rPr lang="en-GB" sz="1200" i="1" dirty="0">
                <a:solidFill>
                  <a:srgbClr val="00A7B5"/>
                </a:solidFill>
              </a:rPr>
              <a:t>years. A</a:t>
            </a:r>
            <a:r>
              <a:rPr lang="en-GB" sz="1200" i="1" dirty="0" smtClean="0">
                <a:solidFill>
                  <a:srgbClr val="00A7B5"/>
                </a:solidFill>
              </a:rPr>
              <a:t>rchitect apprenticeship – is for Part 2 &amp; 3 while </a:t>
            </a:r>
            <a:r>
              <a:rPr lang="en-GB" sz="1200" i="1" dirty="0">
                <a:solidFill>
                  <a:srgbClr val="00A7B5"/>
                </a:solidFill>
              </a:rPr>
              <a:t>working for a practice or similar </a:t>
            </a:r>
            <a:r>
              <a:rPr lang="en-GB" sz="1200" i="1" dirty="0" smtClean="0">
                <a:solidFill>
                  <a:srgbClr val="00A7B5"/>
                </a:solidFill>
              </a:rPr>
              <a:t>employer</a:t>
            </a:r>
            <a:r>
              <a:rPr lang="en-GB" sz="1200" i="1" dirty="0">
                <a:solidFill>
                  <a:srgbClr val="00A7B5"/>
                </a:solidFill>
              </a:rPr>
              <a:t> &amp;</a:t>
            </a:r>
            <a:r>
              <a:rPr lang="en-GB" sz="1200" i="1" dirty="0" smtClean="0">
                <a:solidFill>
                  <a:srgbClr val="00A7B5"/>
                </a:solidFill>
              </a:rPr>
              <a:t> </a:t>
            </a:r>
            <a:r>
              <a:rPr lang="en-GB" sz="1200" i="1" dirty="0">
                <a:solidFill>
                  <a:srgbClr val="00A7B5"/>
                </a:solidFill>
              </a:rPr>
              <a:t>usually lasts 4</a:t>
            </a:r>
            <a:r>
              <a:rPr lang="en-GB" sz="1200" i="1" dirty="0" smtClean="0">
                <a:solidFill>
                  <a:srgbClr val="00A7B5"/>
                </a:solidFill>
              </a:rPr>
              <a:t> </a:t>
            </a:r>
            <a:r>
              <a:rPr lang="en-GB" sz="1200" i="1" dirty="0">
                <a:solidFill>
                  <a:srgbClr val="00A7B5"/>
                </a:solidFill>
              </a:rPr>
              <a:t>years. Y</a:t>
            </a:r>
            <a:r>
              <a:rPr lang="en-GB" sz="1200" i="1" dirty="0" smtClean="0">
                <a:solidFill>
                  <a:srgbClr val="00A7B5"/>
                </a:solidFill>
              </a:rPr>
              <a:t>ou </a:t>
            </a:r>
            <a:r>
              <a:rPr lang="en-GB" sz="1200" i="1" dirty="0">
                <a:solidFill>
                  <a:srgbClr val="00A7B5"/>
                </a:solidFill>
              </a:rPr>
              <a:t>must have completed </a:t>
            </a:r>
            <a:r>
              <a:rPr lang="en-GB" sz="1200" i="1" dirty="0" smtClean="0">
                <a:solidFill>
                  <a:srgbClr val="00A7B5"/>
                </a:solidFill>
              </a:rPr>
              <a:t>Part 1 </a:t>
            </a:r>
            <a:r>
              <a:rPr lang="en-GB" sz="1200" i="1" dirty="0">
                <a:solidFill>
                  <a:srgbClr val="00A7B5"/>
                </a:solidFill>
              </a:rPr>
              <a:t>in order to apply.</a:t>
            </a:r>
            <a:endParaRPr lang="en-GB" sz="1200" i="1" dirty="0" smtClean="0">
              <a:solidFill>
                <a:srgbClr val="00A7B5"/>
              </a:solidFill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sz="1200" i="1" dirty="0">
              <a:solidFill>
                <a:srgbClr val="00A7B5"/>
              </a:solidFill>
              <a:latin typeface="Museo Sans Cyrl 100" panose="02000000000000000000" pitchFamily="50" charset="0"/>
            </a:endParaRPr>
          </a:p>
          <a:p>
            <a:r>
              <a:rPr lang="en-GB" sz="1200" i="1" dirty="0" smtClean="0"/>
              <a:t>Websites: Prospects &amp; instituteforapprenticeships.org</a:t>
            </a:r>
            <a:endParaRPr lang="en-GB" sz="1200" i="1" dirty="0"/>
          </a:p>
        </p:txBody>
      </p:sp>
      <p:pic>
        <p:nvPicPr>
          <p:cNvPr id="13" name="overview__character" descr="https://www.goconstruct.org/roles-in-construction/house-building/img/characters/981-1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477" y="6123352"/>
            <a:ext cx="201244" cy="572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verview__character" descr="https://www.goconstruct.org/roles-in-construction/house-building/img/characters/724-1x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396" y="6012552"/>
            <a:ext cx="361612" cy="408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7308" y="3751164"/>
            <a:ext cx="384983" cy="4859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573025" y="3313535"/>
            <a:ext cx="309467" cy="4376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726428" y="2487216"/>
            <a:ext cx="152917" cy="5004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4482" y="5157391"/>
            <a:ext cx="3731075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022B1FB8-B9C4-4D96-A030-CF9F60E9DCFF}" vid="{80CDB3EC-A371-41EF-AE76-084C097E401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768</TotalTime>
  <Words>2103</Words>
  <Application>Microsoft Office PowerPoint</Application>
  <PresentationFormat>Widescreen</PresentationFormat>
  <Paragraphs>594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Museo Sans Cyrl 100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Naomi Ryan</dc:creator>
  <cp:lastModifiedBy>Naomi Ryan</cp:lastModifiedBy>
  <cp:revision>87</cp:revision>
  <cp:lastPrinted>2019-09-20T13:54:31Z</cp:lastPrinted>
  <dcterms:created xsi:type="dcterms:W3CDTF">2019-08-19T16:26:47Z</dcterms:created>
  <dcterms:modified xsi:type="dcterms:W3CDTF">2019-10-03T14:50:52Z</dcterms:modified>
</cp:coreProperties>
</file>