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9" r:id="rId1"/>
    <p:sldMasterId id="2147483783" r:id="rId2"/>
  </p:sldMasterIdLst>
  <p:notesMasterIdLst>
    <p:notesMasterId r:id="rId15"/>
  </p:notesMasterIdLst>
  <p:handoutMasterIdLst>
    <p:handoutMasterId r:id="rId16"/>
  </p:handoutMasterIdLst>
  <p:sldIdLst>
    <p:sldId id="330" r:id="rId3"/>
    <p:sldId id="297" r:id="rId4"/>
    <p:sldId id="331" r:id="rId5"/>
    <p:sldId id="298" r:id="rId6"/>
    <p:sldId id="299" r:id="rId7"/>
    <p:sldId id="333" r:id="rId8"/>
    <p:sldId id="301" r:id="rId9"/>
    <p:sldId id="306" r:id="rId10"/>
    <p:sldId id="324" r:id="rId11"/>
    <p:sldId id="313" r:id="rId12"/>
    <p:sldId id="323" r:id="rId13"/>
    <p:sldId id="320" r:id="rId14"/>
  </p:sldIdLst>
  <p:sldSz cx="9144000" cy="5143500" type="screen16x9"/>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B5"/>
    <a:srgbClr val="FF6600"/>
    <a:srgbClr val="FF66CC"/>
    <a:srgbClr val="009900"/>
    <a:srgbClr val="9966FF"/>
    <a:srgbClr val="FFFFFF"/>
    <a:srgbClr val="2B57A4"/>
    <a:srgbClr val="6AA9DD"/>
    <a:srgbClr val="279BCE"/>
    <a:srgbClr val="1C23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22" autoAdjust="0"/>
    <p:restoredTop sz="82765" autoAdjust="0"/>
  </p:normalViewPr>
  <p:slideViewPr>
    <p:cSldViewPr snapToGrid="0" snapToObjects="1">
      <p:cViewPr varScale="1">
        <p:scale>
          <a:sx n="81" d="100"/>
          <a:sy n="81" d="100"/>
        </p:scale>
        <p:origin x="948" y="84"/>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napToObjects="1">
      <p:cViewPr varScale="1">
        <p:scale>
          <a:sx n="64" d="100"/>
          <a:sy n="64" d="100"/>
        </p:scale>
        <p:origin x="-3378" y="-102"/>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lIns="94858" tIns="47429" rIns="94858" bIns="47429" rtlCol="0"/>
          <a:lstStyle>
            <a:lvl1pPr algn="l">
              <a:defRPr sz="1300"/>
            </a:lvl1pPr>
          </a:lstStyle>
          <a:p>
            <a:endParaRPr lang="en-ZA"/>
          </a:p>
        </p:txBody>
      </p:sp>
      <p:sp>
        <p:nvSpPr>
          <p:cNvPr id="3" name="Date Placeholder 2"/>
          <p:cNvSpPr>
            <a:spLocks noGrp="1"/>
          </p:cNvSpPr>
          <p:nvPr>
            <p:ph type="dt" sz="quarter" idx="1"/>
          </p:nvPr>
        </p:nvSpPr>
        <p:spPr>
          <a:xfrm>
            <a:off x="3815374" y="0"/>
            <a:ext cx="2918831" cy="493316"/>
          </a:xfrm>
          <a:prstGeom prst="rect">
            <a:avLst/>
          </a:prstGeom>
        </p:spPr>
        <p:txBody>
          <a:bodyPr vert="horz" lIns="94858" tIns="47429" rIns="94858" bIns="47429" rtlCol="0"/>
          <a:lstStyle>
            <a:lvl1pPr algn="r">
              <a:defRPr sz="1300"/>
            </a:lvl1pPr>
          </a:lstStyle>
          <a:p>
            <a:fld id="{08AB7562-90BB-4E8C-9580-AB50A3580E3C}" type="datetimeFigureOut">
              <a:rPr lang="en-ZA" smtClean="0"/>
              <a:t>2020-10-26</a:t>
            </a:fld>
            <a:endParaRPr lang="en-ZA"/>
          </a:p>
        </p:txBody>
      </p:sp>
      <p:sp>
        <p:nvSpPr>
          <p:cNvPr id="4" name="Footer Placeholder 3"/>
          <p:cNvSpPr>
            <a:spLocks noGrp="1"/>
          </p:cNvSpPr>
          <p:nvPr>
            <p:ph type="ftr" sz="quarter" idx="2"/>
          </p:nvPr>
        </p:nvSpPr>
        <p:spPr>
          <a:xfrm>
            <a:off x="0" y="9371285"/>
            <a:ext cx="2918831" cy="493316"/>
          </a:xfrm>
          <a:prstGeom prst="rect">
            <a:avLst/>
          </a:prstGeom>
        </p:spPr>
        <p:txBody>
          <a:bodyPr vert="horz" lIns="94858" tIns="47429" rIns="94858" bIns="47429" rtlCol="0" anchor="b"/>
          <a:lstStyle>
            <a:lvl1pPr algn="l">
              <a:defRPr sz="1300"/>
            </a:lvl1pPr>
          </a:lstStyle>
          <a:p>
            <a:endParaRPr lang="en-ZA"/>
          </a:p>
        </p:txBody>
      </p:sp>
      <p:sp>
        <p:nvSpPr>
          <p:cNvPr id="5" name="Slide Number Placeholder 4"/>
          <p:cNvSpPr>
            <a:spLocks noGrp="1"/>
          </p:cNvSpPr>
          <p:nvPr>
            <p:ph type="sldNum" sz="quarter" idx="3"/>
          </p:nvPr>
        </p:nvSpPr>
        <p:spPr>
          <a:xfrm>
            <a:off x="3815374" y="9371285"/>
            <a:ext cx="2918831" cy="493316"/>
          </a:xfrm>
          <a:prstGeom prst="rect">
            <a:avLst/>
          </a:prstGeom>
        </p:spPr>
        <p:txBody>
          <a:bodyPr vert="horz" lIns="94858" tIns="47429" rIns="94858" bIns="47429" rtlCol="0" anchor="b"/>
          <a:lstStyle>
            <a:lvl1pPr algn="r">
              <a:defRPr sz="1300"/>
            </a:lvl1pPr>
          </a:lstStyle>
          <a:p>
            <a:fld id="{68B01456-8100-4F02-BA61-D827A94533C8}" type="slidenum">
              <a:rPr lang="en-ZA" smtClean="0"/>
              <a:t>‹#›</a:t>
            </a:fld>
            <a:endParaRPr lang="en-ZA"/>
          </a:p>
        </p:txBody>
      </p:sp>
    </p:spTree>
    <p:extLst>
      <p:ext uri="{BB962C8B-B14F-4D97-AF65-F5344CB8AC3E}">
        <p14:creationId xmlns:p14="http://schemas.microsoft.com/office/powerpoint/2010/main" val="17202647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lIns="94858" tIns="47429" rIns="94858" bIns="47429" rtlCol="0"/>
          <a:lstStyle>
            <a:lvl1pPr algn="l">
              <a:defRPr sz="1300"/>
            </a:lvl1pPr>
          </a:lstStyle>
          <a:p>
            <a:endParaRPr lang="en-GB"/>
          </a:p>
        </p:txBody>
      </p:sp>
      <p:sp>
        <p:nvSpPr>
          <p:cNvPr id="3" name="Date Placeholder 2"/>
          <p:cNvSpPr>
            <a:spLocks noGrp="1"/>
          </p:cNvSpPr>
          <p:nvPr>
            <p:ph type="dt" idx="1"/>
          </p:nvPr>
        </p:nvSpPr>
        <p:spPr>
          <a:xfrm>
            <a:off x="3815374" y="0"/>
            <a:ext cx="2918831" cy="493316"/>
          </a:xfrm>
          <a:prstGeom prst="rect">
            <a:avLst/>
          </a:prstGeom>
        </p:spPr>
        <p:txBody>
          <a:bodyPr vert="horz" lIns="94858" tIns="47429" rIns="94858" bIns="47429" rtlCol="0"/>
          <a:lstStyle>
            <a:lvl1pPr algn="r">
              <a:defRPr sz="1300"/>
            </a:lvl1pPr>
          </a:lstStyle>
          <a:p>
            <a:fld id="{3E2CECB3-252F-4E2B-ACC3-67DBCBBC5B3D}" type="datetimeFigureOut">
              <a:rPr lang="en-GB" smtClean="0"/>
              <a:t>26/10/2020</a:t>
            </a:fld>
            <a:endParaRPr lang="en-GB"/>
          </a:p>
        </p:txBody>
      </p:sp>
      <p:sp>
        <p:nvSpPr>
          <p:cNvPr id="4" name="Slide Image Placeholder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4858" tIns="47429" rIns="94858" bIns="47429" rtlCol="0" anchor="ctr"/>
          <a:lstStyle/>
          <a:p>
            <a:endParaRPr lang="en-GB"/>
          </a:p>
        </p:txBody>
      </p:sp>
      <p:sp>
        <p:nvSpPr>
          <p:cNvPr id="5" name="Notes Placeholder 4"/>
          <p:cNvSpPr>
            <a:spLocks noGrp="1"/>
          </p:cNvSpPr>
          <p:nvPr>
            <p:ph type="body" sz="quarter" idx="3"/>
          </p:nvPr>
        </p:nvSpPr>
        <p:spPr>
          <a:xfrm>
            <a:off x="673577" y="4686500"/>
            <a:ext cx="5388610" cy="4439841"/>
          </a:xfrm>
          <a:prstGeom prst="rect">
            <a:avLst/>
          </a:prstGeom>
        </p:spPr>
        <p:txBody>
          <a:bodyPr vert="horz" lIns="94858" tIns="47429" rIns="94858" bIns="4742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371285"/>
            <a:ext cx="2918831" cy="493316"/>
          </a:xfrm>
          <a:prstGeom prst="rect">
            <a:avLst/>
          </a:prstGeom>
        </p:spPr>
        <p:txBody>
          <a:bodyPr vert="horz" lIns="94858" tIns="47429" rIns="94858" bIns="47429" rtlCol="0" anchor="b"/>
          <a:lstStyle>
            <a:lvl1pPr algn="l">
              <a:defRPr sz="1300"/>
            </a:lvl1pPr>
          </a:lstStyle>
          <a:p>
            <a:endParaRPr lang="en-GB"/>
          </a:p>
        </p:txBody>
      </p:sp>
      <p:sp>
        <p:nvSpPr>
          <p:cNvPr id="7" name="Slide Number Placeholder 6"/>
          <p:cNvSpPr>
            <a:spLocks noGrp="1"/>
          </p:cNvSpPr>
          <p:nvPr>
            <p:ph type="sldNum" sz="quarter" idx="5"/>
          </p:nvPr>
        </p:nvSpPr>
        <p:spPr>
          <a:xfrm>
            <a:off x="3815374" y="9371285"/>
            <a:ext cx="2918831" cy="493316"/>
          </a:xfrm>
          <a:prstGeom prst="rect">
            <a:avLst/>
          </a:prstGeom>
        </p:spPr>
        <p:txBody>
          <a:bodyPr vert="horz" lIns="94858" tIns="47429" rIns="94858" bIns="47429" rtlCol="0" anchor="b"/>
          <a:lstStyle>
            <a:lvl1pPr algn="r">
              <a:defRPr sz="1300"/>
            </a:lvl1pPr>
          </a:lstStyle>
          <a:p>
            <a:fld id="{F75105D7-B004-47F4-B324-F21CA3DEE8FA}" type="slidenum">
              <a:rPr lang="en-GB" smtClean="0"/>
              <a:t>‹#›</a:t>
            </a:fld>
            <a:endParaRPr lang="en-GB"/>
          </a:p>
        </p:txBody>
      </p:sp>
    </p:spTree>
    <p:extLst>
      <p:ext uri="{BB962C8B-B14F-4D97-AF65-F5344CB8AC3E}">
        <p14:creationId xmlns:p14="http://schemas.microsoft.com/office/powerpoint/2010/main" val="552555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dirty="0" smtClean="0"/>
          </a:p>
          <a:p>
            <a:pPr>
              <a:spcBef>
                <a:spcPct val="0"/>
              </a:spcBef>
            </a:pPr>
            <a:endParaRPr lang="en-GB" altLang="en-US" dirty="0"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44163467-C5F4-4BE4-AA7A-A0A1D9CBFC9C}" type="slidenum">
              <a:rPr lang="en-GB" altLang="en-US">
                <a:solidFill>
                  <a:prstClr val="black"/>
                </a:solidFill>
              </a:rPr>
              <a:pPr/>
              <a:t>2</a:t>
            </a:fld>
            <a:endParaRPr lang="en-GB" altLang="en-US">
              <a:solidFill>
                <a:prstClr val="black"/>
              </a:solidFill>
            </a:endParaRPr>
          </a:p>
        </p:txBody>
      </p:sp>
    </p:spTree>
    <p:extLst>
      <p:ext uri="{BB962C8B-B14F-4D97-AF65-F5344CB8AC3E}">
        <p14:creationId xmlns:p14="http://schemas.microsoft.com/office/powerpoint/2010/main" val="4034603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sz="1200" b="0" dirty="0" smtClean="0">
                <a:solidFill>
                  <a:srgbClr val="00A7B5"/>
                </a:solidFill>
                <a:latin typeface="Museo Sans Cyrl 700" panose="02000000000000000000" pitchFamily="50" charset="0"/>
              </a:rPr>
              <a:t>What do we mean when we say “the Built Environment”?</a:t>
            </a:r>
            <a:endParaRPr lang="en-GB" altLang="en-US" sz="1200" dirty="0" smtClean="0"/>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sz="1200" dirty="0" smtClean="0"/>
              <a:t>If</a:t>
            </a:r>
            <a:r>
              <a:rPr lang="en-GB" altLang="en-US" sz="1200" baseline="0" dirty="0" smtClean="0"/>
              <a:t> appropriate, encourage audience to raise hands and contribute ideas.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sz="1200" baseline="0" dirty="0" smtClean="0"/>
              <a:t>Talk through ‘more obvious’ answers – buildings, schools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dirty="0" smtClean="0"/>
              <a:t>Reveal definition and read it out.</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dirty="0" smtClean="0"/>
              <a:t>Say ‘yes’, the obvious is true, but it’s also parks, stadiums, infrastructure, roads,</a:t>
            </a:r>
            <a:r>
              <a:rPr lang="en-GB" altLang="en-US" baseline="0" dirty="0" smtClean="0"/>
              <a:t> rail etc.</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baseline="0" dirty="0" smtClean="0"/>
              <a:t>Ask – “Is anyone thinking of going into a career in the built environment?”</a:t>
            </a:r>
          </a:p>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solidFill>
                  <a:prstClr val="black"/>
                </a:solidFill>
              </a:rPr>
              <a:pPr/>
              <a:t>4</a:t>
            </a:fld>
            <a:endParaRPr lang="en-GB" altLang="en-US" smtClean="0">
              <a:solidFill>
                <a:prstClr val="black"/>
              </a:solidFill>
            </a:endParaRPr>
          </a:p>
        </p:txBody>
      </p:sp>
    </p:spTree>
    <p:extLst>
      <p:ext uri="{BB962C8B-B14F-4D97-AF65-F5344CB8AC3E}">
        <p14:creationId xmlns:p14="http://schemas.microsoft.com/office/powerpoint/2010/main" val="1459352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242" rtl="0" eaLnBrk="1" fontAlgn="auto" latinLnBrk="0" hangingPunct="1">
              <a:lnSpc>
                <a:spcPct val="100000"/>
              </a:lnSpc>
              <a:spcBef>
                <a:spcPts val="0"/>
              </a:spcBef>
              <a:spcAft>
                <a:spcPts val="0"/>
              </a:spcAft>
              <a:buClrTx/>
              <a:buSzTx/>
              <a:buFontTx/>
              <a:buNone/>
              <a:tabLst/>
              <a:defRPr/>
            </a:pPr>
            <a:r>
              <a:rPr lang="en-GB" baseline="0" dirty="0" smtClean="0"/>
              <a:t>“The first stage is </a:t>
            </a:r>
            <a:r>
              <a:rPr lang="en-GB" b="1" baseline="0" dirty="0" smtClean="0"/>
              <a:t>preparation. </a:t>
            </a:r>
            <a:r>
              <a:rPr lang="en-GB" baseline="0" dirty="0" smtClean="0"/>
              <a:t>This is about making sure the project is possible and can be done. This is through planning out what you would like to build, where, why and how much you have to spend.”</a:t>
            </a:r>
          </a:p>
          <a:p>
            <a:pPr marL="0" marR="0" indent="0" algn="l" defTabSz="914242" rtl="0" eaLnBrk="1" fontAlgn="auto" latinLnBrk="0" hangingPunct="1">
              <a:lnSpc>
                <a:spcPct val="100000"/>
              </a:lnSpc>
              <a:spcBef>
                <a:spcPts val="0"/>
              </a:spcBef>
              <a:spcAft>
                <a:spcPts val="0"/>
              </a:spcAft>
              <a:buClrTx/>
              <a:buSzTx/>
              <a:buFontTx/>
              <a:buNone/>
              <a:tabLst/>
              <a:defRPr/>
            </a:pPr>
            <a:endParaRPr lang="en-GB" baseline="0" dirty="0" smtClean="0"/>
          </a:p>
          <a:p>
            <a:r>
              <a:rPr lang="en-GB" dirty="0" smtClean="0"/>
              <a:t>“The second stage is </a:t>
            </a:r>
            <a:r>
              <a:rPr lang="en-GB" b="1" dirty="0" smtClean="0"/>
              <a:t>Design,</a:t>
            </a:r>
            <a:r>
              <a:rPr lang="en-GB" b="1" baseline="0" dirty="0" smtClean="0"/>
              <a:t> </a:t>
            </a:r>
            <a:r>
              <a:rPr lang="en-GB" baseline="0" dirty="0" smtClean="0"/>
              <a:t>m</a:t>
            </a:r>
            <a:r>
              <a:rPr lang="en-GB" dirty="0" smtClean="0"/>
              <a:t>any jobs came into play during these very early stages, including Designers, Engineers, Quantity Surveyors and Project Managers. </a:t>
            </a:r>
          </a:p>
          <a:p>
            <a:endParaRPr lang="en-GB" dirty="0" smtClean="0"/>
          </a:p>
          <a:p>
            <a:r>
              <a:rPr lang="en-GB" dirty="0" smtClean="0"/>
              <a:t>What do you think a Project Manager does? </a:t>
            </a:r>
          </a:p>
          <a:p>
            <a:pPr lvl="1"/>
            <a:r>
              <a:rPr lang="en-GB" dirty="0" smtClean="0"/>
              <a:t>Somebody who manages the whole team and makes sure everyone sticks to the plan for getting the project built.</a:t>
            </a:r>
          </a:p>
          <a:p>
            <a:endParaRPr lang="en-GB" dirty="0" smtClean="0"/>
          </a:p>
          <a:p>
            <a:r>
              <a:rPr lang="en-GB" dirty="0" smtClean="0"/>
              <a:t>How about an Engineer?”</a:t>
            </a:r>
          </a:p>
          <a:p>
            <a:endParaRPr lang="en-GB" dirty="0" smtClean="0"/>
          </a:p>
          <a:p>
            <a:pPr marL="0" marR="0" lvl="0" indent="0" algn="l" defTabSz="914242" rtl="0" eaLnBrk="1" fontAlgn="auto" latinLnBrk="0" hangingPunct="1">
              <a:lnSpc>
                <a:spcPct val="100000"/>
              </a:lnSpc>
              <a:spcBef>
                <a:spcPts val="0"/>
              </a:spcBef>
              <a:spcAft>
                <a:spcPts val="0"/>
              </a:spcAft>
              <a:buClrTx/>
              <a:buSzTx/>
              <a:buFontTx/>
              <a:buNone/>
              <a:tabLst/>
              <a:defRPr/>
            </a:pPr>
            <a:r>
              <a:rPr lang="en-GB" dirty="0" smtClean="0"/>
              <a:t>“Stage three,</a:t>
            </a:r>
            <a:r>
              <a:rPr lang="en-GB" baseline="0" dirty="0" smtClean="0"/>
              <a:t> </a:t>
            </a:r>
            <a:r>
              <a:rPr lang="en-GB" b="1" baseline="0" dirty="0" smtClean="0"/>
              <a:t>Construction</a:t>
            </a:r>
            <a:r>
              <a:rPr lang="en-GB" baseline="0" dirty="0" smtClean="0"/>
              <a:t>. During this time it is all about getting ready to start the construction work. So many things can be done, including demolition to flatten the land and preparing for construction to start</a:t>
            </a:r>
            <a:r>
              <a:rPr lang="en-GB" dirty="0" smtClean="0"/>
              <a:t>.” </a:t>
            </a:r>
            <a:r>
              <a:rPr lang="en-GB" baseline="0" dirty="0" smtClean="0"/>
              <a:t> This was a very challenging part of the Shard project because… </a:t>
            </a:r>
            <a:r>
              <a:rPr lang="en-GB" dirty="0" smtClean="0"/>
              <a:t>“After</a:t>
            </a:r>
            <a:r>
              <a:rPr lang="en-GB" baseline="0" dirty="0" smtClean="0"/>
              <a:t> all the stages of planning n</a:t>
            </a:r>
            <a:r>
              <a:rPr lang="en-GB" dirty="0" smtClean="0"/>
              <a:t>ow we’re on to stage four,</a:t>
            </a:r>
            <a:r>
              <a:rPr lang="en-GB" baseline="0" dirty="0" smtClean="0"/>
              <a:t> </a:t>
            </a:r>
            <a:r>
              <a:rPr lang="en-GB" b="1" dirty="0" smtClean="0"/>
              <a:t>construction!</a:t>
            </a:r>
            <a:r>
              <a:rPr lang="en-GB" dirty="0" smtClean="0"/>
              <a:t> This is where all the hard work and number of roles come together.</a:t>
            </a:r>
            <a:r>
              <a:rPr lang="en-GB" baseline="0" dirty="0" smtClean="0"/>
              <a:t>”</a:t>
            </a:r>
          </a:p>
          <a:p>
            <a:pPr marL="0" marR="0" lvl="0" indent="0" algn="l" defTabSz="914242"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242" rtl="0" eaLnBrk="1" fontAlgn="auto" latinLnBrk="0" hangingPunct="1">
              <a:lnSpc>
                <a:spcPct val="100000"/>
              </a:lnSpc>
              <a:spcBef>
                <a:spcPts val="0"/>
              </a:spcBef>
              <a:spcAft>
                <a:spcPts val="0"/>
              </a:spcAft>
              <a:buClrTx/>
              <a:buSzTx/>
              <a:buFontTx/>
              <a:buNone/>
              <a:tabLst/>
              <a:defRPr/>
            </a:pPr>
            <a:r>
              <a:rPr lang="en-GB" dirty="0" smtClean="0"/>
              <a:t>“And lastly stage five</a:t>
            </a:r>
            <a:r>
              <a:rPr lang="en-GB" baseline="0" dirty="0" smtClean="0"/>
              <a:t>, </a:t>
            </a:r>
            <a:r>
              <a:rPr lang="en-GB" b="1" baseline="0" dirty="0" smtClean="0"/>
              <a:t>Handover and in use</a:t>
            </a:r>
            <a:r>
              <a:rPr lang="en-GB" b="0" baseline="0" dirty="0" smtClean="0"/>
              <a:t>- </a:t>
            </a:r>
            <a:r>
              <a:rPr lang="en-GB" b="1" baseline="0" dirty="0" smtClean="0"/>
              <a:t> </a:t>
            </a:r>
            <a:r>
              <a:rPr lang="en-GB" baseline="0" dirty="0" smtClean="0"/>
              <a:t>this is where the finished project is given back to the client.” Management of the facility.</a:t>
            </a:r>
            <a:endParaRPr lang="en-GB" dirty="0" smtClean="0"/>
          </a:p>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solidFill>
                  <a:prstClr val="black"/>
                </a:solidFill>
              </a:rPr>
              <a:pPr/>
              <a:t>5</a:t>
            </a:fld>
            <a:endParaRPr lang="en-GB" altLang="en-US" smtClean="0">
              <a:solidFill>
                <a:prstClr val="black"/>
              </a:solidFill>
            </a:endParaRPr>
          </a:p>
        </p:txBody>
      </p:sp>
    </p:spTree>
    <p:extLst>
      <p:ext uri="{BB962C8B-B14F-4D97-AF65-F5344CB8AC3E}">
        <p14:creationId xmlns:p14="http://schemas.microsoft.com/office/powerpoint/2010/main" val="156757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b="1" dirty="0" smtClean="0">
                <a:solidFill>
                  <a:srgbClr val="00A7B5"/>
                </a:solidFill>
                <a:latin typeface="Museo Sans Cyrl 700" panose="02000000000000000000" pitchFamily="50" charset="0"/>
              </a:rPr>
              <a:t>Talking Slide</a:t>
            </a:r>
          </a:p>
          <a:p>
            <a:r>
              <a:rPr lang="en-GB" dirty="0" smtClean="0"/>
              <a:t>And </a:t>
            </a:r>
            <a:r>
              <a:rPr lang="en-GB" dirty="0"/>
              <a:t>how we go about constructing this new breed of building will also be very different</a:t>
            </a:r>
            <a:r>
              <a:rPr lang="en-GB" dirty="0" smtClean="0"/>
              <a:t>:</a:t>
            </a:r>
          </a:p>
          <a:p>
            <a:r>
              <a:rPr lang="en-GB" dirty="0" smtClean="0"/>
              <a:t>Robots will help build these blocks in factories as well as on site using 3d printing. </a:t>
            </a:r>
          </a:p>
          <a:p>
            <a:r>
              <a:rPr lang="en-GB" dirty="0" smtClean="0"/>
              <a:t>We already use robots to go where humans cannot: they are used for tearing down old nuclear facilities and checking for cracks inside pipes.</a:t>
            </a:r>
            <a:endParaRPr lang="en-US" dirty="0"/>
          </a:p>
          <a:p>
            <a:r>
              <a:rPr lang="en-GB" dirty="0">
                <a:solidFill>
                  <a:srgbClr val="FFFFFF"/>
                </a:solidFill>
              </a:rPr>
              <a:t>Virtual reality headsets will let people walk around the building before it’s even built.</a:t>
            </a:r>
            <a:endParaRPr lang="en-GB" dirty="0"/>
          </a:p>
          <a:p>
            <a:r>
              <a:rPr lang="en-GB" dirty="0" smtClean="0"/>
              <a:t>Most </a:t>
            </a:r>
            <a:r>
              <a:rPr lang="en-GB" dirty="0"/>
              <a:t>of a building will be built off-site in factories, and then assembled in large chunks on site.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Self-driving vehicles will deliver materials to site.</a:t>
            </a:r>
            <a:endParaRPr lang="en-GB" dirty="0" smtClean="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We’ll use drones to survey hard-to-reach places. </a:t>
            </a:r>
            <a:endParaRPr lang="en-GB" dirty="0" smtClean="0">
              <a:cs typeface="Calibri"/>
            </a:endParaRPr>
          </a:p>
          <a:p>
            <a:endParaRPr lang="en-GB" dirty="0" smtClean="0">
              <a:solidFill>
                <a:srgbClr val="FFFFFF"/>
              </a:solidFill>
            </a:endParaRPr>
          </a:p>
          <a:p>
            <a:endParaRPr lang="en-GB" dirty="0"/>
          </a:p>
          <a:p>
            <a:r>
              <a:rPr lang="en-GB" dirty="0"/>
              <a:t>People predict in the far-off future we will send robots to habitable planets ahead of humans so that they can build liveable facilities before we arrive. </a:t>
            </a:r>
            <a:endParaRPr lang="en-GB" dirty="0">
              <a:cs typeface="Calibri"/>
            </a:endParaRPr>
          </a:p>
          <a:p>
            <a:endParaRPr lang="en-GB" dirty="0">
              <a:cs typeface="Calibri"/>
            </a:endParaRPr>
          </a:p>
          <a:p>
            <a:r>
              <a:rPr lang="en-GB" dirty="0">
                <a:solidFill>
                  <a:srgbClr val="FFFFFF"/>
                </a:solidFill>
              </a:rPr>
              <a:t>And we need young people to design this new breed of building, manage the self-driving vehicles, develop these smart materials and technologies, and operate the robots and drones.</a:t>
            </a:r>
          </a:p>
          <a:p>
            <a:r>
              <a:rPr lang="en-GB" dirty="0">
                <a:solidFill>
                  <a:srgbClr val="FFFFFF"/>
                </a:solidFill>
              </a:rPr>
              <a:t>Construction is changing, and you have the opportunity to help shape its future.</a:t>
            </a:r>
          </a:p>
          <a:p>
            <a:endParaRPr lang="en-GB" dirty="0">
              <a:cs typeface="Calibri"/>
            </a:endParaRPr>
          </a:p>
          <a:p>
            <a:r>
              <a:rPr lang="en-GB" dirty="0" smtClean="0">
                <a:cs typeface="Calibri"/>
              </a:rPr>
              <a:t>Denise </a:t>
            </a:r>
            <a:r>
              <a:rPr lang="en-GB" dirty="0" err="1" smtClean="0">
                <a:cs typeface="Calibri"/>
              </a:rPr>
              <a:t>Chevin</a:t>
            </a:r>
            <a:endParaRPr lang="en-GB" dirty="0" smtClean="0">
              <a:cs typeface="Calibri"/>
            </a:endParaRPr>
          </a:p>
          <a:p>
            <a:r>
              <a:rPr lang="en-GB" dirty="0" smtClean="0">
                <a:cs typeface="Calibri"/>
              </a:rPr>
              <a:t>Editor</a:t>
            </a:r>
          </a:p>
          <a:p>
            <a:r>
              <a:rPr lang="en-GB" dirty="0" smtClean="0">
                <a:cs typeface="Calibri"/>
              </a:rPr>
              <a:t>020 7490 5595</a:t>
            </a:r>
          </a:p>
          <a:p>
            <a:r>
              <a:rPr lang="en-GB" dirty="0" smtClean="0">
                <a:cs typeface="Calibri"/>
              </a:rPr>
              <a:t>denise@atompublishing.co.uk</a:t>
            </a:r>
            <a:endParaRPr lang="en-GB" dirty="0">
              <a:cs typeface="Calibri"/>
            </a:endParaRPr>
          </a:p>
          <a:p>
            <a:endParaRPr lang="en-GB" dirty="0">
              <a:cs typeface="Calibri"/>
            </a:endParaRPr>
          </a:p>
        </p:txBody>
      </p:sp>
      <p:sp>
        <p:nvSpPr>
          <p:cNvPr id="4" name="Slide Number Placeholder 3"/>
          <p:cNvSpPr>
            <a:spLocks noGrp="1"/>
          </p:cNvSpPr>
          <p:nvPr>
            <p:ph type="sldNum" sz="quarter" idx="10"/>
          </p:nvPr>
        </p:nvSpPr>
        <p:spPr/>
        <p:txBody>
          <a:bodyPr/>
          <a:lstStyle/>
          <a:p>
            <a:fld id="{5C016D06-8064-4B53-BF57-56C46BBA2555}" type="slidenum">
              <a:rPr lang="en-GB" smtClean="0"/>
              <a:t>6</a:t>
            </a:fld>
            <a:endParaRPr lang="en-GB"/>
          </a:p>
        </p:txBody>
      </p:sp>
    </p:spTree>
    <p:extLst>
      <p:ext uri="{BB962C8B-B14F-4D97-AF65-F5344CB8AC3E}">
        <p14:creationId xmlns:p14="http://schemas.microsoft.com/office/powerpoint/2010/main" val="3120517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solidFill>
                  <a:prstClr val="black"/>
                </a:solidFill>
              </a:rPr>
              <a:pPr/>
              <a:t>7</a:t>
            </a:fld>
            <a:endParaRPr lang="en-GB" altLang="en-US" smtClean="0">
              <a:solidFill>
                <a:prstClr val="black"/>
              </a:solidFill>
            </a:endParaRPr>
          </a:p>
        </p:txBody>
      </p:sp>
    </p:spTree>
    <p:extLst>
      <p:ext uri="{BB962C8B-B14F-4D97-AF65-F5344CB8AC3E}">
        <p14:creationId xmlns:p14="http://schemas.microsoft.com/office/powerpoint/2010/main" val="1735266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solidFill>
                  <a:prstClr val="black"/>
                </a:solidFill>
              </a:rPr>
              <a:pPr/>
              <a:t>8</a:t>
            </a:fld>
            <a:endParaRPr lang="en-GB" altLang="en-US" smtClean="0">
              <a:solidFill>
                <a:prstClr val="black"/>
              </a:solidFill>
            </a:endParaRPr>
          </a:p>
        </p:txBody>
      </p:sp>
    </p:spTree>
    <p:extLst>
      <p:ext uri="{BB962C8B-B14F-4D97-AF65-F5344CB8AC3E}">
        <p14:creationId xmlns:p14="http://schemas.microsoft.com/office/powerpoint/2010/main" val="14709895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9</a:t>
            </a:fld>
            <a:endParaRPr lang="en-GB"/>
          </a:p>
        </p:txBody>
      </p:sp>
    </p:spTree>
    <p:extLst>
      <p:ext uri="{BB962C8B-B14F-4D97-AF65-F5344CB8AC3E}">
        <p14:creationId xmlns:p14="http://schemas.microsoft.com/office/powerpoint/2010/main" val="18145013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11</a:t>
            </a:fld>
            <a:endParaRPr lang="en-GB"/>
          </a:p>
        </p:txBody>
      </p:sp>
    </p:spTree>
    <p:extLst>
      <p:ext uri="{BB962C8B-B14F-4D97-AF65-F5344CB8AC3E}">
        <p14:creationId xmlns:p14="http://schemas.microsoft.com/office/powerpoint/2010/main" val="114500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12</a:t>
            </a:fld>
            <a:endParaRPr lang="en-GB"/>
          </a:p>
        </p:txBody>
      </p:sp>
    </p:spTree>
    <p:extLst>
      <p:ext uri="{BB962C8B-B14F-4D97-AF65-F5344CB8AC3E}">
        <p14:creationId xmlns:p14="http://schemas.microsoft.com/office/powerpoint/2010/main" val="1858269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GB"/>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4DDA9DA2-54BE-47B8-9785-E7A7164144C8}" type="datetimeFigureOut">
              <a:rPr lang="en-GB">
                <a:solidFill>
                  <a:prstClr val="black">
                    <a:tint val="75000"/>
                  </a:prstClr>
                </a:solidFill>
              </a:rPr>
              <a:pPr>
                <a:defRPr/>
              </a:pPr>
              <a:t>26/10/2020</a:t>
            </a:fld>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2D6CC1F-74C9-4282-859F-CF798210CF52}"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22852240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2746AB83-0B41-4400-94FA-7D165DDD099B}" type="datetimeFigureOut">
              <a:rPr lang="en-GB">
                <a:solidFill>
                  <a:prstClr val="black">
                    <a:tint val="75000"/>
                  </a:prstClr>
                </a:solidFill>
              </a:rPr>
              <a:pPr>
                <a:defRPr/>
              </a:pPr>
              <a:t>26/10/2020</a:t>
            </a:fld>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1001D45-CF51-4F12-9746-40DE28708803}"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3734425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F1C52E92-697F-4048-B609-21A1AC20EF08}" type="datetimeFigureOut">
              <a:rPr lang="en-GB">
                <a:solidFill>
                  <a:prstClr val="black">
                    <a:tint val="75000"/>
                  </a:prstClr>
                </a:solidFill>
              </a:rPr>
              <a:pPr>
                <a:defRPr/>
              </a:pPr>
              <a:t>26/10/2020</a:t>
            </a:fld>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1581074-09C1-40DC-8782-8F2459AC6829}"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31917034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8746" y="445052"/>
            <a:ext cx="7944122" cy="346249"/>
          </a:xfrm>
        </p:spPr>
        <p:txBody>
          <a:bodyPr/>
          <a:lstStyle>
            <a:lvl1pPr algn="l">
              <a:defRPr sz="2250" b="1">
                <a:solidFill>
                  <a:srgbClr val="000000"/>
                </a:solidFill>
              </a:defRPr>
            </a:lvl1pPr>
          </a:lstStyle>
          <a:p>
            <a:r>
              <a:rPr lang="en-GB" dirty="0" smtClean="0"/>
              <a:t>Headline</a:t>
            </a:r>
            <a:endParaRPr lang="en-US" dirty="0"/>
          </a:p>
        </p:txBody>
      </p:sp>
      <p:sp>
        <p:nvSpPr>
          <p:cNvPr id="11" name="Subtitle 2"/>
          <p:cNvSpPr>
            <a:spLocks noGrp="1"/>
          </p:cNvSpPr>
          <p:nvPr>
            <p:ph type="subTitle" idx="1" hasCustomPrompt="1"/>
          </p:nvPr>
        </p:nvSpPr>
        <p:spPr>
          <a:xfrm>
            <a:off x="598746" y="1423557"/>
            <a:ext cx="7944122" cy="2922667"/>
          </a:xfrm>
        </p:spPr>
        <p:txBody>
          <a:bodyPr>
            <a:normAutofit/>
          </a:bodyPr>
          <a:lstStyle>
            <a:lvl1pPr marL="0" indent="0" algn="l">
              <a:buNone/>
              <a:defRPr sz="1350" baseline="0">
                <a:solidFill>
                  <a:schemeClr val="tx2"/>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GB" dirty="0" smtClean="0"/>
              <a:t>Secondary text goes here</a:t>
            </a:r>
            <a:endParaRPr lang="en-US" dirty="0"/>
          </a:p>
        </p:txBody>
      </p:sp>
      <p:pic>
        <p:nvPicPr>
          <p:cNvPr id="5" name="Picture 4"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660880" y="3901942"/>
            <a:ext cx="2483121" cy="1241561"/>
          </a:xfrm>
          <a:prstGeom prst="rect">
            <a:avLst/>
          </a:prstGeom>
        </p:spPr>
      </p:pic>
    </p:spTree>
    <p:extLst>
      <p:ext uri="{BB962C8B-B14F-4D97-AF65-F5344CB8AC3E}">
        <p14:creationId xmlns:p14="http://schemas.microsoft.com/office/powerpoint/2010/main" val="5730207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Double column layout">
    <p:spTree>
      <p:nvGrpSpPr>
        <p:cNvPr id="1" name=""/>
        <p:cNvGrpSpPr/>
        <p:nvPr/>
      </p:nvGrpSpPr>
      <p:grpSpPr>
        <a:xfrm>
          <a:off x="0" y="0"/>
          <a:ext cx="0" cy="0"/>
          <a:chOff x="0" y="0"/>
          <a:chExt cx="0" cy="0"/>
        </a:xfrm>
      </p:grpSpPr>
      <p:sp>
        <p:nvSpPr>
          <p:cNvPr id="3" name="Content Placeholder 3"/>
          <p:cNvSpPr>
            <a:spLocks noGrp="1"/>
          </p:cNvSpPr>
          <p:nvPr>
            <p:ph sz="quarter" idx="10"/>
          </p:nvPr>
        </p:nvSpPr>
        <p:spPr>
          <a:xfrm>
            <a:off x="250825" y="1058864"/>
            <a:ext cx="4104000" cy="38179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3"/>
          <p:cNvSpPr>
            <a:spLocks noGrp="1"/>
          </p:cNvSpPr>
          <p:nvPr>
            <p:ph sz="quarter" idx="11"/>
          </p:nvPr>
        </p:nvSpPr>
        <p:spPr>
          <a:xfrm>
            <a:off x="4792832" y="1058864"/>
            <a:ext cx="4104000" cy="38179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6550849" y="4932450"/>
            <a:ext cx="2339976" cy="195486"/>
          </a:xfrm>
          <a:prstGeom prst="rect">
            <a:avLst/>
          </a:prstGeom>
        </p:spPr>
        <p:txBody>
          <a:bodyPr vert="horz" lIns="91440" tIns="45720" rIns="0" bIns="45720" rtlCol="0" anchor="ctr"/>
          <a:lstStyle>
            <a:lvl1pPr algn="r">
              <a:defRPr sz="900">
                <a:solidFill>
                  <a:schemeClr val="tx1">
                    <a:lumMod val="65000"/>
                    <a:lumOff val="35000"/>
                  </a:schemeClr>
                </a:solidFill>
                <a:latin typeface="Arial" pitchFamily="34" charset="0"/>
                <a:cs typeface="Arial" pitchFamily="34" charset="0"/>
              </a:defRPr>
            </a:lvl1pPr>
          </a:lstStyle>
          <a:p>
            <a:fld id="{01C55ABB-8CD5-49AB-9246-32EDBD798E71}" type="slidenum">
              <a:rPr lang="en-GB" smtClean="0">
                <a:solidFill>
                  <a:srgbClr val="000000">
                    <a:lumMod val="65000"/>
                    <a:lumOff val="35000"/>
                  </a:srgbClr>
                </a:solidFill>
              </a:rPr>
              <a:pPr/>
              <a:t>‹#›</a:t>
            </a:fld>
            <a:endParaRPr lang="en-GB">
              <a:solidFill>
                <a:srgbClr val="000000">
                  <a:lumMod val="65000"/>
                  <a:lumOff val="35000"/>
                </a:srgbClr>
              </a:solidFill>
            </a:endParaRPr>
          </a:p>
        </p:txBody>
      </p:sp>
    </p:spTree>
    <p:extLst>
      <p:ext uri="{BB962C8B-B14F-4D97-AF65-F5344CB8AC3E}">
        <p14:creationId xmlns:p14="http://schemas.microsoft.com/office/powerpoint/2010/main" val="37964903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p15:clr>
            <a:srgbClr val="FBAE40"/>
          </p15:clr>
        </p15:guide>
        <p15:guide id="2" pos="3016">
          <p15:clr>
            <a:srgbClr val="FBAE40"/>
          </p15:clr>
        </p15:guide>
        <p15:guide id="3" pos="274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GB"/>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6D1EFE3-8E11-408D-8A7D-85AE8752FF35}" type="datetimeFigureOut">
              <a:rPr lang="en-GB" smtClean="0">
                <a:solidFill>
                  <a:prstClr val="black">
                    <a:tint val="75000"/>
                  </a:prstClr>
                </a:solidFill>
              </a:rPr>
              <a:pPr/>
              <a:t>26/10/2020</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591FCA3-4C42-491D-893A-80FC69BE29E4}"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9599329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6D1EFE3-8E11-408D-8A7D-85AE8752FF35}" type="datetimeFigureOut">
              <a:rPr lang="en-GB" smtClean="0">
                <a:solidFill>
                  <a:prstClr val="black">
                    <a:tint val="75000"/>
                  </a:prstClr>
                </a:solidFill>
              </a:rPr>
              <a:pPr/>
              <a:t>26/10/2020</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591FCA3-4C42-491D-893A-80FC69BE29E4}"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2677796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GB"/>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6D1EFE3-8E11-408D-8A7D-85AE8752FF35}" type="datetimeFigureOut">
              <a:rPr lang="en-GB" smtClean="0">
                <a:solidFill>
                  <a:prstClr val="black">
                    <a:tint val="75000"/>
                  </a:prstClr>
                </a:solidFill>
              </a:rPr>
              <a:pPr/>
              <a:t>26/10/2020</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591FCA3-4C42-491D-893A-80FC69BE29E4}"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7676033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286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291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6D1EFE3-8E11-408D-8A7D-85AE8752FF35}" type="datetimeFigureOut">
              <a:rPr lang="en-GB" smtClean="0">
                <a:solidFill>
                  <a:prstClr val="black">
                    <a:tint val="75000"/>
                  </a:prstClr>
                </a:solidFill>
              </a:rPr>
              <a:pPr/>
              <a:t>26/10/2020</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9591FCA3-4C42-491D-893A-80FC69BE29E4}"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6226955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6D1EFE3-8E11-408D-8A7D-85AE8752FF35}" type="datetimeFigureOut">
              <a:rPr lang="en-GB" smtClean="0">
                <a:solidFill>
                  <a:prstClr val="black">
                    <a:tint val="75000"/>
                  </a:prstClr>
                </a:solidFill>
              </a:rPr>
              <a:pPr/>
              <a:t>26/10/2020</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9591FCA3-4C42-491D-893A-80FC69BE29E4}"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186591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6D1EFE3-8E11-408D-8A7D-85AE8752FF35}" type="datetimeFigureOut">
              <a:rPr lang="en-GB" smtClean="0">
                <a:solidFill>
                  <a:prstClr val="black">
                    <a:tint val="75000"/>
                  </a:prstClr>
                </a:solidFill>
              </a:rPr>
              <a:pPr/>
              <a:t>26/10/2020</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9591FCA3-4C42-491D-893A-80FC69BE29E4}"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961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01626061-2E53-4603-8DB8-D2F2C51000ED}" type="datetimeFigureOut">
              <a:rPr lang="en-GB">
                <a:solidFill>
                  <a:prstClr val="black">
                    <a:tint val="75000"/>
                  </a:prstClr>
                </a:solidFill>
              </a:rPr>
              <a:pPr>
                <a:defRPr/>
              </a:pPr>
              <a:t>26/10/2020</a:t>
            </a:fld>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8B9EEAE-768E-4574-8E20-1EDB1940F9FF}"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26291539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D1EFE3-8E11-408D-8A7D-85AE8752FF35}" type="datetimeFigureOut">
              <a:rPr lang="en-GB" smtClean="0">
                <a:solidFill>
                  <a:prstClr val="black">
                    <a:tint val="75000"/>
                  </a:prstClr>
                </a:solidFill>
              </a:rPr>
              <a:pPr/>
              <a:t>26/10/2020</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9591FCA3-4C42-491D-893A-80FC69BE29E4}"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7393144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GB"/>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D1EFE3-8E11-408D-8A7D-85AE8752FF35}" type="datetimeFigureOut">
              <a:rPr lang="en-GB" smtClean="0">
                <a:solidFill>
                  <a:prstClr val="black">
                    <a:tint val="75000"/>
                  </a:prstClr>
                </a:solidFill>
              </a:rPr>
              <a:pPr/>
              <a:t>26/10/2020</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9591FCA3-4C42-491D-893A-80FC69BE29E4}"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2607393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GB"/>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GB"/>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D1EFE3-8E11-408D-8A7D-85AE8752FF35}" type="datetimeFigureOut">
              <a:rPr lang="en-GB" smtClean="0">
                <a:solidFill>
                  <a:prstClr val="black">
                    <a:tint val="75000"/>
                  </a:prstClr>
                </a:solidFill>
              </a:rPr>
              <a:pPr/>
              <a:t>26/10/2020</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9591FCA3-4C42-491D-893A-80FC69BE29E4}"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1972958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6D1EFE3-8E11-408D-8A7D-85AE8752FF35}" type="datetimeFigureOut">
              <a:rPr lang="en-GB" smtClean="0">
                <a:solidFill>
                  <a:prstClr val="black">
                    <a:tint val="75000"/>
                  </a:prstClr>
                </a:solidFill>
              </a:rPr>
              <a:pPr/>
              <a:t>26/10/2020</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591FCA3-4C42-491D-893A-80FC69BE29E4}"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7938360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6D1EFE3-8E11-408D-8A7D-85AE8752FF35}" type="datetimeFigureOut">
              <a:rPr lang="en-GB" smtClean="0">
                <a:solidFill>
                  <a:prstClr val="black">
                    <a:tint val="75000"/>
                  </a:prstClr>
                </a:solidFill>
              </a:rPr>
              <a:pPr/>
              <a:t>26/10/2020</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9591FCA3-4C42-491D-893A-80FC69BE29E4}"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193288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GB"/>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02880AA-6918-4735-9DB0-A0F6443E8179}" type="datetimeFigureOut">
              <a:rPr lang="en-GB">
                <a:solidFill>
                  <a:prstClr val="black">
                    <a:tint val="75000"/>
                  </a:prstClr>
                </a:solidFill>
              </a:rPr>
              <a:pPr>
                <a:defRPr/>
              </a:pPr>
              <a:t>26/10/2020</a:t>
            </a:fld>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E7943C0-0012-4B58-BEF4-B1299370F137}"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396394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286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291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AF95E0F0-0828-460E-9073-1A85F4DDB0CF}" type="datetimeFigureOut">
              <a:rPr lang="en-GB">
                <a:solidFill>
                  <a:prstClr val="black">
                    <a:tint val="75000"/>
                  </a:prstClr>
                </a:solidFill>
              </a:rPr>
              <a:pPr>
                <a:defRPr/>
              </a:pPr>
              <a:t>26/10/2020</a:t>
            </a:fld>
            <a:endParaRPr lang="en-GB"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4528B6D-5688-40DF-85EA-E7583A3D7809}"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1150388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710ACF0A-CB15-4735-9906-072CD220FFFA}" type="datetimeFigureOut">
              <a:rPr lang="en-GB">
                <a:solidFill>
                  <a:prstClr val="black">
                    <a:tint val="75000"/>
                  </a:prstClr>
                </a:solidFill>
              </a:rPr>
              <a:pPr>
                <a:defRPr/>
              </a:pPr>
              <a:t>26/10/2020</a:t>
            </a:fld>
            <a:endParaRPr lang="en-GB" dirty="0">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5030A0E1-8BBF-480C-A272-445A10C426C4}"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3798875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437C69BA-202B-403E-9D77-45EC7D5DF45A}" type="datetimeFigureOut">
              <a:rPr lang="en-GB">
                <a:solidFill>
                  <a:prstClr val="black">
                    <a:tint val="75000"/>
                  </a:prstClr>
                </a:solidFill>
              </a:rPr>
              <a:pPr>
                <a:defRPr/>
              </a:pPr>
              <a:t>26/10/2020</a:t>
            </a:fld>
            <a:endParaRPr lang="en-GB" dirty="0">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3D9BA265-A561-4333-B132-A25D9C45D827}"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2890317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D9BB9F9-75B1-4086-B41C-A663918A6E88}" type="datetimeFigureOut">
              <a:rPr lang="en-GB">
                <a:solidFill>
                  <a:prstClr val="black">
                    <a:tint val="75000"/>
                  </a:prstClr>
                </a:solidFill>
              </a:rPr>
              <a:pPr>
                <a:defRPr/>
              </a:pPr>
              <a:t>26/10/2020</a:t>
            </a:fld>
            <a:endParaRPr lang="en-GB"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36C2C838-1727-4C11-9FE6-A63E6FE81580}"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3784359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GB"/>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66BF660-FB4B-426A-8685-93C35C96A8E6}" type="datetimeFigureOut">
              <a:rPr lang="en-GB">
                <a:solidFill>
                  <a:prstClr val="black">
                    <a:tint val="75000"/>
                  </a:prstClr>
                </a:solidFill>
              </a:rPr>
              <a:pPr>
                <a:defRPr/>
              </a:pPr>
              <a:t>26/10/2020</a:t>
            </a:fld>
            <a:endParaRPr lang="en-GB"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289CD03-A5CC-4786-8579-074E2B0F8BB9}"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38559318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GB"/>
          </a:p>
        </p:txBody>
      </p:sp>
      <p:sp>
        <p:nvSpPr>
          <p:cNvPr id="3" name="Picture Placeholder 2"/>
          <p:cNvSpPr>
            <a:spLocks noGrp="1"/>
          </p:cNvSpPr>
          <p:nvPr>
            <p:ph type="pic" idx="1"/>
          </p:nvPr>
        </p:nvSpPr>
        <p:spPr>
          <a:xfrm>
            <a:off x="3887391" y="740569"/>
            <a:ext cx="4629150" cy="3655219"/>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GB" noProof="0"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89FB52C-95E5-4A32-924D-56919C26E7A6}" type="datetimeFigureOut">
              <a:rPr lang="en-GB">
                <a:solidFill>
                  <a:prstClr val="black">
                    <a:tint val="75000"/>
                  </a:prstClr>
                </a:solidFill>
              </a:rPr>
              <a:pPr>
                <a:defRPr/>
              </a:pPr>
              <a:t>26/10/2020</a:t>
            </a:fld>
            <a:endParaRPr lang="en-GB"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GB"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4CBD866F-FB5F-453B-98F6-9FAE44660CAB}" type="slidenum">
              <a:rPr lang="en-GB">
                <a:solidFill>
                  <a:prstClr val="black">
                    <a:tint val="75000"/>
                  </a:prstClr>
                </a:solidFill>
              </a:rPr>
              <a:pPr>
                <a:defRPr/>
              </a:pPr>
              <a:t>‹#›</a:t>
            </a:fld>
            <a:endParaRPr lang="en-GB" dirty="0">
              <a:solidFill>
                <a:prstClr val="black">
                  <a:tint val="75000"/>
                </a:prstClr>
              </a:solidFill>
            </a:endParaRPr>
          </a:p>
        </p:txBody>
      </p:sp>
    </p:spTree>
    <p:extLst>
      <p:ext uri="{BB962C8B-B14F-4D97-AF65-F5344CB8AC3E}">
        <p14:creationId xmlns:p14="http://schemas.microsoft.com/office/powerpoint/2010/main" val="12683008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3844"/>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28650" y="1369219"/>
            <a:ext cx="7886700" cy="326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defRPr>
            </a:lvl1pPr>
          </a:lstStyle>
          <a:p>
            <a:pPr defTabSz="685800">
              <a:defRPr/>
            </a:pPr>
            <a:fld id="{914D9DD7-CEC6-45CA-B599-698DB179932E}" type="datetimeFigureOut">
              <a:rPr lang="en-GB" smtClean="0">
                <a:solidFill>
                  <a:prstClr val="black">
                    <a:tint val="75000"/>
                  </a:prstClr>
                </a:solidFill>
              </a:rPr>
              <a:pPr defTabSz="685800">
                <a:defRPr/>
              </a:pPr>
              <a:t>26/10/2020</a:t>
            </a:fld>
            <a:endParaRPr lang="en-GB" dirty="0">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defRPr>
            </a:lvl1pPr>
          </a:lstStyle>
          <a:p>
            <a:pPr defTabSz="685800">
              <a:defRPr/>
            </a:pPr>
            <a:endParaRPr lang="en-GB" dirty="0">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eaLnBrk="1" fontAlgn="auto" hangingPunct="1">
              <a:spcBef>
                <a:spcPts val="0"/>
              </a:spcBef>
              <a:spcAft>
                <a:spcPts val="0"/>
              </a:spcAft>
              <a:defRPr sz="900">
                <a:solidFill>
                  <a:schemeClr val="tx1">
                    <a:tint val="75000"/>
                  </a:schemeClr>
                </a:solidFill>
                <a:latin typeface="+mn-lt"/>
              </a:defRPr>
            </a:lvl1pPr>
          </a:lstStyle>
          <a:p>
            <a:pPr defTabSz="685800">
              <a:defRPr/>
            </a:pPr>
            <a:fld id="{87D70A07-3331-4F97-8256-EF5D9238E7D8}" type="slidenum">
              <a:rPr lang="en-GB" smtClean="0">
                <a:solidFill>
                  <a:prstClr val="black">
                    <a:tint val="75000"/>
                  </a:prstClr>
                </a:solidFill>
              </a:rPr>
              <a:pPr defTabSz="685800">
                <a:defRPr/>
              </a:pPr>
              <a:t>‹#›</a:t>
            </a:fld>
            <a:endParaRPr lang="en-GB" dirty="0">
              <a:solidFill>
                <a:prstClr val="black">
                  <a:tint val="75000"/>
                </a:prstClr>
              </a:solidFill>
            </a:endParaRPr>
          </a:p>
        </p:txBody>
      </p:sp>
    </p:spTree>
    <p:extLst>
      <p:ext uri="{BB962C8B-B14F-4D97-AF65-F5344CB8AC3E}">
        <p14:creationId xmlns:p14="http://schemas.microsoft.com/office/powerpoint/2010/main" val="3242477571"/>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Lst>
  <p:txStyles>
    <p:titleStyle>
      <a:lvl1pPr algn="l"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342900" algn="l" rtl="0" fontAlgn="base">
        <a:lnSpc>
          <a:spcPct val="90000"/>
        </a:lnSpc>
        <a:spcBef>
          <a:spcPct val="0"/>
        </a:spcBef>
        <a:spcAft>
          <a:spcPct val="0"/>
        </a:spcAft>
        <a:defRPr sz="3300">
          <a:solidFill>
            <a:schemeClr val="tx1"/>
          </a:solidFill>
          <a:latin typeface="Calibri Light" panose="020F0302020204030204" pitchFamily="34" charset="0"/>
        </a:defRPr>
      </a:lvl6pPr>
      <a:lvl7pPr marL="685800" algn="l" rtl="0" fontAlgn="base">
        <a:lnSpc>
          <a:spcPct val="90000"/>
        </a:lnSpc>
        <a:spcBef>
          <a:spcPct val="0"/>
        </a:spcBef>
        <a:spcAft>
          <a:spcPct val="0"/>
        </a:spcAft>
        <a:defRPr sz="3300">
          <a:solidFill>
            <a:schemeClr val="tx1"/>
          </a:solidFill>
          <a:latin typeface="Calibri Light" panose="020F0302020204030204" pitchFamily="34" charset="0"/>
        </a:defRPr>
      </a:lvl7pPr>
      <a:lvl8pPr marL="1028700" algn="l" rtl="0" fontAlgn="base">
        <a:lnSpc>
          <a:spcPct val="90000"/>
        </a:lnSpc>
        <a:spcBef>
          <a:spcPct val="0"/>
        </a:spcBef>
        <a:spcAft>
          <a:spcPct val="0"/>
        </a:spcAft>
        <a:defRPr sz="3300">
          <a:solidFill>
            <a:schemeClr val="tx1"/>
          </a:solidFill>
          <a:latin typeface="Calibri Light" panose="020F0302020204030204" pitchFamily="34" charset="0"/>
        </a:defRPr>
      </a:lvl8pPr>
      <a:lvl9pPr marL="1371600" algn="l"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66D1EFE3-8E11-408D-8A7D-85AE8752FF35}" type="datetimeFigureOut">
              <a:rPr lang="en-GB" smtClean="0">
                <a:solidFill>
                  <a:prstClr val="black">
                    <a:tint val="75000"/>
                  </a:prstClr>
                </a:solidFill>
              </a:rPr>
              <a:pPr defTabSz="685800"/>
              <a:t>26/10/2020</a:t>
            </a:fld>
            <a:endParaRPr lang="en-GB">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GB">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9591FCA3-4C42-491D-893A-80FC69BE29E4}" type="slidenum">
              <a:rPr lang="en-GB" smtClean="0">
                <a:solidFill>
                  <a:prstClr val="black">
                    <a:tint val="75000"/>
                  </a:prstClr>
                </a:solidFill>
              </a:rPr>
              <a:pPr defTabSz="685800"/>
              <a:t>‹#›</a:t>
            </a:fld>
            <a:endParaRPr lang="en-GB">
              <a:solidFill>
                <a:prstClr val="black">
                  <a:tint val="75000"/>
                </a:prstClr>
              </a:solidFill>
            </a:endParaRPr>
          </a:p>
        </p:txBody>
      </p:sp>
    </p:spTree>
    <p:extLst>
      <p:ext uri="{BB962C8B-B14F-4D97-AF65-F5344CB8AC3E}">
        <p14:creationId xmlns:p14="http://schemas.microsoft.com/office/powerpoint/2010/main" val="313566641"/>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hyperlink" Target="http://www.goconstruct.org/" TargetMode="External"/><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hyperlink" Target="http://www.prospects.ac.uk/job-profiles/browse-sector" TargetMode="External"/><Relationship Id="rId4" Type="http://schemas.openxmlformats.org/officeDocument/2006/relationships/hyperlink" Target="http://www.lmiforall.org.uk/widge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66254" y="1574495"/>
            <a:ext cx="8817945" cy="1187739"/>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b="1" dirty="0">
              <a:solidFill>
                <a:schemeClr val="bg1"/>
              </a:solidFill>
              <a:latin typeface="+mn-lt"/>
            </a:endParaRPr>
          </a:p>
        </p:txBody>
      </p:sp>
      <p:sp>
        <p:nvSpPr>
          <p:cNvPr id="7" name="Title 2"/>
          <p:cNvSpPr>
            <a:spLocks noGrp="1"/>
          </p:cNvSpPr>
          <p:nvPr>
            <p:ph type="ctrTitle" idx="4294967295"/>
          </p:nvPr>
        </p:nvSpPr>
        <p:spPr>
          <a:xfrm>
            <a:off x="605790" y="1416651"/>
            <a:ext cx="8229866" cy="1503429"/>
          </a:xfrm>
        </p:spPr>
        <p:txBody>
          <a:bodyPr>
            <a:normAutofit/>
          </a:bodyPr>
          <a:lstStyle/>
          <a:p>
            <a:pPr algn="ctr"/>
            <a:r>
              <a:rPr lang="en-GB" sz="6000" b="1" dirty="0" smtClean="0">
                <a:solidFill>
                  <a:schemeClr val="bg1"/>
                </a:solidFill>
                <a:latin typeface="+mn-lt"/>
              </a:rPr>
              <a:t>Who wants that job?</a:t>
            </a:r>
            <a:endParaRPr lang="en-GB" sz="6000" b="1" dirty="0">
              <a:solidFill>
                <a:schemeClr val="bg1"/>
              </a:solidFill>
              <a:latin typeface="+mn-lt"/>
            </a:endParaRP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69981" y="3729907"/>
            <a:ext cx="4650853" cy="1175446"/>
          </a:xfrm>
          <a:prstGeom prst="rect">
            <a:avLst/>
          </a:prstGeom>
        </p:spPr>
      </p:pic>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9775" y="3717695"/>
            <a:ext cx="4053881" cy="1187660"/>
          </a:xfrm>
          <a:prstGeom prst="rect">
            <a:avLst/>
          </a:prstGeom>
        </p:spPr>
      </p:pic>
    </p:spTree>
    <p:extLst>
      <p:ext uri="{BB962C8B-B14F-4D97-AF65-F5344CB8AC3E}">
        <p14:creationId xmlns:p14="http://schemas.microsoft.com/office/powerpoint/2010/main" val="2225836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468068" y="1174125"/>
            <a:ext cx="8201068" cy="4437030"/>
          </a:xfrm>
          <a:prstGeom prst="rect">
            <a:avLst/>
          </a:prstGeom>
          <a:noFill/>
          <a:ln>
            <a:noFill/>
          </a:ln>
          <a:effectLst/>
          <a:extLst>
            <a:ext uri="{909E8E84-426E-40DD-AFC4-6F175D3DCCD1}">
              <a14:hiddenFill xmlns:a14="http://schemas.microsoft.com/office/drawing/2010/main">
                <a:solidFill>
                  <a:srgbClr val="09A5B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r>
              <a:rPr lang="en-GB" altLang="en-US" sz="2200" dirty="0" smtClean="0"/>
              <a:t>In groups of 5/6, complete the five boxes on the worksheet to create a full profile on the industry job you’ve been given.  </a:t>
            </a:r>
            <a:endParaRPr kumimoji="0" lang="en-GB" altLang="en-US" sz="2200" u="none" strike="noStrike" cap="none" normalizeH="0" baseline="0" dirty="0" smtClean="0">
              <a:ln>
                <a:noFill/>
              </a:ln>
              <a:effectLst/>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endParaRPr kumimoji="0" lang="en-GB" altLang="en-US" sz="2200" u="none" strike="noStrike" cap="none" normalizeH="0" baseline="0" dirty="0" smtClean="0">
              <a:ln>
                <a:noFill/>
              </a:ln>
              <a:effectLst/>
            </a:endParaRPr>
          </a:p>
          <a:p>
            <a:pPr marL="457200" indent="-457200" defTabSz="914400" eaLnBrk="0" fontAlgn="base" hangingPunct="0">
              <a:spcBef>
                <a:spcPct val="0"/>
              </a:spcBef>
              <a:spcAft>
                <a:spcPct val="0"/>
              </a:spcAft>
              <a:buFont typeface="+mj-lt"/>
              <a:buAutoNum type="arabicPeriod"/>
            </a:pPr>
            <a:r>
              <a:rPr lang="en-US" altLang="en-US" sz="2200" dirty="0"/>
              <a:t>Use the internet &amp; the Case </a:t>
            </a:r>
            <a:r>
              <a:rPr lang="en-US" altLang="en-US" sz="2200" dirty="0" smtClean="0"/>
              <a:t>Studies sheet to </a:t>
            </a:r>
            <a:r>
              <a:rPr lang="en-US" altLang="en-US" sz="2200" dirty="0"/>
              <a:t>help </a:t>
            </a:r>
            <a:r>
              <a:rPr lang="en-US" altLang="en-US" sz="2200" dirty="0" smtClean="0"/>
              <a:t>find the answers to each section.</a:t>
            </a:r>
          </a:p>
          <a:p>
            <a:pPr marL="457200" indent="-457200" defTabSz="914400" eaLnBrk="0" fontAlgn="base" hangingPunct="0">
              <a:spcBef>
                <a:spcPct val="0"/>
              </a:spcBef>
              <a:spcAft>
                <a:spcPct val="0"/>
              </a:spcAft>
              <a:buFont typeface="+mj-lt"/>
              <a:buAutoNum type="arabicPeriod"/>
            </a:pPr>
            <a:endParaRPr kumimoji="0" lang="en-US" altLang="en-US" sz="2200" u="none" strike="noStrike" cap="none" normalizeH="0" baseline="0" dirty="0">
              <a:ln>
                <a:noFill/>
              </a:ln>
              <a:effectLst/>
            </a:endParaRPr>
          </a:p>
          <a:p>
            <a:pPr marL="457200" indent="-457200" defTabSz="914400" eaLnBrk="0" fontAlgn="base" hangingPunct="0">
              <a:spcBef>
                <a:spcPct val="0"/>
              </a:spcBef>
              <a:spcAft>
                <a:spcPct val="0"/>
              </a:spcAft>
              <a:buFont typeface="+mj-lt"/>
              <a:buAutoNum type="arabicPeriod"/>
            </a:pPr>
            <a:r>
              <a:rPr lang="en-US" altLang="en-US" sz="2200" dirty="0" smtClean="0"/>
              <a:t>Create notes on your industry job ready to ‘sell’ it the rest of the class.</a:t>
            </a:r>
          </a:p>
          <a:p>
            <a:pPr marL="457200" indent="-457200" defTabSz="914400" eaLnBrk="0" fontAlgn="base" hangingPunct="0">
              <a:spcBef>
                <a:spcPct val="0"/>
              </a:spcBef>
              <a:spcAft>
                <a:spcPct val="0"/>
              </a:spcAft>
              <a:buFont typeface="+mj-lt"/>
              <a:buAutoNum type="arabicPeriod"/>
            </a:pPr>
            <a:endParaRPr lang="en-US" altLang="en-US" sz="2200" dirty="0"/>
          </a:p>
          <a:p>
            <a:pPr marL="457200" indent="-457200" defTabSz="914400" eaLnBrk="0" fontAlgn="base" hangingPunct="0">
              <a:spcBef>
                <a:spcPct val="0"/>
              </a:spcBef>
              <a:spcAft>
                <a:spcPct val="0"/>
              </a:spcAft>
              <a:buFont typeface="+mj-lt"/>
              <a:buAutoNum type="arabicPeriod"/>
            </a:pPr>
            <a:r>
              <a:rPr lang="en-US" altLang="en-US" sz="2200" dirty="0" smtClean="0"/>
              <a:t>A vote will be held at the end of the session to see which role is most appealing.</a:t>
            </a:r>
          </a:p>
        </p:txBody>
      </p:sp>
      <p:sp>
        <p:nvSpPr>
          <p:cNvPr id="6" name="Text Box 2"/>
          <p:cNvSpPr txBox="1">
            <a:spLocks noChangeArrowheads="1"/>
          </p:cNvSpPr>
          <p:nvPr/>
        </p:nvSpPr>
        <p:spPr bwMode="auto">
          <a:xfrm>
            <a:off x="-1272402" y="1792136"/>
            <a:ext cx="1599722" cy="370472"/>
          </a:xfrm>
          <a:prstGeom prst="rect">
            <a:avLst/>
          </a:prstGeom>
          <a:noFill/>
          <a:ln>
            <a:noFill/>
          </a:ln>
          <a:effectLst/>
          <a:extLst>
            <a:ext uri="{909E8E84-426E-40DD-AFC4-6F175D3DCCD1}">
              <a14:hiddenFill xmlns:a14="http://schemas.microsoft.com/office/drawing/2010/main">
                <a:solidFill>
                  <a:srgbClr val="09A5B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R="0" lvl="0" algn="l" defTabSz="914400" rtl="0" eaLnBrk="0" fontAlgn="base" latinLnBrk="0" hangingPunct="0">
              <a:lnSpc>
                <a:spcPct val="100000"/>
              </a:lnSpc>
              <a:spcBef>
                <a:spcPct val="0"/>
              </a:spcBef>
              <a:spcAft>
                <a:spcPct val="0"/>
              </a:spcAft>
              <a:buClrTx/>
              <a:buSzTx/>
              <a:tabLst/>
            </a:pPr>
            <a:r>
              <a:rPr kumimoji="0" lang="en-GB" altLang="en-US" sz="3200" b="1" strike="noStrike" cap="none" normalizeH="0" baseline="0" dirty="0" smtClean="0">
                <a:ln>
                  <a:noFill/>
                </a:ln>
                <a:solidFill>
                  <a:srgbClr val="00A7B5"/>
                </a:solidFill>
                <a:effectLst/>
              </a:rPr>
              <a:t>Task</a:t>
            </a:r>
            <a:r>
              <a:rPr kumimoji="0" lang="en-GB" altLang="en-US" sz="3200" b="1" strike="noStrike" cap="none" normalizeH="0" dirty="0" smtClean="0">
                <a:ln>
                  <a:noFill/>
                </a:ln>
                <a:solidFill>
                  <a:srgbClr val="00A7B5"/>
                </a:solidFill>
                <a:effectLst/>
              </a:rPr>
              <a:t> </a:t>
            </a:r>
            <a:endParaRPr kumimoji="0" lang="en-GB" altLang="en-US" sz="3200" b="1" strike="noStrike" cap="none" normalizeH="0" baseline="0" dirty="0" smtClean="0">
              <a:ln>
                <a:noFill/>
              </a:ln>
              <a:solidFill>
                <a:srgbClr val="00A7B5"/>
              </a:solidFill>
              <a:effectLst/>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endParaRPr kumimoji="0" lang="en-GB" altLang="en-US" sz="2600" u="none" strike="noStrike" cap="none" normalizeH="0" baseline="0" dirty="0" smtClean="0">
              <a:ln>
                <a:noFill/>
              </a:ln>
              <a:effectLst/>
            </a:endParaRPr>
          </a:p>
          <a:p>
            <a:pPr marR="0" lvl="0" algn="l" defTabSz="914400" rtl="0" eaLnBrk="0" fontAlgn="base" latinLnBrk="0" hangingPunct="0">
              <a:lnSpc>
                <a:spcPct val="100000"/>
              </a:lnSpc>
              <a:spcBef>
                <a:spcPct val="0"/>
              </a:spcBef>
              <a:spcAft>
                <a:spcPct val="0"/>
              </a:spcAft>
              <a:buClrTx/>
              <a:buSzTx/>
              <a:tabLst/>
            </a:pPr>
            <a:endParaRPr kumimoji="0" lang="en-GB" altLang="en-US" sz="2200" u="none" strike="noStrike" cap="none" normalizeH="0" baseline="0" dirty="0" smtClean="0">
              <a:ln>
                <a:noFill/>
              </a:ln>
              <a:effectLst/>
            </a:endParaRPr>
          </a:p>
        </p:txBody>
      </p:sp>
      <p:sp>
        <p:nvSpPr>
          <p:cNvPr id="4" name="Title 1"/>
          <p:cNvSpPr txBox="1">
            <a:spLocks/>
          </p:cNvSpPr>
          <p:nvPr/>
        </p:nvSpPr>
        <p:spPr>
          <a:xfrm>
            <a:off x="-278296" y="209678"/>
            <a:ext cx="8059009" cy="895916"/>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mn-lt"/>
              </a:rPr>
              <a:t> </a:t>
            </a:r>
            <a:r>
              <a:rPr lang="en-GB" b="1" dirty="0" smtClean="0">
                <a:solidFill>
                  <a:schemeClr val="bg1"/>
                </a:solidFill>
                <a:latin typeface="+mn-lt"/>
              </a:rPr>
              <a:t>  Task</a:t>
            </a:r>
            <a:endParaRPr lang="en-GB" sz="3600" b="1" dirty="0">
              <a:solidFill>
                <a:schemeClr val="bg1"/>
              </a:solidFill>
              <a:latin typeface="Calibri" panose="020F0502020204030204" pitchFamily="34" charset="0"/>
            </a:endParaRPr>
          </a:p>
        </p:txBody>
      </p:sp>
    </p:spTree>
    <p:extLst>
      <p:ext uri="{BB962C8B-B14F-4D97-AF65-F5344CB8AC3E}">
        <p14:creationId xmlns:p14="http://schemas.microsoft.com/office/powerpoint/2010/main" val="24697855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971592" y="2899972"/>
            <a:ext cx="2989698" cy="1869743"/>
          </a:xfrm>
          <a:prstGeom prst="rect">
            <a:avLst/>
          </a:prstGeom>
          <a:ln w="9525">
            <a:solidFill>
              <a:schemeClr val="tx1"/>
            </a:solidFill>
          </a:ln>
        </p:spPr>
        <p:txBody>
          <a:bodyPr wrap="square">
            <a:spAutoFit/>
          </a:bodyPr>
          <a:lstStyle/>
          <a:p>
            <a:pPr algn="ctr" defTabSz="685783"/>
            <a:r>
              <a:rPr lang="en-GB" sz="1350" b="1" u="sng" dirty="0">
                <a:solidFill>
                  <a:prstClr val="black"/>
                </a:solidFill>
              </a:rPr>
              <a:t>Labour Market Information </a:t>
            </a:r>
            <a:endParaRPr lang="en-GB" sz="1350" u="sng" dirty="0">
              <a:solidFill>
                <a:prstClr val="black"/>
              </a:solidFill>
            </a:endParaRPr>
          </a:p>
          <a:p>
            <a:pPr marL="214308" indent="-214308" algn="ctr" defTabSz="685783">
              <a:buFont typeface="Arial" panose="020B0604020202020204" pitchFamily="34" charset="0"/>
              <a:buChar char="•"/>
            </a:pPr>
            <a:r>
              <a:rPr lang="en-GB" sz="1050" i="1" dirty="0">
                <a:solidFill>
                  <a:prstClr val="black"/>
                </a:solidFill>
              </a:rPr>
              <a:t>Predicted Growth – </a:t>
            </a:r>
            <a:r>
              <a:rPr lang="en-GB" sz="1050" i="1" dirty="0" smtClean="0">
                <a:solidFill>
                  <a:srgbClr val="00A7B5"/>
                </a:solidFill>
              </a:rPr>
              <a:t>4.2% </a:t>
            </a:r>
            <a:r>
              <a:rPr lang="en-GB" sz="1050" i="1" dirty="0">
                <a:solidFill>
                  <a:srgbClr val="00A7B5"/>
                </a:solidFill>
              </a:rPr>
              <a:t>between now and 2024, creating </a:t>
            </a:r>
            <a:r>
              <a:rPr lang="en-GB" sz="1050" i="1" dirty="0" smtClean="0">
                <a:solidFill>
                  <a:srgbClr val="00A7B5"/>
                </a:solidFill>
              </a:rPr>
              <a:t>8,800 </a:t>
            </a:r>
            <a:r>
              <a:rPr lang="en-GB" sz="1050" i="1" dirty="0">
                <a:solidFill>
                  <a:srgbClr val="00A7B5"/>
                </a:solidFill>
              </a:rPr>
              <a:t>jobs</a:t>
            </a:r>
          </a:p>
          <a:p>
            <a:pPr marL="214308" indent="-214308" algn="ctr" defTabSz="685783">
              <a:buFont typeface="Arial" panose="020B0604020202020204" pitchFamily="34" charset="0"/>
              <a:buChar char="•"/>
            </a:pPr>
            <a:r>
              <a:rPr lang="en-GB" sz="1050" i="1" dirty="0">
                <a:solidFill>
                  <a:prstClr val="black"/>
                </a:solidFill>
              </a:rPr>
              <a:t>% projected to retire </a:t>
            </a:r>
            <a:r>
              <a:rPr lang="en-GB" sz="1050" i="1" dirty="0">
                <a:solidFill>
                  <a:srgbClr val="00A7B5"/>
                </a:solidFill>
              </a:rPr>
              <a:t>– </a:t>
            </a:r>
            <a:r>
              <a:rPr lang="en-GB" sz="1050" i="1" dirty="0" smtClean="0">
                <a:solidFill>
                  <a:srgbClr val="00A7B5"/>
                </a:solidFill>
              </a:rPr>
              <a:t>36.9</a:t>
            </a:r>
            <a:r>
              <a:rPr lang="en-GB" sz="1050" i="1" dirty="0">
                <a:solidFill>
                  <a:srgbClr val="00A7B5"/>
                </a:solidFill>
              </a:rPr>
              <a:t>% of the workforce are set to retire creating an additional </a:t>
            </a:r>
            <a:r>
              <a:rPr lang="en-GB" sz="1050" i="1" dirty="0" smtClean="0">
                <a:solidFill>
                  <a:srgbClr val="00A7B5"/>
                </a:solidFill>
              </a:rPr>
              <a:t>77, 800 </a:t>
            </a:r>
            <a:r>
              <a:rPr lang="en-GB" sz="1050" i="1" dirty="0">
                <a:solidFill>
                  <a:srgbClr val="00A7B5"/>
                </a:solidFill>
              </a:rPr>
              <a:t>jobs </a:t>
            </a:r>
          </a:p>
          <a:p>
            <a:pPr marL="214308" indent="-214308" algn="ctr" defTabSz="685783">
              <a:buFont typeface="Arial" panose="020B0604020202020204" pitchFamily="34" charset="0"/>
              <a:buChar char="•"/>
            </a:pPr>
            <a:endParaRPr lang="en-GB" sz="1050" i="1" dirty="0">
              <a:solidFill>
                <a:prstClr val="black"/>
              </a:solidFill>
            </a:endParaRPr>
          </a:p>
          <a:p>
            <a:pPr algn="ctr" defTabSz="685783"/>
            <a:r>
              <a:rPr lang="en-GB" sz="1050" i="1" dirty="0">
                <a:solidFill>
                  <a:srgbClr val="00A7B5"/>
                </a:solidFill>
              </a:rPr>
              <a:t>Predicted total number of future jobs – </a:t>
            </a:r>
            <a:r>
              <a:rPr lang="en-GB" sz="1050" i="1" dirty="0" smtClean="0">
                <a:solidFill>
                  <a:srgbClr val="00A7B5"/>
                </a:solidFill>
              </a:rPr>
              <a:t>86,600</a:t>
            </a:r>
            <a:endParaRPr lang="en-GB" sz="1050" i="1" dirty="0">
              <a:solidFill>
                <a:srgbClr val="00A7B5"/>
              </a:solidFill>
            </a:endParaRPr>
          </a:p>
          <a:p>
            <a:pPr defTabSz="685783"/>
            <a:endParaRPr lang="en-GB" sz="1050" i="1" dirty="0">
              <a:solidFill>
                <a:prstClr val="black"/>
              </a:solidFill>
            </a:endParaRPr>
          </a:p>
          <a:p>
            <a:pPr defTabSz="685783"/>
            <a:r>
              <a:rPr lang="en-GB" sz="900" i="1" dirty="0">
                <a:solidFill>
                  <a:prstClr val="black"/>
                </a:solidFill>
              </a:rPr>
              <a:t>Website: lmiforall.org.uk/widget/ &amp; movingonmagazine.co.uk/</a:t>
            </a:r>
            <a:r>
              <a:rPr lang="en-GB" sz="900" i="1" dirty="0" err="1">
                <a:solidFill>
                  <a:prstClr val="black"/>
                </a:solidFill>
              </a:rPr>
              <a:t>careerometer</a:t>
            </a:r>
            <a:r>
              <a:rPr lang="en-GB" sz="900" i="1" dirty="0">
                <a:solidFill>
                  <a:prstClr val="black"/>
                </a:solidFill>
              </a:rPr>
              <a:t>/</a:t>
            </a:r>
          </a:p>
        </p:txBody>
      </p:sp>
      <p:sp>
        <p:nvSpPr>
          <p:cNvPr id="4" name="Rectangle 3"/>
          <p:cNvSpPr/>
          <p:nvPr/>
        </p:nvSpPr>
        <p:spPr>
          <a:xfrm>
            <a:off x="5971592" y="163262"/>
            <a:ext cx="2989698" cy="2446824"/>
          </a:xfrm>
          <a:prstGeom prst="rect">
            <a:avLst/>
          </a:prstGeom>
          <a:ln w="9525">
            <a:solidFill>
              <a:schemeClr val="tx1"/>
            </a:solidFill>
          </a:ln>
        </p:spPr>
        <p:txBody>
          <a:bodyPr wrap="square">
            <a:spAutoFit/>
          </a:bodyPr>
          <a:lstStyle/>
          <a:p>
            <a:pPr algn="ctr" defTabSz="685783"/>
            <a:r>
              <a:rPr lang="en-GB" sz="1350" b="1" u="sng" dirty="0">
                <a:solidFill>
                  <a:prstClr val="black"/>
                </a:solidFill>
              </a:rPr>
              <a:t>List the job skills needed</a:t>
            </a:r>
          </a:p>
          <a:p>
            <a:pPr algn="ctr" defTabSz="685783"/>
            <a:r>
              <a:rPr lang="en-GB" sz="1200" i="1" dirty="0">
                <a:solidFill>
                  <a:prstClr val="black"/>
                </a:solidFill>
              </a:rPr>
              <a:t>List 4-5 skills and explain briefly why these skills are needed</a:t>
            </a:r>
          </a:p>
          <a:p>
            <a:pPr marL="214308" indent="-214308" algn="ctr" defTabSz="685783">
              <a:buFont typeface="Arial" panose="020B0604020202020204" pitchFamily="34" charset="0"/>
              <a:buChar char="•"/>
            </a:pPr>
            <a:r>
              <a:rPr lang="en-GB" sz="1200" i="1" dirty="0">
                <a:solidFill>
                  <a:srgbClr val="00A7B5"/>
                </a:solidFill>
              </a:rPr>
              <a:t> </a:t>
            </a:r>
            <a:r>
              <a:rPr lang="en-GB" sz="1050" i="1" dirty="0" smtClean="0">
                <a:solidFill>
                  <a:srgbClr val="00A7B5"/>
                </a:solidFill>
              </a:rPr>
              <a:t>Teamwork </a:t>
            </a:r>
            <a:r>
              <a:rPr lang="en-GB" sz="1050" i="1" dirty="0">
                <a:solidFill>
                  <a:srgbClr val="00A7B5"/>
                </a:solidFill>
              </a:rPr>
              <a:t>skills (</a:t>
            </a:r>
            <a:r>
              <a:rPr lang="en-GB" sz="1050" i="1" dirty="0" smtClean="0">
                <a:solidFill>
                  <a:srgbClr val="00A7B5"/>
                </a:solidFill>
              </a:rPr>
              <a:t>To coordinate </a:t>
            </a:r>
            <a:r>
              <a:rPr lang="en-GB" sz="1050" i="1" dirty="0">
                <a:solidFill>
                  <a:srgbClr val="00A7B5"/>
                </a:solidFill>
              </a:rPr>
              <a:t>and lead one or more teams to cover various </a:t>
            </a:r>
            <a:r>
              <a:rPr lang="en-GB" sz="1050" i="1" dirty="0" smtClean="0">
                <a:solidFill>
                  <a:srgbClr val="00A7B5"/>
                </a:solidFill>
              </a:rPr>
              <a:t>areas)</a:t>
            </a:r>
            <a:endParaRPr lang="en-GB" sz="1050" i="1" dirty="0">
              <a:solidFill>
                <a:srgbClr val="00A7B5"/>
              </a:solidFill>
            </a:endParaRPr>
          </a:p>
          <a:p>
            <a:pPr marL="214308" indent="-214308" algn="ctr" defTabSz="685783">
              <a:buFont typeface="Arial" panose="020B0604020202020204" pitchFamily="34" charset="0"/>
              <a:buChar char="•"/>
            </a:pPr>
            <a:r>
              <a:rPr lang="en-GB" sz="1050" i="1" dirty="0" smtClean="0">
                <a:solidFill>
                  <a:srgbClr val="00A7B5"/>
                </a:solidFill>
              </a:rPr>
              <a:t>Project management </a:t>
            </a:r>
            <a:r>
              <a:rPr lang="en-GB" sz="1050" i="1" dirty="0">
                <a:solidFill>
                  <a:srgbClr val="00A7B5"/>
                </a:solidFill>
              </a:rPr>
              <a:t>(To supervise and coordinate </a:t>
            </a:r>
            <a:r>
              <a:rPr lang="en-GB" sz="1050" i="1" dirty="0" smtClean="0">
                <a:solidFill>
                  <a:srgbClr val="00A7B5"/>
                </a:solidFill>
              </a:rPr>
              <a:t>contractors</a:t>
            </a:r>
            <a:r>
              <a:rPr lang="en-GB" sz="1050" i="1" dirty="0">
                <a:solidFill>
                  <a:srgbClr val="00A7B5"/>
                </a:solidFill>
              </a:rPr>
              <a:t>)</a:t>
            </a:r>
          </a:p>
          <a:p>
            <a:pPr marL="214308" indent="-214308" algn="ctr" defTabSz="685783">
              <a:buFont typeface="Arial" panose="020B0604020202020204" pitchFamily="34" charset="0"/>
              <a:buChar char="•"/>
            </a:pPr>
            <a:r>
              <a:rPr lang="en-GB" sz="1050" i="1" dirty="0">
                <a:solidFill>
                  <a:srgbClr val="00A7B5"/>
                </a:solidFill>
              </a:rPr>
              <a:t>Strong numeracy and financial management skills (To calculate and compare costs for required goods or services)</a:t>
            </a:r>
          </a:p>
          <a:p>
            <a:pPr marL="214308" indent="-214308" algn="ctr" defTabSz="685783">
              <a:buFont typeface="Arial" panose="020B0604020202020204" pitchFamily="34" charset="0"/>
              <a:buChar char="•"/>
            </a:pPr>
            <a:r>
              <a:rPr lang="en-GB" sz="1050" i="1" dirty="0" smtClean="0">
                <a:solidFill>
                  <a:srgbClr val="00A7B5"/>
                </a:solidFill>
              </a:rPr>
              <a:t>Clear &amp; Concise writing </a:t>
            </a:r>
            <a:r>
              <a:rPr lang="en-GB" sz="1050" i="1" dirty="0">
                <a:solidFill>
                  <a:srgbClr val="00A7B5"/>
                </a:solidFill>
              </a:rPr>
              <a:t>skills </a:t>
            </a:r>
            <a:r>
              <a:rPr lang="en-GB" sz="1050" i="1" dirty="0" smtClean="0">
                <a:solidFill>
                  <a:srgbClr val="00A7B5"/>
                </a:solidFill>
              </a:rPr>
              <a:t>(To </a:t>
            </a:r>
            <a:r>
              <a:rPr lang="en-GB" sz="1050" i="1" dirty="0">
                <a:solidFill>
                  <a:srgbClr val="00A7B5"/>
                </a:solidFill>
              </a:rPr>
              <a:t>handle long and complex documents)</a:t>
            </a:r>
          </a:p>
          <a:p>
            <a:pPr defTabSz="685783"/>
            <a:endParaRPr lang="en-GB" sz="1050" i="1" dirty="0">
              <a:solidFill>
                <a:prstClr val="black"/>
              </a:solidFill>
              <a:latin typeface="Museo Sans Cyrl 100" panose="02000000000000000000" pitchFamily="50" charset="0"/>
            </a:endParaRPr>
          </a:p>
          <a:p>
            <a:pPr defTabSz="685783"/>
            <a:r>
              <a:rPr lang="en-GB" sz="900" i="1" dirty="0">
                <a:solidFill>
                  <a:prstClr val="black"/>
                </a:solidFill>
              </a:rPr>
              <a:t>Website: UCAS, Prospects </a:t>
            </a:r>
          </a:p>
        </p:txBody>
      </p:sp>
      <p:sp>
        <p:nvSpPr>
          <p:cNvPr id="6" name="Rectangle 5"/>
          <p:cNvSpPr/>
          <p:nvPr/>
        </p:nvSpPr>
        <p:spPr>
          <a:xfrm>
            <a:off x="2591558" y="258575"/>
            <a:ext cx="184731" cy="276999"/>
          </a:xfrm>
          <a:prstGeom prst="rect">
            <a:avLst/>
          </a:prstGeom>
        </p:spPr>
        <p:txBody>
          <a:bodyPr wrap="none">
            <a:spAutoFit/>
          </a:bodyPr>
          <a:lstStyle/>
          <a:p>
            <a:pPr defTabSz="685783"/>
            <a:endParaRPr lang="en-GB" sz="1200" dirty="0">
              <a:solidFill>
                <a:prstClr val="black"/>
              </a:solidFill>
              <a:latin typeface="Museo Sans Cyrl 100" panose="02000000000000000000" pitchFamily="50" charset="0"/>
            </a:endParaRPr>
          </a:p>
        </p:txBody>
      </p:sp>
      <p:sp>
        <p:nvSpPr>
          <p:cNvPr id="8" name="Rectangle 7"/>
          <p:cNvSpPr/>
          <p:nvPr/>
        </p:nvSpPr>
        <p:spPr>
          <a:xfrm>
            <a:off x="3182295" y="163262"/>
            <a:ext cx="2551670" cy="3370153"/>
          </a:xfrm>
          <a:prstGeom prst="rect">
            <a:avLst/>
          </a:prstGeom>
          <a:ln w="9525">
            <a:solidFill>
              <a:schemeClr val="tx1"/>
            </a:solidFill>
          </a:ln>
        </p:spPr>
        <p:txBody>
          <a:bodyPr wrap="square">
            <a:spAutoFit/>
          </a:bodyPr>
          <a:lstStyle/>
          <a:p>
            <a:pPr algn="ctr" defTabSz="685783"/>
            <a:r>
              <a:rPr lang="en-GB" sz="1350" b="1" u="sng" dirty="0" smtClean="0">
                <a:solidFill>
                  <a:prstClr val="black"/>
                </a:solidFill>
              </a:rPr>
              <a:t>Facilities Manager</a:t>
            </a:r>
            <a:endParaRPr lang="en-GB" sz="1350" b="1" u="sng" dirty="0">
              <a:solidFill>
                <a:prstClr val="black"/>
              </a:solidFill>
            </a:endParaRPr>
          </a:p>
          <a:p>
            <a:pPr algn="ctr" defTabSz="685783"/>
            <a:r>
              <a:rPr lang="en-GB" sz="1200" i="1" dirty="0">
                <a:solidFill>
                  <a:prstClr val="black"/>
                </a:solidFill>
              </a:rPr>
              <a:t>Brief description of the job </a:t>
            </a:r>
          </a:p>
          <a:p>
            <a:pPr algn="ctr" defTabSz="685783"/>
            <a:r>
              <a:rPr lang="en-GB" sz="1050" i="1" dirty="0" smtClean="0">
                <a:solidFill>
                  <a:srgbClr val="00A7B5"/>
                </a:solidFill>
              </a:rPr>
              <a:t>To ensure </a:t>
            </a:r>
            <a:r>
              <a:rPr lang="en-GB" sz="1050" i="1" dirty="0">
                <a:solidFill>
                  <a:srgbClr val="00A7B5"/>
                </a:solidFill>
              </a:rPr>
              <a:t>that a building </a:t>
            </a:r>
            <a:r>
              <a:rPr lang="en-GB" sz="1050" i="1" dirty="0" smtClean="0">
                <a:solidFill>
                  <a:srgbClr val="00A7B5"/>
                </a:solidFill>
              </a:rPr>
              <a:t>is able to function </a:t>
            </a:r>
            <a:r>
              <a:rPr lang="en-GB" sz="1050" i="1" dirty="0">
                <a:solidFill>
                  <a:srgbClr val="00A7B5"/>
                </a:solidFill>
              </a:rPr>
              <a:t>and </a:t>
            </a:r>
            <a:r>
              <a:rPr lang="en-GB" sz="1050" i="1" dirty="0" smtClean="0">
                <a:solidFill>
                  <a:srgbClr val="00A7B5"/>
                </a:solidFill>
              </a:rPr>
              <a:t>meet </a:t>
            </a:r>
            <a:r>
              <a:rPr lang="en-GB" sz="1050" i="1" dirty="0">
                <a:solidFill>
                  <a:srgbClr val="00A7B5"/>
                </a:solidFill>
              </a:rPr>
              <a:t>the needs of the people that work in them. Facilities managers are </a:t>
            </a:r>
            <a:r>
              <a:rPr lang="en-GB" sz="1050" i="1" dirty="0" smtClean="0">
                <a:solidFill>
                  <a:srgbClr val="00A7B5"/>
                </a:solidFill>
              </a:rPr>
              <a:t>responsible </a:t>
            </a:r>
            <a:r>
              <a:rPr lang="en-GB" sz="1050" i="1" dirty="0">
                <a:solidFill>
                  <a:srgbClr val="00A7B5"/>
                </a:solidFill>
              </a:rPr>
              <a:t>for </a:t>
            </a:r>
            <a:r>
              <a:rPr lang="en-GB" sz="1050" i="1" dirty="0" smtClean="0">
                <a:solidFill>
                  <a:srgbClr val="00A7B5"/>
                </a:solidFill>
              </a:rPr>
              <a:t>organising services </a:t>
            </a:r>
            <a:r>
              <a:rPr lang="en-GB" sz="1050" i="1" dirty="0">
                <a:solidFill>
                  <a:srgbClr val="00A7B5"/>
                </a:solidFill>
              </a:rPr>
              <a:t>such as cleaning, security and parking, to make sure the </a:t>
            </a:r>
            <a:r>
              <a:rPr lang="en-GB" sz="1050" i="1" dirty="0" smtClean="0">
                <a:solidFill>
                  <a:srgbClr val="00A7B5"/>
                </a:solidFill>
              </a:rPr>
              <a:t>a place is </a:t>
            </a:r>
            <a:r>
              <a:rPr lang="en-GB" sz="1050" i="1" dirty="0">
                <a:solidFill>
                  <a:srgbClr val="00A7B5"/>
                </a:solidFill>
              </a:rPr>
              <a:t>in a suitable condition to work. They also manage any building maintenance with things like heating and air conditioning, to maintain the working environment.</a:t>
            </a:r>
          </a:p>
          <a:p>
            <a:pPr algn="ctr" defTabSz="685783"/>
            <a:endParaRPr lang="en-GB" sz="1050" i="1" dirty="0" smtClean="0">
              <a:solidFill>
                <a:srgbClr val="00A7B5"/>
              </a:solidFill>
            </a:endParaRPr>
          </a:p>
          <a:p>
            <a:pPr algn="ctr" defTabSz="685783"/>
            <a:r>
              <a:rPr lang="en-GB" sz="1050" i="1" dirty="0" smtClean="0">
                <a:solidFill>
                  <a:prstClr val="black"/>
                </a:solidFill>
              </a:rPr>
              <a:t>Average </a:t>
            </a:r>
            <a:r>
              <a:rPr lang="en-GB" sz="1050" i="1" dirty="0">
                <a:solidFill>
                  <a:prstClr val="black"/>
                </a:solidFill>
              </a:rPr>
              <a:t>salary </a:t>
            </a:r>
          </a:p>
          <a:p>
            <a:pPr algn="ctr" defTabSz="685783"/>
            <a:r>
              <a:rPr lang="en-GB" sz="1050" i="1" dirty="0">
                <a:solidFill>
                  <a:srgbClr val="00A7B5"/>
                </a:solidFill>
              </a:rPr>
              <a:t>Newly trained </a:t>
            </a:r>
            <a:r>
              <a:rPr lang="en-GB" sz="1050" i="1" dirty="0" smtClean="0">
                <a:solidFill>
                  <a:srgbClr val="00A7B5"/>
                </a:solidFill>
              </a:rPr>
              <a:t>Facilities Managers can </a:t>
            </a:r>
            <a:r>
              <a:rPr lang="en-GB" sz="1050" i="1" dirty="0">
                <a:solidFill>
                  <a:srgbClr val="00A7B5"/>
                </a:solidFill>
              </a:rPr>
              <a:t>earn approx. £</a:t>
            </a:r>
            <a:r>
              <a:rPr lang="en-GB" sz="1050" i="1" dirty="0" smtClean="0">
                <a:solidFill>
                  <a:srgbClr val="00A7B5"/>
                </a:solidFill>
              </a:rPr>
              <a:t>21,800 </a:t>
            </a:r>
            <a:r>
              <a:rPr lang="en-GB" sz="1050" i="1" dirty="0">
                <a:solidFill>
                  <a:srgbClr val="00A7B5"/>
                </a:solidFill>
              </a:rPr>
              <a:t>- </a:t>
            </a:r>
            <a:r>
              <a:rPr lang="en-GB" sz="1050" i="1" dirty="0" smtClean="0">
                <a:solidFill>
                  <a:srgbClr val="00A7B5"/>
                </a:solidFill>
              </a:rPr>
              <a:t>£26,000</a:t>
            </a:r>
            <a:endParaRPr lang="en-GB" sz="1200" i="1" dirty="0">
              <a:solidFill>
                <a:srgbClr val="00A7B5"/>
              </a:solidFill>
            </a:endParaRPr>
          </a:p>
          <a:p>
            <a:pPr defTabSz="685783"/>
            <a:endParaRPr lang="en-GB" sz="1200" i="1" dirty="0">
              <a:solidFill>
                <a:srgbClr val="00A7B5"/>
              </a:solidFill>
            </a:endParaRPr>
          </a:p>
          <a:p>
            <a:pPr defTabSz="685783"/>
            <a:endParaRPr lang="en-GB" sz="1050" i="1" dirty="0">
              <a:solidFill>
                <a:prstClr val="black"/>
              </a:solidFill>
              <a:latin typeface="Museo Sans Cyrl 100" panose="02000000000000000000" pitchFamily="50" charset="0"/>
            </a:endParaRPr>
          </a:p>
          <a:p>
            <a:pPr defTabSz="685783"/>
            <a:r>
              <a:rPr lang="en-GB" sz="900" i="1" dirty="0">
                <a:solidFill>
                  <a:prstClr val="black"/>
                </a:solidFill>
              </a:rPr>
              <a:t>Website: Go Construct, Prospects, </a:t>
            </a:r>
          </a:p>
          <a:p>
            <a:pPr defTabSz="685783"/>
            <a:r>
              <a:rPr lang="en-GB" sz="900" i="1" dirty="0">
                <a:solidFill>
                  <a:prstClr val="black"/>
                </a:solidFill>
              </a:rPr>
              <a:t>nationalcareers.service.gov.uk/job-profiles/</a:t>
            </a:r>
          </a:p>
        </p:txBody>
      </p:sp>
      <p:sp>
        <p:nvSpPr>
          <p:cNvPr id="9" name="Rectangle 8"/>
          <p:cNvSpPr/>
          <p:nvPr/>
        </p:nvSpPr>
        <p:spPr>
          <a:xfrm>
            <a:off x="142452" y="2795132"/>
            <a:ext cx="2810081" cy="2262158"/>
          </a:xfrm>
          <a:prstGeom prst="rect">
            <a:avLst/>
          </a:prstGeom>
          <a:ln w="9525">
            <a:solidFill>
              <a:schemeClr val="tx1"/>
            </a:solidFill>
          </a:ln>
        </p:spPr>
        <p:txBody>
          <a:bodyPr wrap="square">
            <a:spAutoFit/>
          </a:bodyPr>
          <a:lstStyle/>
          <a:p>
            <a:pPr algn="ctr" defTabSz="685783"/>
            <a:r>
              <a:rPr lang="en-GB" sz="1350" b="1" u="sng" dirty="0">
                <a:solidFill>
                  <a:prstClr val="black"/>
                </a:solidFill>
              </a:rPr>
              <a:t>School Subject &amp; Extra Curricular Activities</a:t>
            </a:r>
          </a:p>
          <a:p>
            <a:pPr algn="ctr" defTabSz="685783"/>
            <a:r>
              <a:rPr lang="en-GB" sz="1050" i="1" dirty="0">
                <a:solidFill>
                  <a:prstClr val="black"/>
                </a:solidFill>
              </a:rPr>
              <a:t>What specific subjects would you need to </a:t>
            </a:r>
            <a:endParaRPr lang="en-GB" sz="1050" i="1" dirty="0" smtClean="0">
              <a:solidFill>
                <a:prstClr val="black"/>
              </a:solidFill>
            </a:endParaRPr>
          </a:p>
          <a:p>
            <a:pPr algn="ctr" defTabSz="685783"/>
            <a:r>
              <a:rPr lang="en-GB" sz="1050" i="1" dirty="0" smtClean="0">
                <a:solidFill>
                  <a:prstClr val="black"/>
                </a:solidFill>
              </a:rPr>
              <a:t>study </a:t>
            </a:r>
            <a:r>
              <a:rPr lang="en-GB" sz="1050" i="1" dirty="0">
                <a:solidFill>
                  <a:prstClr val="black"/>
                </a:solidFill>
              </a:rPr>
              <a:t>?</a:t>
            </a:r>
          </a:p>
          <a:p>
            <a:pPr marL="285743" indent="-285743" algn="ctr" defTabSz="685783">
              <a:buFont typeface="Arial" panose="020B0604020202020204" pitchFamily="34" charset="0"/>
              <a:buChar char="•"/>
            </a:pPr>
            <a:r>
              <a:rPr lang="en-GB" sz="1050" i="1" dirty="0" smtClean="0">
                <a:solidFill>
                  <a:srgbClr val="00A7B5"/>
                </a:solidFill>
              </a:rPr>
              <a:t>Any 3 </a:t>
            </a:r>
            <a:r>
              <a:rPr lang="en-GB" sz="1050" i="1" dirty="0">
                <a:solidFill>
                  <a:srgbClr val="00A7B5"/>
                </a:solidFill>
              </a:rPr>
              <a:t>A levels </a:t>
            </a:r>
            <a:r>
              <a:rPr lang="en-GB" sz="1050" i="1" dirty="0" smtClean="0">
                <a:solidFill>
                  <a:srgbClr val="00A7B5"/>
                </a:solidFill>
              </a:rPr>
              <a:t>but would be good to include business, </a:t>
            </a:r>
            <a:r>
              <a:rPr lang="en-GB" sz="1050" i="1" dirty="0">
                <a:solidFill>
                  <a:srgbClr val="00A7B5"/>
                </a:solidFill>
              </a:rPr>
              <a:t>Maths </a:t>
            </a:r>
            <a:r>
              <a:rPr lang="en-GB" sz="1050" i="1" dirty="0" smtClean="0">
                <a:solidFill>
                  <a:srgbClr val="00A7B5"/>
                </a:solidFill>
              </a:rPr>
              <a:t>or Economics </a:t>
            </a:r>
          </a:p>
          <a:p>
            <a:pPr marL="285743" indent="-285743" algn="ctr" defTabSz="685783">
              <a:buFont typeface="Arial" panose="020B0604020202020204" pitchFamily="34" charset="0"/>
              <a:buChar char="•"/>
            </a:pPr>
            <a:r>
              <a:rPr lang="en-GB" sz="1050" i="1" dirty="0" smtClean="0">
                <a:solidFill>
                  <a:srgbClr val="00A7B5"/>
                </a:solidFill>
              </a:rPr>
              <a:t>BTEC </a:t>
            </a:r>
            <a:r>
              <a:rPr lang="en-GB" sz="1050" i="1" dirty="0">
                <a:solidFill>
                  <a:srgbClr val="00A7B5"/>
                </a:solidFill>
              </a:rPr>
              <a:t>Level 3 Diploma or Extended Diploma in </a:t>
            </a:r>
            <a:r>
              <a:rPr lang="en-GB" sz="1050" i="1" dirty="0" smtClean="0">
                <a:solidFill>
                  <a:srgbClr val="00A7B5"/>
                </a:solidFill>
              </a:rPr>
              <a:t>a relevant subject e.g. Finance &amp; Accounting</a:t>
            </a:r>
            <a:endParaRPr lang="en-GB" sz="1050" i="1" dirty="0">
              <a:solidFill>
                <a:srgbClr val="00A7B5"/>
              </a:solidFill>
            </a:endParaRPr>
          </a:p>
          <a:p>
            <a:pPr marL="285743" indent="-285743" algn="ctr" defTabSz="685783">
              <a:buFont typeface="Arial" panose="020B0604020202020204" pitchFamily="34" charset="0"/>
              <a:buChar char="•"/>
            </a:pPr>
            <a:r>
              <a:rPr lang="en-GB" sz="1050" i="1" dirty="0">
                <a:solidFill>
                  <a:srgbClr val="00A7B5"/>
                </a:solidFill>
              </a:rPr>
              <a:t>Apply for work experience </a:t>
            </a:r>
            <a:r>
              <a:rPr lang="en-GB" sz="1050" i="1" dirty="0" smtClean="0">
                <a:solidFill>
                  <a:srgbClr val="00A7B5"/>
                </a:solidFill>
              </a:rPr>
              <a:t>in a related area</a:t>
            </a:r>
          </a:p>
          <a:p>
            <a:pPr marL="285743" indent="-285743" algn="ctr" defTabSz="685783">
              <a:buFont typeface="Arial" panose="020B0604020202020204" pitchFamily="34" charset="0"/>
              <a:buChar char="•"/>
            </a:pPr>
            <a:r>
              <a:rPr lang="en-GB" sz="1050" i="1" dirty="0" smtClean="0">
                <a:solidFill>
                  <a:srgbClr val="00A7B5"/>
                </a:solidFill>
              </a:rPr>
              <a:t>Experience in the hospitality sector</a:t>
            </a:r>
          </a:p>
          <a:p>
            <a:pPr defTabSz="685783"/>
            <a:endParaRPr lang="en-GB" sz="1050" i="1" dirty="0">
              <a:solidFill>
                <a:prstClr val="black"/>
              </a:solidFill>
              <a:latin typeface="Museo Sans Cyrl 100" panose="02000000000000000000" pitchFamily="50" charset="0"/>
            </a:endParaRPr>
          </a:p>
          <a:p>
            <a:pPr defTabSz="685783"/>
            <a:r>
              <a:rPr lang="en-GB" sz="900" i="1" dirty="0">
                <a:solidFill>
                  <a:prstClr val="black"/>
                </a:solidFill>
              </a:rPr>
              <a:t>Website: Go Construct, UCAS</a:t>
            </a:r>
          </a:p>
        </p:txBody>
      </p:sp>
      <p:sp>
        <p:nvSpPr>
          <p:cNvPr id="10" name="Rectangle 9"/>
          <p:cNvSpPr/>
          <p:nvPr/>
        </p:nvSpPr>
        <p:spPr>
          <a:xfrm>
            <a:off x="128359" y="163263"/>
            <a:ext cx="2810081" cy="2446824"/>
          </a:xfrm>
          <a:prstGeom prst="rect">
            <a:avLst/>
          </a:prstGeom>
          <a:ln w="9525">
            <a:solidFill>
              <a:schemeClr val="tx1"/>
            </a:solidFill>
          </a:ln>
        </p:spPr>
        <p:txBody>
          <a:bodyPr wrap="square">
            <a:spAutoFit/>
          </a:bodyPr>
          <a:lstStyle/>
          <a:p>
            <a:pPr algn="ctr" defTabSz="685783"/>
            <a:r>
              <a:rPr lang="en-GB" sz="1350" b="1" u="sng" dirty="0">
                <a:solidFill>
                  <a:prstClr val="black"/>
                </a:solidFill>
              </a:rPr>
              <a:t>Pathways</a:t>
            </a:r>
          </a:p>
          <a:p>
            <a:pPr algn="ctr" defTabSz="685783"/>
            <a:r>
              <a:rPr lang="en-GB" sz="1200" i="1" dirty="0">
                <a:solidFill>
                  <a:prstClr val="black"/>
                </a:solidFill>
              </a:rPr>
              <a:t>What are the ways you could get into this job?</a:t>
            </a:r>
          </a:p>
          <a:p>
            <a:pPr marL="285743" indent="-285743" algn="ctr">
              <a:buFont typeface="Arial" panose="020B0604020202020204" pitchFamily="34" charset="0"/>
              <a:buChar char="•"/>
            </a:pPr>
            <a:r>
              <a:rPr lang="en-GB" sz="1050" i="1" dirty="0">
                <a:solidFill>
                  <a:srgbClr val="00A7B5"/>
                </a:solidFill>
              </a:rPr>
              <a:t>Usually a 3 or 4 year BSc </a:t>
            </a:r>
            <a:r>
              <a:rPr lang="en-GB" sz="1050" i="1" dirty="0" smtClean="0">
                <a:solidFill>
                  <a:srgbClr val="00A7B5"/>
                </a:solidFill>
              </a:rPr>
              <a:t>degree in </a:t>
            </a:r>
            <a:r>
              <a:rPr lang="en-GB" sz="1050" i="1" dirty="0">
                <a:solidFill>
                  <a:srgbClr val="00A7B5"/>
                </a:solidFill>
              </a:rPr>
              <a:t>facilities management, property or estate </a:t>
            </a:r>
            <a:r>
              <a:rPr lang="en-GB" sz="1050" i="1" dirty="0" smtClean="0">
                <a:solidFill>
                  <a:srgbClr val="00A7B5"/>
                </a:solidFill>
              </a:rPr>
              <a:t>management</a:t>
            </a:r>
          </a:p>
          <a:p>
            <a:pPr algn="ctr"/>
            <a:endParaRPr lang="en-GB" sz="1050" i="1" dirty="0">
              <a:solidFill>
                <a:srgbClr val="00A7B5"/>
              </a:solidFill>
            </a:endParaRPr>
          </a:p>
          <a:p>
            <a:pPr marL="285743" indent="-285743" algn="ctr">
              <a:buFont typeface="Arial" panose="020B0604020202020204" pitchFamily="34" charset="0"/>
              <a:buChar char="•"/>
            </a:pPr>
            <a:r>
              <a:rPr lang="en-GB" sz="1050" i="1" dirty="0" smtClean="0">
                <a:solidFill>
                  <a:srgbClr val="00A7B5"/>
                </a:solidFill>
              </a:rPr>
              <a:t>L6 Degree apprenticeship as Senior/Head of facilities Management or L4 Higher Apprenticeship as Facilities Manager</a:t>
            </a:r>
            <a:endParaRPr lang="en-GB" sz="1200" i="1" dirty="0">
              <a:solidFill>
                <a:srgbClr val="00A7B5"/>
              </a:solidFill>
              <a:latin typeface="Museo Sans Cyrl 100" panose="02000000000000000000" pitchFamily="50" charset="0"/>
            </a:endParaRPr>
          </a:p>
          <a:p>
            <a:pPr algn="ctr"/>
            <a:endParaRPr lang="en-GB" sz="1200" i="1" dirty="0" smtClean="0">
              <a:solidFill>
                <a:srgbClr val="00A7B5"/>
              </a:solidFill>
              <a:latin typeface="Museo Sans Cyrl 100" panose="02000000000000000000" pitchFamily="50" charset="0"/>
            </a:endParaRPr>
          </a:p>
          <a:p>
            <a:pPr algn="ctr"/>
            <a:endParaRPr lang="en-GB" sz="1200" i="1" dirty="0">
              <a:solidFill>
                <a:srgbClr val="00A7B5"/>
              </a:solidFill>
              <a:latin typeface="Museo Sans Cyrl 100" panose="02000000000000000000" pitchFamily="50" charset="0"/>
            </a:endParaRPr>
          </a:p>
          <a:p>
            <a:r>
              <a:rPr lang="en-GB" sz="900" i="1" dirty="0"/>
              <a:t>Website: Prospects, instituteforapprenticeships.org</a:t>
            </a:r>
          </a:p>
          <a:p>
            <a:r>
              <a:rPr lang="en-GB" sz="900" i="1" dirty="0"/>
              <a:t>&amp; UCAS</a:t>
            </a:r>
          </a:p>
        </p:txBody>
      </p:sp>
      <p:pic>
        <p:nvPicPr>
          <p:cNvPr id="13" name="overview__character" descr="https://www.goconstruct.org/roles-in-construction/house-building/img/characters/981-1x.png"/>
          <p:cNvPicPr/>
          <p:nvPr/>
        </p:nvPicPr>
        <p:blipFill>
          <a:blip r:embed="rId3" cstate="email">
            <a:extLst>
              <a:ext uri="{28A0092B-C50C-407E-A947-70E740481C1C}">
                <a14:useLocalDpi xmlns:a14="http://schemas.microsoft.com/office/drawing/2010/main"/>
              </a:ext>
            </a:extLst>
          </a:blip>
          <a:srcRect/>
          <a:stretch>
            <a:fillRect/>
          </a:stretch>
        </p:blipFill>
        <p:spPr bwMode="auto">
          <a:xfrm>
            <a:off x="8767108" y="4283248"/>
            <a:ext cx="150933" cy="429608"/>
          </a:xfrm>
          <a:prstGeom prst="rect">
            <a:avLst/>
          </a:prstGeom>
          <a:noFill/>
          <a:ln>
            <a:noFill/>
          </a:ln>
        </p:spPr>
      </p:pic>
      <p:pic>
        <p:nvPicPr>
          <p:cNvPr id="12" name="overview__character" descr="https://www.goconstruct.org/roles-in-construction/house-building/img/characters/724-1x.png"/>
          <p:cNvPicPr/>
          <p:nvPr/>
        </p:nvPicPr>
        <p:blipFill>
          <a:blip r:embed="rId4" cstate="email">
            <a:extLst>
              <a:ext uri="{28A0092B-C50C-407E-A947-70E740481C1C}">
                <a14:useLocalDpi xmlns:a14="http://schemas.microsoft.com/office/drawing/2010/main"/>
              </a:ext>
            </a:extLst>
          </a:blip>
          <a:srcRect/>
          <a:stretch>
            <a:fillRect/>
          </a:stretch>
        </p:blipFill>
        <p:spPr bwMode="auto">
          <a:xfrm>
            <a:off x="2609958" y="4683699"/>
            <a:ext cx="271209" cy="306534"/>
          </a:xfrm>
          <a:prstGeom prst="rect">
            <a:avLst/>
          </a:prstGeom>
          <a:noFill/>
          <a:ln>
            <a:noFill/>
          </a:ln>
        </p:spPr>
      </p:pic>
      <p:pic>
        <p:nvPicPr>
          <p:cNvPr id="2" name="Picture 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19673" y="3030466"/>
            <a:ext cx="288737" cy="364451"/>
          </a:xfrm>
          <a:prstGeom prst="rect">
            <a:avLst/>
          </a:prstGeom>
        </p:spPr>
      </p:pic>
      <p:pic>
        <p:nvPicPr>
          <p:cNvPr id="3" name="Picture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flipH="1">
            <a:off x="2602082" y="2208762"/>
            <a:ext cx="260686" cy="368646"/>
          </a:xfrm>
          <a:prstGeom prst="rect">
            <a:avLst/>
          </a:prstGeom>
        </p:spPr>
      </p:pic>
      <p:pic>
        <p:nvPicPr>
          <p:cNvPr id="5" name="Picture 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785230" y="2192016"/>
            <a:ext cx="114688" cy="375342"/>
          </a:xfrm>
          <a:prstGeom prst="rect">
            <a:avLst/>
          </a:prstGeom>
        </p:spPr>
      </p:pic>
      <p:pic>
        <p:nvPicPr>
          <p:cNvPr id="11" name="Picture 1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017310" y="3967053"/>
            <a:ext cx="2954282" cy="1061997"/>
          </a:xfrm>
          <a:prstGeom prst="rect">
            <a:avLst/>
          </a:prstGeom>
        </p:spPr>
      </p:pic>
    </p:spTree>
    <p:extLst>
      <p:ext uri="{BB962C8B-B14F-4D97-AF65-F5344CB8AC3E}">
        <p14:creationId xmlns:p14="http://schemas.microsoft.com/office/powerpoint/2010/main" val="699232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par>
                                <p:cTn id="16" presetID="14" presetClass="entr" presetSubtype="1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par>
                                <p:cTn id="24" presetID="14" presetClass="entr" presetSubtype="1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randombar(horizontal)">
                                      <p:cBhvr>
                                        <p:cTn id="31" dur="500"/>
                                        <p:tgtEl>
                                          <p:spTgt spid="9"/>
                                        </p:tgtEl>
                                      </p:cBhvr>
                                    </p:animEffect>
                                  </p:childTnLst>
                                </p:cTn>
                              </p:par>
                              <p:par>
                                <p:cTn id="32" presetID="14" presetClass="entr" presetSubtype="1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randombar(horizont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randombar(horizontal)">
                                      <p:cBhvr>
                                        <p:cTn id="39" dur="500"/>
                                        <p:tgtEl>
                                          <p:spTgt spid="7"/>
                                        </p:tgtEl>
                                      </p:cBhvr>
                                    </p:animEffect>
                                  </p:childTnLst>
                                </p:cTn>
                              </p:par>
                              <p:par>
                                <p:cTn id="40" presetID="14" presetClass="entr" presetSubtype="1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randombar(horizont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226711" y="838829"/>
            <a:ext cx="8608679" cy="3976571"/>
          </a:xfrm>
          <a:prstGeom prst="rect">
            <a:avLst/>
          </a:prstGeom>
          <a:noFill/>
          <a:ln>
            <a:noFill/>
          </a:ln>
          <a:effectLst/>
          <a:extLst>
            <a:ext uri="{909E8E84-426E-40DD-AFC4-6F175D3DCCD1}">
              <a14:hiddenFill xmlns:a14="http://schemas.microsoft.com/office/drawing/2010/main">
                <a:solidFill>
                  <a:srgbClr val="09A5B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defTabSz="914400" eaLnBrk="0" fontAlgn="base" hangingPunct="0">
              <a:spcBef>
                <a:spcPct val="0"/>
              </a:spcBef>
              <a:spcAft>
                <a:spcPct val="0"/>
              </a:spcAft>
            </a:pPr>
            <a:endParaRPr lang="en-US" altLang="en-US" sz="2600" dirty="0"/>
          </a:p>
          <a:p>
            <a:pPr marR="0" lvl="0" algn="l" defTabSz="914400" rtl="0" eaLnBrk="0" fontAlgn="base" latinLnBrk="0" hangingPunct="0">
              <a:lnSpc>
                <a:spcPct val="100000"/>
              </a:lnSpc>
              <a:spcBef>
                <a:spcPct val="0"/>
              </a:spcBef>
              <a:spcAft>
                <a:spcPct val="0"/>
              </a:spcAft>
              <a:buClrTx/>
              <a:buSzTx/>
              <a:tabLst/>
            </a:pPr>
            <a:endParaRPr kumimoji="0" lang="en-GB" altLang="en-US" sz="2600" u="none" strike="noStrike" cap="none" normalizeH="0" baseline="0" dirty="0" smtClean="0">
              <a:ln>
                <a:noFill/>
              </a:ln>
              <a:solidFill>
                <a:srgbClr val="00A7B5"/>
              </a:solidFill>
              <a:effectLst/>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endParaRPr kumimoji="0" lang="en-GB" altLang="en-US" sz="2600" u="none" strike="noStrike" cap="none" normalizeH="0" baseline="0" dirty="0" smtClean="0">
              <a:ln>
                <a:noFill/>
              </a:ln>
              <a:solidFill>
                <a:srgbClr val="00A7B5"/>
              </a:solidFill>
              <a:effectLst/>
            </a:endParaRPr>
          </a:p>
          <a:p>
            <a:pPr marR="0" lvl="0" algn="l" defTabSz="914400" rtl="0" eaLnBrk="0" fontAlgn="base" latinLnBrk="0" hangingPunct="0">
              <a:lnSpc>
                <a:spcPct val="100000"/>
              </a:lnSpc>
              <a:spcBef>
                <a:spcPct val="0"/>
              </a:spcBef>
              <a:spcAft>
                <a:spcPct val="0"/>
              </a:spcAft>
              <a:buClrTx/>
              <a:buSzTx/>
              <a:tabLst/>
            </a:pPr>
            <a:endParaRPr kumimoji="0" lang="en-GB" altLang="en-US" sz="2200" u="none" strike="noStrike" cap="none" normalizeH="0" baseline="0" dirty="0" smtClean="0">
              <a:ln>
                <a:noFill/>
              </a:ln>
              <a:solidFill>
                <a:srgbClr val="00A7B5"/>
              </a:solidFill>
              <a:effectLst/>
            </a:endParaRPr>
          </a:p>
        </p:txBody>
      </p:sp>
      <p:sp>
        <p:nvSpPr>
          <p:cNvPr id="6" name="Text Box 2"/>
          <p:cNvSpPr txBox="1">
            <a:spLocks noChangeArrowheads="1"/>
          </p:cNvSpPr>
          <p:nvPr/>
        </p:nvSpPr>
        <p:spPr bwMode="auto">
          <a:xfrm>
            <a:off x="688926" y="1105594"/>
            <a:ext cx="7582238" cy="370472"/>
          </a:xfrm>
          <a:prstGeom prst="rect">
            <a:avLst/>
          </a:prstGeom>
          <a:noFill/>
          <a:ln>
            <a:noFill/>
          </a:ln>
          <a:effectLst/>
          <a:extLst>
            <a:ext uri="{909E8E84-426E-40DD-AFC4-6F175D3DCCD1}">
              <a14:hiddenFill xmlns:a14="http://schemas.microsoft.com/office/drawing/2010/main">
                <a:solidFill>
                  <a:srgbClr val="09A5B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pPr>
            <a:endParaRPr kumimoji="0" lang="en-GB" altLang="en-US" sz="2600" u="none" strike="noStrike" cap="none" normalizeH="0" baseline="0" dirty="0" smtClean="0">
              <a:ln>
                <a:noFill/>
              </a:ln>
              <a:effectLst/>
            </a:endParaRPr>
          </a:p>
          <a:p>
            <a:pPr marL="342900" indent="-342900" defTabSz="914400" eaLnBrk="0" fontAlgn="base" hangingPunct="0">
              <a:spcBef>
                <a:spcPct val="0"/>
              </a:spcBef>
              <a:spcAft>
                <a:spcPct val="0"/>
              </a:spcAft>
              <a:buFont typeface="Arial" panose="020B0604020202020204" pitchFamily="34" charset="0"/>
              <a:buChar char="•"/>
            </a:pPr>
            <a:r>
              <a:rPr lang="en-GB" altLang="en-US" sz="2400" dirty="0" smtClean="0">
                <a:hlinkClick r:id="rId3"/>
              </a:rPr>
              <a:t>www.goconstruct.org</a:t>
            </a:r>
            <a:endParaRPr lang="en-GB" altLang="en-US" sz="2400" dirty="0" smtClean="0"/>
          </a:p>
          <a:p>
            <a:pPr marL="342900" indent="-342900" defTabSz="914400" eaLnBrk="0" fontAlgn="base" hangingPunct="0">
              <a:spcBef>
                <a:spcPct val="0"/>
              </a:spcBef>
              <a:spcAft>
                <a:spcPct val="0"/>
              </a:spcAft>
              <a:buFont typeface="Arial" panose="020B0604020202020204" pitchFamily="34" charset="0"/>
              <a:buChar char="•"/>
            </a:pPr>
            <a:endParaRPr lang="en-GB" altLang="en-US" sz="2400" dirty="0"/>
          </a:p>
          <a:p>
            <a:pPr marL="342900" lvl="0" indent="-342900" defTabSz="914400" eaLnBrk="0" fontAlgn="base" hangingPunct="0">
              <a:spcBef>
                <a:spcPct val="0"/>
              </a:spcBef>
              <a:spcAft>
                <a:spcPct val="0"/>
              </a:spcAft>
              <a:buFont typeface="Arial" panose="020B0604020202020204" pitchFamily="34" charset="0"/>
              <a:buChar char="•"/>
            </a:pPr>
            <a:r>
              <a:rPr lang="en-GB" altLang="en-US" sz="2400" dirty="0" smtClean="0"/>
              <a:t>nationalcareers.service.gov.uk</a:t>
            </a:r>
          </a:p>
          <a:p>
            <a:pPr marL="342900" lvl="0" indent="-342900" defTabSz="914400" eaLnBrk="0" fontAlgn="base" hangingPunct="0">
              <a:spcBef>
                <a:spcPct val="0"/>
              </a:spcBef>
              <a:spcAft>
                <a:spcPct val="0"/>
              </a:spcAft>
              <a:buFont typeface="Arial" panose="020B0604020202020204" pitchFamily="34" charset="0"/>
              <a:buChar char="•"/>
            </a:pPr>
            <a:endParaRPr lang="en-GB" altLang="en-US" sz="2400" dirty="0"/>
          </a:p>
          <a:p>
            <a:pPr marL="342900" lvl="0" indent="-342900" defTabSz="914400" eaLnBrk="0" fontAlgn="base" hangingPunct="0">
              <a:spcBef>
                <a:spcPct val="0"/>
              </a:spcBef>
              <a:spcAft>
                <a:spcPct val="0"/>
              </a:spcAft>
              <a:buFont typeface="Arial" panose="020B0604020202020204" pitchFamily="34" charset="0"/>
              <a:buChar char="•"/>
            </a:pPr>
            <a:r>
              <a:rPr lang="en-GB" altLang="en-US" sz="2400" dirty="0">
                <a:hlinkClick r:id="rId4"/>
              </a:rPr>
              <a:t>www.lmiforall.org.uk/widget</a:t>
            </a:r>
            <a:r>
              <a:rPr lang="en-GB" altLang="en-US" sz="2400" dirty="0" smtClean="0">
                <a:hlinkClick r:id="rId4"/>
              </a:rPr>
              <a:t>/</a:t>
            </a:r>
            <a:endParaRPr lang="en-GB" altLang="en-US" sz="2400" dirty="0" smtClean="0"/>
          </a:p>
          <a:p>
            <a:pPr marL="342900" lvl="0" indent="-342900" defTabSz="914400" eaLnBrk="0" fontAlgn="base" hangingPunct="0">
              <a:spcBef>
                <a:spcPct val="0"/>
              </a:spcBef>
              <a:spcAft>
                <a:spcPct val="0"/>
              </a:spcAft>
              <a:buFont typeface="Arial" panose="020B0604020202020204" pitchFamily="34" charset="0"/>
              <a:buChar char="•"/>
            </a:pPr>
            <a:endParaRPr lang="en-GB" altLang="en-US" sz="2400" dirty="0" smtClean="0"/>
          </a:p>
          <a:p>
            <a:pPr marL="342900" lvl="0" indent="-342900" defTabSz="914400" eaLnBrk="0" fontAlgn="base" hangingPunct="0">
              <a:spcBef>
                <a:spcPct val="0"/>
              </a:spcBef>
              <a:spcAft>
                <a:spcPct val="0"/>
              </a:spcAft>
              <a:buFont typeface="Arial" panose="020B0604020202020204" pitchFamily="34" charset="0"/>
              <a:buChar char="•"/>
            </a:pPr>
            <a:r>
              <a:rPr lang="en-GB" altLang="en-US" sz="2400" dirty="0" smtClean="0">
                <a:hlinkClick r:id="rId5"/>
              </a:rPr>
              <a:t>www.prospects.ac.uk/job-profiles/browse-sector</a:t>
            </a:r>
            <a:endParaRPr lang="en-GB" altLang="en-US" sz="2400" dirty="0" smtClean="0"/>
          </a:p>
          <a:p>
            <a:pPr marL="342900" lvl="0" indent="-342900" defTabSz="914400" eaLnBrk="0" fontAlgn="base" hangingPunct="0">
              <a:spcBef>
                <a:spcPct val="0"/>
              </a:spcBef>
              <a:spcAft>
                <a:spcPct val="0"/>
              </a:spcAft>
              <a:buFont typeface="Arial" panose="020B0604020202020204" pitchFamily="34" charset="0"/>
              <a:buChar char="•"/>
            </a:pPr>
            <a:endParaRPr lang="en-GB" altLang="en-US" sz="2400" dirty="0"/>
          </a:p>
          <a:p>
            <a:pPr lvl="0" defTabSz="914400" eaLnBrk="0" fontAlgn="base" hangingPunct="0">
              <a:spcBef>
                <a:spcPct val="0"/>
              </a:spcBef>
              <a:spcAft>
                <a:spcPct val="0"/>
              </a:spcAft>
            </a:pPr>
            <a:endParaRPr lang="en-GB" altLang="en-US" sz="2200" dirty="0" smtClean="0"/>
          </a:p>
          <a:p>
            <a:pPr lvl="0" defTabSz="914400" eaLnBrk="0" fontAlgn="base" hangingPunct="0">
              <a:spcBef>
                <a:spcPct val="0"/>
              </a:spcBef>
              <a:spcAft>
                <a:spcPct val="0"/>
              </a:spcAft>
            </a:pPr>
            <a:endParaRPr lang="en-GB" altLang="en-US" sz="2200" dirty="0" smtClean="0"/>
          </a:p>
          <a:p>
            <a:pPr lvl="0" defTabSz="914400" eaLnBrk="0" fontAlgn="base" hangingPunct="0">
              <a:spcBef>
                <a:spcPct val="0"/>
              </a:spcBef>
              <a:spcAft>
                <a:spcPct val="0"/>
              </a:spcAft>
            </a:pPr>
            <a:endParaRPr kumimoji="0" lang="en-GB" altLang="en-US" sz="2200" u="none" strike="noStrike" cap="none" normalizeH="0" baseline="0" dirty="0">
              <a:ln>
                <a:noFill/>
              </a:ln>
              <a:effectLst/>
            </a:endParaRPr>
          </a:p>
        </p:txBody>
      </p:sp>
      <p:sp>
        <p:nvSpPr>
          <p:cNvPr id="4" name="Title 1"/>
          <p:cNvSpPr txBox="1">
            <a:spLocks/>
          </p:cNvSpPr>
          <p:nvPr/>
        </p:nvSpPr>
        <p:spPr>
          <a:xfrm>
            <a:off x="-278296" y="209678"/>
            <a:ext cx="8682463" cy="895916"/>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mn-lt"/>
              </a:rPr>
              <a:t> </a:t>
            </a:r>
            <a:r>
              <a:rPr lang="en-GB" b="1" dirty="0" smtClean="0">
                <a:solidFill>
                  <a:schemeClr val="bg1"/>
                </a:solidFill>
                <a:latin typeface="+mn-lt"/>
              </a:rPr>
              <a:t>  List of helpful websites to use…</a:t>
            </a:r>
            <a:endParaRPr lang="en-GB" sz="3600" b="1" dirty="0">
              <a:solidFill>
                <a:schemeClr val="bg1"/>
              </a:solidFill>
              <a:latin typeface="Calibri" panose="020F0502020204030204" pitchFamily="34" charset="0"/>
            </a:endParaRPr>
          </a:p>
        </p:txBody>
      </p:sp>
    </p:spTree>
    <p:extLst>
      <p:ext uri="{BB962C8B-B14F-4D97-AF65-F5344CB8AC3E}">
        <p14:creationId xmlns:p14="http://schemas.microsoft.com/office/powerpoint/2010/main" val="28790884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ubtitle 2"/>
          <p:cNvSpPr>
            <a:spLocks noGrp="1"/>
          </p:cNvSpPr>
          <p:nvPr>
            <p:ph type="subTitle" idx="1"/>
          </p:nvPr>
        </p:nvSpPr>
        <p:spPr>
          <a:xfrm>
            <a:off x="1354975" y="3264793"/>
            <a:ext cx="6691930" cy="803233"/>
          </a:xfrm>
          <a:prstGeom prst="roundRect">
            <a:avLst/>
          </a:prstGeom>
          <a:solidFill>
            <a:srgbClr val="00A7B5"/>
          </a:solidFill>
        </p:spPr>
        <p:txBody>
          <a:bodyPr>
            <a:noAutofit/>
          </a:bodyPr>
          <a:lstStyle/>
          <a:p>
            <a:r>
              <a:rPr lang="en-GB" altLang="en-US" sz="4500" b="1" dirty="0">
                <a:solidFill>
                  <a:schemeClr val="bg1"/>
                </a:solidFill>
              </a:rPr>
              <a:t>THE BUILT ENVIRONMENT</a:t>
            </a:r>
            <a:endParaRPr lang="en-GB" sz="4500" b="1" dirty="0">
              <a:solidFill>
                <a:schemeClr val="bg1"/>
              </a:solidFill>
            </a:endParaRPr>
          </a:p>
        </p:txBody>
      </p:sp>
      <p:pic>
        <p:nvPicPr>
          <p:cNvPr id="3076" name="Picture 6" descr="https://pbs.twimg.com/media/DLTnS4eWsAIo_Lh.jpg:larg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88207" y="1236657"/>
            <a:ext cx="5692378" cy="1853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6676" y="4582232"/>
            <a:ext cx="579076" cy="478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90498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08722" y="157258"/>
            <a:ext cx="7886700" cy="994172"/>
          </a:xfrm>
          <a:prstGeom prst="roundRect">
            <a:avLst/>
          </a:prstGeom>
          <a:solidFill>
            <a:srgbClr val="09A5B5"/>
          </a:solidFill>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300" b="1" dirty="0">
                <a:solidFill>
                  <a:schemeClr val="bg1"/>
                </a:solidFill>
                <a:latin typeface="+mn-lt"/>
              </a:rPr>
              <a:t>      All about me</a:t>
            </a:r>
          </a:p>
        </p:txBody>
      </p:sp>
      <p:sp>
        <p:nvSpPr>
          <p:cNvPr id="5" name="Content Placeholder 20"/>
          <p:cNvSpPr>
            <a:spLocks noGrp="1"/>
          </p:cNvSpPr>
          <p:nvPr>
            <p:ph sz="quarter" idx="4294967295"/>
          </p:nvPr>
        </p:nvSpPr>
        <p:spPr>
          <a:xfrm>
            <a:off x="3045290" y="1267368"/>
            <a:ext cx="5846020" cy="1847726"/>
          </a:xfrm>
        </p:spPr>
        <p:txBody>
          <a:bodyPr>
            <a:normAutofit/>
          </a:bodyPr>
          <a:lstStyle/>
          <a:p>
            <a:r>
              <a:rPr lang="en-GB" sz="1350" dirty="0">
                <a:latin typeface="Calibri" panose="020F0502020204030204" pitchFamily="34" charset="0"/>
              </a:rPr>
              <a:t>My name is </a:t>
            </a:r>
            <a:r>
              <a:rPr lang="en-GB" sz="1350" i="1" dirty="0">
                <a:solidFill>
                  <a:srgbClr val="00AB8E"/>
                </a:solidFill>
                <a:latin typeface="Calibri" panose="020F0502020204030204" pitchFamily="34" charset="0"/>
              </a:rPr>
              <a:t>Bethany</a:t>
            </a:r>
            <a:r>
              <a:rPr lang="en-GB" sz="1350" i="1" dirty="0">
                <a:solidFill>
                  <a:srgbClr val="FF0000"/>
                </a:solidFill>
                <a:latin typeface="Calibri" panose="020F0502020204030204" pitchFamily="34" charset="0"/>
              </a:rPr>
              <a:t> </a:t>
            </a:r>
            <a:r>
              <a:rPr lang="en-GB" sz="1350" dirty="0">
                <a:latin typeface="Calibri" panose="020F0502020204030204" pitchFamily="34" charset="0"/>
              </a:rPr>
              <a:t>and I work in </a:t>
            </a:r>
            <a:r>
              <a:rPr lang="en-GB" sz="1350" i="1" dirty="0">
                <a:solidFill>
                  <a:srgbClr val="00AB8E"/>
                </a:solidFill>
                <a:latin typeface="Calibri" panose="020F0502020204030204" pitchFamily="34" charset="0"/>
              </a:rPr>
              <a:t>Quantity Surveying</a:t>
            </a:r>
            <a:r>
              <a:rPr lang="en-GB" sz="1350" dirty="0">
                <a:latin typeface="Calibri" panose="020F0502020204030204" pitchFamily="34" charset="0"/>
              </a:rPr>
              <a:t>.</a:t>
            </a:r>
          </a:p>
          <a:p>
            <a:endParaRPr lang="en-GB" sz="1350" dirty="0">
              <a:latin typeface="Calibri" panose="020F0502020204030204" pitchFamily="34" charset="0"/>
            </a:endParaRPr>
          </a:p>
          <a:p>
            <a:r>
              <a:rPr lang="en-GB" sz="1350" dirty="0">
                <a:latin typeface="Calibri" panose="020F0502020204030204" pitchFamily="34" charset="0"/>
              </a:rPr>
              <a:t>Within my role I </a:t>
            </a:r>
            <a:r>
              <a:rPr lang="en-GB" sz="1350" i="1" dirty="0">
                <a:solidFill>
                  <a:srgbClr val="00AB8E"/>
                </a:solidFill>
                <a:latin typeface="Calibri" panose="020F0502020204030204" pitchFamily="34" charset="0"/>
              </a:rPr>
              <a:t>manage the cost of a project throughout all the stages of design and construction and make sure a client is paying a fair amount</a:t>
            </a:r>
            <a:r>
              <a:rPr lang="en-GB" sz="1350" i="1" dirty="0">
                <a:latin typeface="Calibri" panose="020F0502020204030204" pitchFamily="34" charset="0"/>
              </a:rPr>
              <a:t>.</a:t>
            </a:r>
          </a:p>
          <a:p>
            <a:endParaRPr lang="en-GB" sz="1350" dirty="0">
              <a:solidFill>
                <a:srgbClr val="FF0000"/>
              </a:solidFill>
              <a:latin typeface="Calibri" panose="020F0502020204030204" pitchFamily="34" charset="0"/>
            </a:endParaRPr>
          </a:p>
          <a:p>
            <a:r>
              <a:rPr lang="en-GB" sz="1350" dirty="0">
                <a:latin typeface="Calibri" panose="020F0502020204030204" pitchFamily="34" charset="0"/>
              </a:rPr>
              <a:t>The key skills I find useful for my role are </a:t>
            </a:r>
            <a:r>
              <a:rPr lang="en-GB" sz="1350" i="1" dirty="0">
                <a:solidFill>
                  <a:srgbClr val="00AB8E"/>
                </a:solidFill>
                <a:latin typeface="Calibri" panose="020F0502020204030204" pitchFamily="34" charset="0"/>
              </a:rPr>
              <a:t>good communication and negotiation skills, work well in a team, skills in excel and measuring buildings</a:t>
            </a:r>
            <a:r>
              <a:rPr lang="en-GB" sz="1350" i="1" dirty="0">
                <a:latin typeface="Calibri" panose="020F0502020204030204" pitchFamily="34" charset="0"/>
              </a:rPr>
              <a:t>. </a:t>
            </a:r>
          </a:p>
          <a:p>
            <a:endParaRPr lang="en-GB" i="1" dirty="0">
              <a:solidFill>
                <a:srgbClr val="FF0000"/>
              </a:solidFill>
              <a:latin typeface="Calibri" panose="020F0502020204030204" pitchFamily="34" charset="0"/>
            </a:endParaRPr>
          </a:p>
        </p:txBody>
      </p:sp>
      <p:graphicFrame>
        <p:nvGraphicFramePr>
          <p:cNvPr id="6" name="Table 5"/>
          <p:cNvGraphicFramePr>
            <a:graphicFrameLocks noGrp="1"/>
          </p:cNvGraphicFramePr>
          <p:nvPr>
            <p:extLst/>
          </p:nvPr>
        </p:nvGraphicFramePr>
        <p:xfrm>
          <a:off x="391445" y="2801713"/>
          <a:ext cx="2407549" cy="2161623"/>
        </p:xfrm>
        <a:graphic>
          <a:graphicData uri="http://schemas.openxmlformats.org/drawingml/2006/table">
            <a:tbl>
              <a:tblPr firstRow="1" bandRow="1">
                <a:tableStyleId>{5C22544A-7EE6-4342-B048-85BDC9FD1C3A}</a:tableStyleId>
              </a:tblPr>
              <a:tblGrid>
                <a:gridCol w="2407549">
                  <a:extLst>
                    <a:ext uri="{9D8B030D-6E8A-4147-A177-3AD203B41FA5}">
                      <a16:colId xmlns:a16="http://schemas.microsoft.com/office/drawing/2014/main" xmlns="" val="20000"/>
                    </a:ext>
                  </a:extLst>
                </a:gridCol>
              </a:tblGrid>
              <a:tr h="560469">
                <a:tc>
                  <a:txBody>
                    <a:bodyPr/>
                    <a:lstStyle/>
                    <a:p>
                      <a:r>
                        <a:rPr lang="en-GB" sz="1500" dirty="0" smtClean="0"/>
                        <a:t>Education and career path</a:t>
                      </a:r>
                      <a:endParaRPr lang="en-GB" sz="1500" dirty="0"/>
                    </a:p>
                  </a:txBody>
                  <a:tcPr marL="68580" marR="68580" marT="34290" marB="34290">
                    <a:solidFill>
                      <a:srgbClr val="09A5B5"/>
                    </a:solidFill>
                  </a:tcPr>
                </a:tc>
                <a:extLst>
                  <a:ext uri="{0D108BD9-81ED-4DB2-BD59-A6C34878D82A}">
                    <a16:rowId xmlns:a16="http://schemas.microsoft.com/office/drawing/2014/main" xmlns="" val="10000"/>
                  </a:ext>
                </a:extLst>
              </a:tr>
              <a:tr h="422203">
                <a:tc>
                  <a:txBody>
                    <a:bodyPr/>
                    <a:lstStyle/>
                    <a:p>
                      <a:r>
                        <a:rPr lang="en-GB" sz="1100" b="0" dirty="0" smtClean="0"/>
                        <a:t>University of Reading: Quantity Surveying BSs</a:t>
                      </a:r>
                      <a:r>
                        <a:rPr lang="en-GB" sz="1100" b="0" baseline="0" dirty="0" smtClean="0"/>
                        <a:t> – 2011-2014</a:t>
                      </a:r>
                      <a:endParaRPr lang="en-GB" sz="1100" b="0" dirty="0"/>
                    </a:p>
                  </a:txBody>
                  <a:tcPr marL="68580" marR="68580" marT="34290" marB="34290">
                    <a:solidFill>
                      <a:srgbClr val="09A5B5">
                        <a:alpha val="40000"/>
                      </a:srgbClr>
                    </a:solidFill>
                  </a:tcPr>
                </a:tc>
                <a:extLst>
                  <a:ext uri="{0D108BD9-81ED-4DB2-BD59-A6C34878D82A}">
                    <a16:rowId xmlns:a16="http://schemas.microsoft.com/office/drawing/2014/main" xmlns="" val="10001"/>
                  </a:ext>
                </a:extLst>
              </a:tr>
              <a:tr h="422203">
                <a:tc>
                  <a:txBody>
                    <a:bodyPr/>
                    <a:lstStyle/>
                    <a:p>
                      <a:pPr marL="0" algn="l" defTabSz="685814" rtl="0" eaLnBrk="1" latinLnBrk="0" hangingPunct="1"/>
                      <a:r>
                        <a:rPr lang="en-GB" sz="1100" b="0" kern="1200" dirty="0"/>
                        <a:t>Work experience</a:t>
                      </a:r>
                      <a:r>
                        <a:rPr lang="en-GB" sz="1100" b="0" kern="1200" baseline="0" dirty="0"/>
                        <a:t> Mace Commercial Management - 2013</a:t>
                      </a:r>
                      <a:endParaRPr lang="en-GB" sz="1100" b="0" kern="1200" dirty="0">
                        <a:solidFill>
                          <a:schemeClr val="dk1"/>
                        </a:solidFill>
                        <a:latin typeface="+mn-lt"/>
                        <a:ea typeface="+mn-ea"/>
                        <a:cs typeface="+mn-cs"/>
                      </a:endParaRPr>
                    </a:p>
                  </a:txBody>
                  <a:tcPr marL="68580" marR="68580" marT="34290" marB="34290">
                    <a:solidFill>
                      <a:srgbClr val="09A5B5"/>
                    </a:solidFill>
                  </a:tcPr>
                </a:tc>
                <a:extLst>
                  <a:ext uri="{0D108BD9-81ED-4DB2-BD59-A6C34878D82A}">
                    <a16:rowId xmlns:a16="http://schemas.microsoft.com/office/drawing/2014/main" xmlns="" val="10002"/>
                  </a:ext>
                </a:extLst>
              </a:tr>
              <a:tr h="388620">
                <a:tc>
                  <a:txBody>
                    <a:bodyPr/>
                    <a:lstStyle/>
                    <a:p>
                      <a:pPr marL="0" algn="l" defTabSz="685814" rtl="0" eaLnBrk="1" latinLnBrk="0" hangingPunct="1"/>
                      <a:r>
                        <a:rPr lang="en-GB" sz="1100" b="0" kern="1200" dirty="0"/>
                        <a:t>Joined the Mace Graduate Scheme</a:t>
                      </a:r>
                      <a:r>
                        <a:rPr lang="en-GB" sz="1100" b="0" kern="1200" baseline="0" dirty="0"/>
                        <a:t> – 2014</a:t>
                      </a:r>
                      <a:endParaRPr lang="en-GB" sz="1100" b="0" kern="1200" dirty="0">
                        <a:solidFill>
                          <a:schemeClr val="dk1"/>
                        </a:solidFill>
                        <a:latin typeface="+mn-lt"/>
                        <a:ea typeface="+mn-ea"/>
                        <a:cs typeface="+mn-cs"/>
                      </a:endParaRPr>
                    </a:p>
                  </a:txBody>
                  <a:tcPr marL="68580" marR="68580" marT="34290" marB="34290">
                    <a:solidFill>
                      <a:srgbClr val="09A5B5">
                        <a:alpha val="40000"/>
                      </a:srgbClr>
                    </a:solidFill>
                  </a:tcPr>
                </a:tc>
                <a:extLst>
                  <a:ext uri="{0D108BD9-81ED-4DB2-BD59-A6C34878D82A}">
                    <a16:rowId xmlns:a16="http://schemas.microsoft.com/office/drawing/2014/main" xmlns="" val="10003"/>
                  </a:ext>
                </a:extLst>
              </a:tr>
              <a:tr h="352888">
                <a:tc>
                  <a:txBody>
                    <a:bodyPr/>
                    <a:lstStyle/>
                    <a:p>
                      <a:pPr marL="0" algn="l" defTabSz="685814" rtl="0" eaLnBrk="1" latinLnBrk="0" hangingPunct="1"/>
                      <a:r>
                        <a:rPr lang="en-GB" sz="1100" b="0" kern="1200" dirty="0"/>
                        <a:t>Promoted to Assistant Manager</a:t>
                      </a:r>
                      <a:r>
                        <a:rPr lang="en-GB" sz="1100" b="0" kern="1200" baseline="0" dirty="0"/>
                        <a:t> </a:t>
                      </a:r>
                      <a:r>
                        <a:rPr lang="en-GB" sz="1100" b="0" kern="1200" baseline="0" dirty="0" smtClean="0"/>
                        <a:t>– 2015</a:t>
                      </a:r>
                      <a:endParaRPr lang="en-GB" sz="1100" b="0" kern="1200" dirty="0">
                        <a:solidFill>
                          <a:schemeClr val="dk1"/>
                        </a:solidFill>
                        <a:latin typeface="+mn-lt"/>
                        <a:ea typeface="+mn-ea"/>
                        <a:cs typeface="+mn-cs"/>
                      </a:endParaRPr>
                    </a:p>
                  </a:txBody>
                  <a:tcPr marL="68580" marR="68580" marT="34290" marB="34290">
                    <a:solidFill>
                      <a:srgbClr val="09A5B5"/>
                    </a:solidFill>
                  </a:tcPr>
                </a:tc>
                <a:extLst>
                  <a:ext uri="{0D108BD9-81ED-4DB2-BD59-A6C34878D82A}">
                    <a16:rowId xmlns:a16="http://schemas.microsoft.com/office/drawing/2014/main" xmlns="" val="10004"/>
                  </a:ext>
                </a:extLst>
              </a:tr>
            </a:tbl>
          </a:graphicData>
        </a:graphic>
      </p:graphicFrame>
      <p:sp>
        <p:nvSpPr>
          <p:cNvPr id="7" name="Rectangle 6"/>
          <p:cNvSpPr/>
          <p:nvPr/>
        </p:nvSpPr>
        <p:spPr>
          <a:xfrm>
            <a:off x="746628" y="1295076"/>
            <a:ext cx="1602858" cy="127590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350" i="1" dirty="0">
                <a:solidFill>
                  <a:schemeClr val="tx1"/>
                </a:solidFill>
              </a:rPr>
              <a:t>(Add your photo)</a:t>
            </a:r>
            <a:r>
              <a:rPr lang="en-GB" sz="1350" i="1" dirty="0"/>
              <a:t>)</a:t>
            </a:r>
          </a:p>
        </p:txBody>
      </p:sp>
      <p:grpSp>
        <p:nvGrpSpPr>
          <p:cNvPr id="8" name="Group 7"/>
          <p:cNvGrpSpPr/>
          <p:nvPr/>
        </p:nvGrpSpPr>
        <p:grpSpPr>
          <a:xfrm>
            <a:off x="3045290" y="3111544"/>
            <a:ext cx="2765748" cy="1836551"/>
            <a:chOff x="0" y="0"/>
            <a:chExt cx="2763411" cy="2903521"/>
          </a:xfrm>
          <a:solidFill>
            <a:schemeClr val="bg1"/>
          </a:solidFill>
        </p:grpSpPr>
        <p:sp>
          <p:nvSpPr>
            <p:cNvPr id="12" name="Rectangle 11"/>
            <p:cNvSpPr/>
            <p:nvPr/>
          </p:nvSpPr>
          <p:spPr>
            <a:xfrm>
              <a:off x="0" y="0"/>
              <a:ext cx="2763411" cy="2903521"/>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3" name="Rectangle 12"/>
            <p:cNvSpPr/>
            <p:nvPr/>
          </p:nvSpPr>
          <p:spPr>
            <a:xfrm>
              <a:off x="0" y="0"/>
              <a:ext cx="2763411" cy="2903521"/>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algn="ctr" defTabSz="666750">
                <a:lnSpc>
                  <a:spcPct val="90000"/>
                </a:lnSpc>
                <a:spcBef>
                  <a:spcPct val="0"/>
                </a:spcBef>
                <a:spcAft>
                  <a:spcPct val="35000"/>
                </a:spcAft>
              </a:pPr>
              <a:r>
                <a:rPr lang="en-GB" sz="1500" b="1" dirty="0">
                  <a:solidFill>
                    <a:srgbClr val="09A5B5"/>
                  </a:solidFill>
                  <a:latin typeface="Calibri" panose="020F0502020204030204" pitchFamily="34" charset="0"/>
                </a:rPr>
                <a:t>Why did I choose to go into construction?</a:t>
              </a:r>
              <a:r>
                <a:rPr lang="en-GB" sz="1500" dirty="0">
                  <a:solidFill>
                    <a:schemeClr val="tx1"/>
                  </a:solidFill>
                  <a:latin typeface="Calibri" panose="020F0502020204030204" pitchFamily="34" charset="0"/>
                </a:rPr>
                <a:t/>
              </a:r>
              <a:br>
                <a:rPr lang="en-GB" sz="1500" dirty="0">
                  <a:solidFill>
                    <a:schemeClr val="tx1"/>
                  </a:solidFill>
                  <a:latin typeface="Calibri" panose="020F0502020204030204" pitchFamily="34" charset="0"/>
                </a:rPr>
              </a:br>
              <a:r>
                <a:rPr lang="en-GB" sz="1500" dirty="0">
                  <a:solidFill>
                    <a:schemeClr val="tx1"/>
                  </a:solidFill>
                  <a:latin typeface="Calibri" panose="020F0502020204030204" pitchFamily="34" charset="0"/>
                </a:rPr>
                <a:t/>
              </a:r>
              <a:br>
                <a:rPr lang="en-GB" sz="1500" dirty="0">
                  <a:solidFill>
                    <a:schemeClr val="tx1"/>
                  </a:solidFill>
                  <a:latin typeface="Calibri" panose="020F0502020204030204" pitchFamily="34" charset="0"/>
                </a:rPr>
              </a:br>
              <a:r>
                <a:rPr lang="en-GB" sz="1500" i="1" dirty="0">
                  <a:solidFill>
                    <a:schemeClr val="tx1"/>
                  </a:solidFill>
                  <a:latin typeface="Calibri" panose="020F0502020204030204" pitchFamily="34" charset="0"/>
                </a:rPr>
                <a:t>“I have always enjoyed maths and working as a Quantity Surveyor allows me to use my maths and apply it to something I can see.”</a:t>
              </a:r>
            </a:p>
          </p:txBody>
        </p:sp>
      </p:grpSp>
      <p:grpSp>
        <p:nvGrpSpPr>
          <p:cNvPr id="9" name="Group 8"/>
          <p:cNvGrpSpPr/>
          <p:nvPr/>
        </p:nvGrpSpPr>
        <p:grpSpPr>
          <a:xfrm>
            <a:off x="6125561" y="3109304"/>
            <a:ext cx="2765748" cy="1838790"/>
            <a:chOff x="3047145" y="0"/>
            <a:chExt cx="2763411" cy="2906506"/>
          </a:xfrm>
          <a:solidFill>
            <a:schemeClr val="bg1"/>
          </a:solidFill>
        </p:grpSpPr>
        <p:sp>
          <p:nvSpPr>
            <p:cNvPr id="10" name="Rectangle 9"/>
            <p:cNvSpPr/>
            <p:nvPr/>
          </p:nvSpPr>
          <p:spPr>
            <a:xfrm>
              <a:off x="3047145" y="0"/>
              <a:ext cx="2763411" cy="2906506"/>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7353344"/>
                <a:satOff val="-10228"/>
                <a:lumOff val="-3922"/>
                <a:alphaOff val="0"/>
              </a:schemeClr>
            </a:effectRef>
            <a:fontRef idx="minor">
              <a:schemeClr val="lt1"/>
            </a:fontRef>
          </p:style>
        </p:sp>
        <p:sp>
          <p:nvSpPr>
            <p:cNvPr id="11" name="Rectangle 10"/>
            <p:cNvSpPr/>
            <p:nvPr/>
          </p:nvSpPr>
          <p:spPr>
            <a:xfrm>
              <a:off x="3047145" y="0"/>
              <a:ext cx="2763411" cy="2906506"/>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algn="ctr" defTabSz="666750">
                <a:lnSpc>
                  <a:spcPct val="90000"/>
                </a:lnSpc>
                <a:spcBef>
                  <a:spcPct val="0"/>
                </a:spcBef>
                <a:spcAft>
                  <a:spcPct val="35000"/>
                </a:spcAft>
              </a:pPr>
              <a:r>
                <a:rPr lang="en-GB" sz="1500" b="1" dirty="0">
                  <a:solidFill>
                    <a:srgbClr val="09A5B5"/>
                  </a:solidFill>
                  <a:latin typeface="Calibri" panose="020F0502020204030204" pitchFamily="34" charset="0"/>
                </a:rPr>
                <a:t>What do I like most about my role?</a:t>
              </a:r>
              <a:br>
                <a:rPr lang="en-GB" sz="1500" b="1" dirty="0">
                  <a:solidFill>
                    <a:srgbClr val="09A5B5"/>
                  </a:solidFill>
                  <a:latin typeface="Calibri" panose="020F0502020204030204" pitchFamily="34" charset="0"/>
                </a:rPr>
              </a:br>
              <a:r>
                <a:rPr lang="en-GB" sz="1500" dirty="0">
                  <a:solidFill>
                    <a:srgbClr val="09A5B5"/>
                  </a:solidFill>
                  <a:latin typeface="Calibri" panose="020F0502020204030204" pitchFamily="34" charset="0"/>
                </a:rPr>
                <a:t/>
              </a:r>
              <a:br>
                <a:rPr lang="en-GB" sz="1500" dirty="0">
                  <a:solidFill>
                    <a:srgbClr val="09A5B5"/>
                  </a:solidFill>
                  <a:latin typeface="Calibri" panose="020F0502020204030204" pitchFamily="34" charset="0"/>
                </a:rPr>
              </a:br>
              <a:r>
                <a:rPr lang="en-GB" sz="1500" i="1" dirty="0">
                  <a:solidFill>
                    <a:schemeClr val="tx1"/>
                  </a:solidFill>
                  <a:latin typeface="Calibri" panose="020F0502020204030204" pitchFamily="34" charset="0"/>
                </a:rPr>
                <a:t>“I like that I am able to work on multiple interesting projects and work with lots of different people.”</a:t>
              </a:r>
              <a:endParaRPr lang="en-GB" sz="1500" dirty="0">
                <a:solidFill>
                  <a:schemeClr val="tx1"/>
                </a:solidFill>
                <a:latin typeface="Calibri" panose="020F0502020204030204" pitchFamily="34" charset="0"/>
              </a:endParaRPr>
            </a:p>
          </p:txBody>
        </p:sp>
      </p:grpSp>
    </p:spTree>
    <p:extLst>
      <p:ext uri="{BB962C8B-B14F-4D97-AF65-F5344CB8AC3E}">
        <p14:creationId xmlns:p14="http://schemas.microsoft.com/office/powerpoint/2010/main" val="39217484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6652023" y="3829351"/>
            <a:ext cx="249197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defTabSz="685800" eaLnBrk="0" fontAlgn="base" hangingPunct="0">
              <a:spcBef>
                <a:spcPct val="0"/>
              </a:spcBef>
              <a:spcAft>
                <a:spcPct val="0"/>
              </a:spcAft>
            </a:pPr>
            <a:r>
              <a:rPr lang="en-GB" altLang="en-US" sz="1500" b="1" i="1" dirty="0">
                <a:solidFill>
                  <a:prstClr val="white"/>
                </a:solidFill>
                <a:latin typeface="Calibri" panose="020F0502020204030204"/>
              </a:rPr>
              <a:t>“When my placement ended, I felt incredibly motivated and eager to do all that’s necessary to work in this field of work in the near future.”</a:t>
            </a:r>
          </a:p>
        </p:txBody>
      </p:sp>
      <p:sp>
        <p:nvSpPr>
          <p:cNvPr id="15" name="Title 1"/>
          <p:cNvSpPr txBox="1">
            <a:spLocks/>
          </p:cNvSpPr>
          <p:nvPr/>
        </p:nvSpPr>
        <p:spPr>
          <a:xfrm>
            <a:off x="877544" y="1530514"/>
            <a:ext cx="7195782" cy="1979378"/>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fontAlgn="base">
              <a:spcAft>
                <a:spcPct val="0"/>
              </a:spcAft>
            </a:pPr>
            <a:r>
              <a:rPr lang="en-GB" sz="4050" dirty="0">
                <a:solidFill>
                  <a:srgbClr val="00A7B5"/>
                </a:solidFill>
                <a:latin typeface="Calibri" panose="020F0502020204030204"/>
              </a:rPr>
              <a:t>The human-made space in which people live, work, and play on a day-to-day basis</a:t>
            </a:r>
          </a:p>
        </p:txBody>
      </p:sp>
      <p:sp>
        <p:nvSpPr>
          <p:cNvPr id="4" name="Title 1"/>
          <p:cNvSpPr txBox="1">
            <a:spLocks/>
          </p:cNvSpPr>
          <p:nvPr/>
        </p:nvSpPr>
        <p:spPr>
          <a:xfrm>
            <a:off x="877544" y="1530514"/>
            <a:ext cx="7195782" cy="1979378"/>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fontAlgn="base">
              <a:spcAft>
                <a:spcPct val="0"/>
              </a:spcAft>
            </a:pPr>
            <a:r>
              <a:rPr lang="en-GB" sz="4050" dirty="0">
                <a:solidFill>
                  <a:srgbClr val="00A7B5"/>
                </a:solidFill>
                <a:latin typeface="Calibri" panose="020F0502020204030204"/>
              </a:rPr>
              <a:t>What do we mean when we say ‘The Built Environment’?</a:t>
            </a:r>
          </a:p>
        </p:txBody>
      </p:sp>
      <p:pic>
        <p:nvPicPr>
          <p:cNvPr id="6" name="Picture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676" y="4582232"/>
            <a:ext cx="579076" cy="478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8706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628650" y="114541"/>
            <a:ext cx="1338257" cy="762053"/>
            <a:chOff x="34725" y="0"/>
            <a:chExt cx="1546708" cy="1016071"/>
          </a:xfrm>
          <a:noFill/>
        </p:grpSpPr>
        <p:sp>
          <p:nvSpPr>
            <p:cNvPr id="7" name="Rectangle 6"/>
            <p:cNvSpPr/>
            <p:nvPr/>
          </p:nvSpPr>
          <p:spPr>
            <a:xfrm>
              <a:off x="34725" y="0"/>
              <a:ext cx="1546708" cy="1016071"/>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ctangle 9"/>
            <p:cNvSpPr/>
            <p:nvPr/>
          </p:nvSpPr>
          <p:spPr>
            <a:xfrm>
              <a:off x="34725" y="0"/>
              <a:ext cx="1546708" cy="101607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96012" tIns="96012" rIns="96012" bIns="96012" numCol="1" spcCol="1270" anchor="ctr" anchorCtr="0">
              <a:noAutofit/>
            </a:bodyPr>
            <a:lstStyle/>
            <a:p>
              <a:pPr algn="ctr" defTabSz="600075" eaLnBrk="0" fontAlgn="base" hangingPunct="0">
                <a:lnSpc>
                  <a:spcPct val="90000"/>
                </a:lnSpc>
                <a:spcBef>
                  <a:spcPct val="0"/>
                </a:spcBef>
                <a:spcAft>
                  <a:spcPct val="35000"/>
                </a:spcAft>
              </a:pPr>
              <a:r>
                <a:rPr lang="en-GB" b="1" dirty="0">
                  <a:solidFill>
                    <a:srgbClr val="FFC000"/>
                  </a:solidFill>
                </a:rPr>
                <a:t>Preparation and Brief</a:t>
              </a:r>
            </a:p>
          </p:txBody>
        </p:sp>
      </p:grpSp>
      <p:grpSp>
        <p:nvGrpSpPr>
          <p:cNvPr id="11" name="Group 10"/>
          <p:cNvGrpSpPr/>
          <p:nvPr/>
        </p:nvGrpSpPr>
        <p:grpSpPr>
          <a:xfrm>
            <a:off x="2639210" y="123805"/>
            <a:ext cx="1160031" cy="752789"/>
            <a:chOff x="561637" y="122194"/>
            <a:chExt cx="2149409" cy="1379562"/>
          </a:xfrm>
          <a:noFill/>
        </p:grpSpPr>
        <p:sp>
          <p:nvSpPr>
            <p:cNvPr id="13" name="Rectangle 12"/>
            <p:cNvSpPr/>
            <p:nvPr/>
          </p:nvSpPr>
          <p:spPr>
            <a:xfrm>
              <a:off x="561637" y="122194"/>
              <a:ext cx="2149409" cy="1379562"/>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ctangle 13"/>
            <p:cNvSpPr/>
            <p:nvPr/>
          </p:nvSpPr>
          <p:spPr>
            <a:xfrm>
              <a:off x="561637" y="122194"/>
              <a:ext cx="2149409" cy="1379562"/>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96012" tIns="96012" rIns="96012" bIns="96012" numCol="1" spcCol="1270" anchor="ctr" anchorCtr="0">
              <a:noAutofit/>
            </a:bodyPr>
            <a:lstStyle/>
            <a:p>
              <a:pPr algn="ctr" defTabSz="600075" eaLnBrk="0" fontAlgn="base" hangingPunct="0">
                <a:lnSpc>
                  <a:spcPct val="90000"/>
                </a:lnSpc>
                <a:spcBef>
                  <a:spcPct val="0"/>
                </a:spcBef>
                <a:spcAft>
                  <a:spcPct val="35000"/>
                </a:spcAft>
              </a:pPr>
              <a:r>
                <a:rPr lang="en-GB" b="1" dirty="0">
                  <a:solidFill>
                    <a:srgbClr val="ED7D31"/>
                  </a:solidFill>
                  <a:ea typeface="Gulim" panose="020B0600000101010101" pitchFamily="34" charset="-127"/>
                  <a:cs typeface="Arial" panose="020B0604020202020204" pitchFamily="34" charset="0"/>
                </a:rPr>
                <a:t>Design</a:t>
              </a:r>
              <a:endParaRPr lang="en-GB" b="1" dirty="0">
                <a:solidFill>
                  <a:srgbClr val="ED7D31"/>
                </a:solidFill>
              </a:endParaRPr>
            </a:p>
          </p:txBody>
        </p:sp>
      </p:grpSp>
      <p:grpSp>
        <p:nvGrpSpPr>
          <p:cNvPr id="15" name="Group 14"/>
          <p:cNvGrpSpPr/>
          <p:nvPr/>
        </p:nvGrpSpPr>
        <p:grpSpPr>
          <a:xfrm>
            <a:off x="4533951" y="106347"/>
            <a:ext cx="1448560" cy="762053"/>
            <a:chOff x="2161720" y="55387"/>
            <a:chExt cx="2394211" cy="1509717"/>
          </a:xfrm>
          <a:noFill/>
        </p:grpSpPr>
        <p:sp>
          <p:nvSpPr>
            <p:cNvPr id="16" name="Rectangle 15"/>
            <p:cNvSpPr/>
            <p:nvPr/>
          </p:nvSpPr>
          <p:spPr>
            <a:xfrm>
              <a:off x="2266470" y="55387"/>
              <a:ext cx="2289461" cy="150971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ctangle 16"/>
            <p:cNvSpPr/>
            <p:nvPr/>
          </p:nvSpPr>
          <p:spPr>
            <a:xfrm>
              <a:off x="2161720" y="55387"/>
              <a:ext cx="2394211" cy="150971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96012" tIns="96012" rIns="96012" bIns="96012" numCol="1" spcCol="1270" anchor="ctr" anchorCtr="0">
              <a:noAutofit/>
            </a:bodyPr>
            <a:lstStyle/>
            <a:p>
              <a:pPr algn="ctr" defTabSz="600075" eaLnBrk="0" fontAlgn="base" hangingPunct="0">
                <a:lnSpc>
                  <a:spcPct val="90000"/>
                </a:lnSpc>
                <a:spcBef>
                  <a:spcPct val="0"/>
                </a:spcBef>
                <a:spcAft>
                  <a:spcPct val="35000"/>
                </a:spcAft>
              </a:pPr>
              <a:r>
                <a:rPr lang="en-GB" b="1" dirty="0">
                  <a:solidFill>
                    <a:srgbClr val="70AD47"/>
                  </a:solidFill>
                  <a:ea typeface="Gulim" panose="020B0600000101010101" pitchFamily="34" charset="-127"/>
                  <a:cs typeface="Arial" panose="020B0604020202020204" pitchFamily="34" charset="0"/>
                </a:rPr>
                <a:t>Construction</a:t>
              </a:r>
              <a:endParaRPr lang="en-GB" b="1" dirty="0">
                <a:solidFill>
                  <a:srgbClr val="70AD47"/>
                </a:solidFill>
              </a:endParaRPr>
            </a:p>
          </p:txBody>
        </p:sp>
      </p:grpSp>
      <p:grpSp>
        <p:nvGrpSpPr>
          <p:cNvPr id="18" name="Group 17"/>
          <p:cNvGrpSpPr/>
          <p:nvPr/>
        </p:nvGrpSpPr>
        <p:grpSpPr>
          <a:xfrm>
            <a:off x="6899660" y="114541"/>
            <a:ext cx="1279934" cy="762053"/>
            <a:chOff x="4852278" y="1439"/>
            <a:chExt cx="2233679" cy="1595867"/>
          </a:xfrm>
          <a:noFill/>
        </p:grpSpPr>
        <p:sp>
          <p:nvSpPr>
            <p:cNvPr id="19" name="Rectangle 18"/>
            <p:cNvSpPr/>
            <p:nvPr/>
          </p:nvSpPr>
          <p:spPr>
            <a:xfrm>
              <a:off x="4852278" y="1439"/>
              <a:ext cx="2233679" cy="159586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19"/>
            <p:cNvSpPr/>
            <p:nvPr/>
          </p:nvSpPr>
          <p:spPr>
            <a:xfrm>
              <a:off x="4852278" y="1439"/>
              <a:ext cx="2233679" cy="159586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96012" tIns="96012" rIns="96012" bIns="96012" numCol="1" spcCol="1270" anchor="ctr" anchorCtr="0">
              <a:noAutofit/>
            </a:bodyPr>
            <a:lstStyle/>
            <a:p>
              <a:pPr algn="ctr" defTabSz="600075" eaLnBrk="0" fontAlgn="base" hangingPunct="0">
                <a:lnSpc>
                  <a:spcPct val="90000"/>
                </a:lnSpc>
                <a:spcBef>
                  <a:spcPct val="0"/>
                </a:spcBef>
                <a:spcAft>
                  <a:spcPct val="35000"/>
                </a:spcAft>
              </a:pPr>
              <a:r>
                <a:rPr lang="en-GB" b="1" dirty="0">
                  <a:solidFill>
                    <a:srgbClr val="5B9BD5"/>
                  </a:solidFill>
                  <a:ea typeface="Gulim" panose="020B0600000101010101" pitchFamily="34" charset="-127"/>
                  <a:cs typeface="Arial" panose="020B0604020202020204" pitchFamily="34" charset="0"/>
                </a:rPr>
                <a:t>Handover and In Use</a:t>
              </a:r>
              <a:endParaRPr lang="en-GB" b="1" dirty="0">
                <a:solidFill>
                  <a:srgbClr val="5B9BD5"/>
                </a:solidFill>
              </a:endParaRPr>
            </a:p>
          </p:txBody>
        </p:sp>
      </p:grpSp>
      <p:cxnSp>
        <p:nvCxnSpPr>
          <p:cNvPr id="5" name="Straight Arrow Connector 4"/>
          <p:cNvCxnSpPr/>
          <p:nvPr/>
        </p:nvCxnSpPr>
        <p:spPr>
          <a:xfrm flipV="1">
            <a:off x="2063623" y="490934"/>
            <a:ext cx="635002"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flipV="1">
            <a:off x="3789564" y="490515"/>
            <a:ext cx="635002"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flipV="1">
            <a:off x="6155274" y="490934"/>
            <a:ext cx="635002"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4" name="Oval 23"/>
          <p:cNvSpPr/>
          <p:nvPr/>
        </p:nvSpPr>
        <p:spPr>
          <a:xfrm>
            <a:off x="3589524" y="3344741"/>
            <a:ext cx="1157449" cy="812432"/>
          </a:xfrm>
          <a:prstGeom prst="ellipse">
            <a:avLst/>
          </a:prstGeom>
          <a:solidFill>
            <a:schemeClr val="accent6"/>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Civil Engineers</a:t>
            </a:r>
          </a:p>
        </p:txBody>
      </p:sp>
      <p:sp>
        <p:nvSpPr>
          <p:cNvPr id="25" name="Oval 24"/>
          <p:cNvSpPr/>
          <p:nvPr/>
        </p:nvSpPr>
        <p:spPr>
          <a:xfrm>
            <a:off x="7613143" y="3249362"/>
            <a:ext cx="1417418" cy="868824"/>
          </a:xfrm>
          <a:prstGeom prst="ellipse">
            <a:avLst/>
          </a:prstGeom>
          <a:solidFill>
            <a:schemeClr val="accent4"/>
          </a:solidFill>
          <a:ln>
            <a:solidFill>
              <a:schemeClr val="bg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Health and Safety Advisors</a:t>
            </a:r>
          </a:p>
        </p:txBody>
      </p:sp>
      <p:sp>
        <p:nvSpPr>
          <p:cNvPr id="26" name="Oval 25"/>
          <p:cNvSpPr/>
          <p:nvPr/>
        </p:nvSpPr>
        <p:spPr>
          <a:xfrm>
            <a:off x="1098927" y="2505563"/>
            <a:ext cx="1590481" cy="798663"/>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Environmental Advisors</a:t>
            </a:r>
          </a:p>
        </p:txBody>
      </p:sp>
      <p:sp>
        <p:nvSpPr>
          <p:cNvPr id="27" name="Oval 26"/>
          <p:cNvSpPr/>
          <p:nvPr/>
        </p:nvSpPr>
        <p:spPr>
          <a:xfrm>
            <a:off x="2635251" y="1894344"/>
            <a:ext cx="1366466" cy="794523"/>
          </a:xfrm>
          <a:prstGeom prst="ellipse">
            <a:avLst/>
          </a:prstGeom>
          <a:ln>
            <a:solidFill>
              <a:schemeClr val="bg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CSR Managers</a:t>
            </a:r>
          </a:p>
        </p:txBody>
      </p:sp>
      <p:sp>
        <p:nvSpPr>
          <p:cNvPr id="28" name="Oval 27"/>
          <p:cNvSpPr/>
          <p:nvPr/>
        </p:nvSpPr>
        <p:spPr>
          <a:xfrm>
            <a:off x="4897099" y="2730090"/>
            <a:ext cx="1454089" cy="720494"/>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Geotechnical </a:t>
            </a:r>
          </a:p>
          <a:p>
            <a:pPr algn="ctr" defTabSz="685800" eaLnBrk="0" fontAlgn="base" hangingPunct="0">
              <a:spcBef>
                <a:spcPct val="0"/>
              </a:spcBef>
              <a:spcAft>
                <a:spcPct val="0"/>
              </a:spcAft>
            </a:pPr>
            <a:r>
              <a:rPr lang="en-GB" sz="1200" b="1" dirty="0">
                <a:solidFill>
                  <a:prstClr val="white"/>
                </a:solidFill>
              </a:rPr>
              <a:t>Engineers</a:t>
            </a:r>
          </a:p>
        </p:txBody>
      </p:sp>
      <p:sp>
        <p:nvSpPr>
          <p:cNvPr id="29" name="Oval 28"/>
          <p:cNvSpPr/>
          <p:nvPr/>
        </p:nvSpPr>
        <p:spPr>
          <a:xfrm>
            <a:off x="6670805" y="1690041"/>
            <a:ext cx="1245291" cy="745160"/>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3D </a:t>
            </a:r>
            <a:r>
              <a:rPr lang="en-GB" sz="1200" b="1" dirty="0" err="1">
                <a:solidFill>
                  <a:prstClr val="white"/>
                </a:solidFill>
              </a:rPr>
              <a:t>Visualisers</a:t>
            </a:r>
            <a:endParaRPr lang="en-GB" sz="1200" b="1" dirty="0">
              <a:solidFill>
                <a:prstClr val="white"/>
              </a:solidFill>
            </a:endParaRPr>
          </a:p>
        </p:txBody>
      </p:sp>
      <p:sp>
        <p:nvSpPr>
          <p:cNvPr id="47" name="Oval 46"/>
          <p:cNvSpPr/>
          <p:nvPr/>
        </p:nvSpPr>
        <p:spPr>
          <a:xfrm>
            <a:off x="7382729" y="4194019"/>
            <a:ext cx="1188515" cy="71896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Architects</a:t>
            </a:r>
          </a:p>
        </p:txBody>
      </p:sp>
      <p:sp>
        <p:nvSpPr>
          <p:cNvPr id="51" name="Oval 50"/>
          <p:cNvSpPr/>
          <p:nvPr/>
        </p:nvSpPr>
        <p:spPr>
          <a:xfrm>
            <a:off x="2508130" y="2993873"/>
            <a:ext cx="1244444" cy="662619"/>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CAD Operatives</a:t>
            </a:r>
          </a:p>
        </p:txBody>
      </p:sp>
      <p:sp>
        <p:nvSpPr>
          <p:cNvPr id="52" name="Oval 51"/>
          <p:cNvSpPr/>
          <p:nvPr/>
        </p:nvSpPr>
        <p:spPr>
          <a:xfrm>
            <a:off x="6260730" y="3243703"/>
            <a:ext cx="1352413" cy="7633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BIM Technicians</a:t>
            </a:r>
          </a:p>
        </p:txBody>
      </p:sp>
      <p:sp>
        <p:nvSpPr>
          <p:cNvPr id="53" name="Oval 52"/>
          <p:cNvSpPr/>
          <p:nvPr/>
        </p:nvSpPr>
        <p:spPr>
          <a:xfrm>
            <a:off x="4797507" y="4202033"/>
            <a:ext cx="1221638" cy="83998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Structural Engineers</a:t>
            </a:r>
          </a:p>
        </p:txBody>
      </p:sp>
      <p:sp>
        <p:nvSpPr>
          <p:cNvPr id="54" name="Oval 53"/>
          <p:cNvSpPr/>
          <p:nvPr/>
        </p:nvSpPr>
        <p:spPr>
          <a:xfrm>
            <a:off x="309029" y="1296426"/>
            <a:ext cx="1271029" cy="7633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Geospatial Modeller</a:t>
            </a:r>
          </a:p>
        </p:txBody>
      </p:sp>
      <p:sp>
        <p:nvSpPr>
          <p:cNvPr id="55" name="Oval 54"/>
          <p:cNvSpPr/>
          <p:nvPr/>
        </p:nvSpPr>
        <p:spPr>
          <a:xfrm>
            <a:off x="5534048" y="2029334"/>
            <a:ext cx="1176367" cy="62492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Bid Managers</a:t>
            </a:r>
          </a:p>
        </p:txBody>
      </p:sp>
      <p:sp>
        <p:nvSpPr>
          <p:cNvPr id="56" name="Oval 55"/>
          <p:cNvSpPr/>
          <p:nvPr/>
        </p:nvSpPr>
        <p:spPr>
          <a:xfrm>
            <a:off x="4107065" y="906054"/>
            <a:ext cx="1357777" cy="83998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Building Services Engineers</a:t>
            </a:r>
          </a:p>
        </p:txBody>
      </p:sp>
      <p:sp>
        <p:nvSpPr>
          <p:cNvPr id="66" name="Oval 65"/>
          <p:cNvSpPr/>
          <p:nvPr/>
        </p:nvSpPr>
        <p:spPr>
          <a:xfrm>
            <a:off x="4054612" y="1818364"/>
            <a:ext cx="1481631" cy="77229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Skilled Tradespeople</a:t>
            </a:r>
          </a:p>
        </p:txBody>
      </p:sp>
      <p:sp>
        <p:nvSpPr>
          <p:cNvPr id="67" name="Oval 66"/>
          <p:cNvSpPr/>
          <p:nvPr/>
        </p:nvSpPr>
        <p:spPr>
          <a:xfrm>
            <a:off x="7847012" y="2319766"/>
            <a:ext cx="1166006" cy="794174"/>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Project Managers</a:t>
            </a:r>
          </a:p>
        </p:txBody>
      </p:sp>
      <p:sp>
        <p:nvSpPr>
          <p:cNvPr id="68" name="Oval 67"/>
          <p:cNvSpPr/>
          <p:nvPr/>
        </p:nvSpPr>
        <p:spPr>
          <a:xfrm>
            <a:off x="35761" y="2934226"/>
            <a:ext cx="1146914" cy="69235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Quantity Surveyors</a:t>
            </a:r>
          </a:p>
        </p:txBody>
      </p:sp>
      <p:sp>
        <p:nvSpPr>
          <p:cNvPr id="69" name="Oval 68"/>
          <p:cNvSpPr/>
          <p:nvPr/>
        </p:nvSpPr>
        <p:spPr>
          <a:xfrm>
            <a:off x="3032005" y="4241965"/>
            <a:ext cx="1469170" cy="794174"/>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Geologists</a:t>
            </a:r>
          </a:p>
        </p:txBody>
      </p:sp>
      <p:sp>
        <p:nvSpPr>
          <p:cNvPr id="71" name="Oval 70"/>
          <p:cNvSpPr/>
          <p:nvPr/>
        </p:nvSpPr>
        <p:spPr>
          <a:xfrm>
            <a:off x="1419830" y="1782778"/>
            <a:ext cx="1162526" cy="69235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Electrical Engineers</a:t>
            </a:r>
          </a:p>
        </p:txBody>
      </p:sp>
      <p:sp>
        <p:nvSpPr>
          <p:cNvPr id="72" name="Oval 71"/>
          <p:cNvSpPr/>
          <p:nvPr/>
        </p:nvSpPr>
        <p:spPr>
          <a:xfrm>
            <a:off x="6720307" y="876407"/>
            <a:ext cx="1262486" cy="69235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Crane Operators</a:t>
            </a:r>
          </a:p>
        </p:txBody>
      </p:sp>
      <p:sp>
        <p:nvSpPr>
          <p:cNvPr id="73" name="Oval 72"/>
          <p:cNvSpPr/>
          <p:nvPr/>
        </p:nvSpPr>
        <p:spPr>
          <a:xfrm>
            <a:off x="1350843" y="4336447"/>
            <a:ext cx="1425560" cy="69235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Health and Safety Advisors</a:t>
            </a:r>
          </a:p>
        </p:txBody>
      </p:sp>
      <p:sp>
        <p:nvSpPr>
          <p:cNvPr id="74" name="Oval 73"/>
          <p:cNvSpPr/>
          <p:nvPr/>
        </p:nvSpPr>
        <p:spPr>
          <a:xfrm>
            <a:off x="6063027" y="4052490"/>
            <a:ext cx="1308720" cy="69235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Building Technicians</a:t>
            </a:r>
          </a:p>
        </p:txBody>
      </p:sp>
      <p:sp>
        <p:nvSpPr>
          <p:cNvPr id="75" name="Oval 74"/>
          <p:cNvSpPr/>
          <p:nvPr/>
        </p:nvSpPr>
        <p:spPr>
          <a:xfrm>
            <a:off x="74865" y="2211429"/>
            <a:ext cx="1167521" cy="6523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Facilities Managers</a:t>
            </a:r>
          </a:p>
        </p:txBody>
      </p:sp>
      <p:sp>
        <p:nvSpPr>
          <p:cNvPr id="76" name="Oval 75"/>
          <p:cNvSpPr/>
          <p:nvPr/>
        </p:nvSpPr>
        <p:spPr>
          <a:xfrm>
            <a:off x="5494438" y="1363190"/>
            <a:ext cx="1106384" cy="5702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Solicitors</a:t>
            </a:r>
          </a:p>
        </p:txBody>
      </p:sp>
      <p:sp>
        <p:nvSpPr>
          <p:cNvPr id="77" name="Oval 76"/>
          <p:cNvSpPr/>
          <p:nvPr/>
        </p:nvSpPr>
        <p:spPr>
          <a:xfrm>
            <a:off x="6351188" y="2521186"/>
            <a:ext cx="1392506" cy="6523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HR Managers</a:t>
            </a:r>
          </a:p>
        </p:txBody>
      </p:sp>
      <p:sp>
        <p:nvSpPr>
          <p:cNvPr id="78" name="Oval 77"/>
          <p:cNvSpPr/>
          <p:nvPr/>
        </p:nvSpPr>
        <p:spPr>
          <a:xfrm>
            <a:off x="3698473" y="2607795"/>
            <a:ext cx="1193667" cy="6523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Purchasing Agents</a:t>
            </a:r>
          </a:p>
        </p:txBody>
      </p:sp>
      <p:sp>
        <p:nvSpPr>
          <p:cNvPr id="79" name="Oval 78"/>
          <p:cNvSpPr/>
          <p:nvPr/>
        </p:nvSpPr>
        <p:spPr>
          <a:xfrm>
            <a:off x="2063623" y="3680831"/>
            <a:ext cx="1565453" cy="6523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Marketing and PR Managers</a:t>
            </a:r>
          </a:p>
        </p:txBody>
      </p:sp>
      <p:sp>
        <p:nvSpPr>
          <p:cNvPr id="80" name="Oval 79"/>
          <p:cNvSpPr/>
          <p:nvPr/>
        </p:nvSpPr>
        <p:spPr>
          <a:xfrm>
            <a:off x="2787962" y="1107930"/>
            <a:ext cx="1213755" cy="6523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Landscape Architects</a:t>
            </a:r>
          </a:p>
        </p:txBody>
      </p:sp>
      <p:sp>
        <p:nvSpPr>
          <p:cNvPr id="81" name="Oval 80"/>
          <p:cNvSpPr/>
          <p:nvPr/>
        </p:nvSpPr>
        <p:spPr>
          <a:xfrm>
            <a:off x="1123320" y="3414152"/>
            <a:ext cx="1055465" cy="62492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Town Planners</a:t>
            </a:r>
          </a:p>
        </p:txBody>
      </p:sp>
      <p:sp>
        <p:nvSpPr>
          <p:cNvPr id="45" name="Oval 44"/>
          <p:cNvSpPr/>
          <p:nvPr/>
        </p:nvSpPr>
        <p:spPr>
          <a:xfrm>
            <a:off x="108238" y="3905098"/>
            <a:ext cx="1431059" cy="745160"/>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Land Buyers</a:t>
            </a:r>
          </a:p>
        </p:txBody>
      </p:sp>
      <p:sp>
        <p:nvSpPr>
          <p:cNvPr id="46" name="Oval 45"/>
          <p:cNvSpPr/>
          <p:nvPr/>
        </p:nvSpPr>
        <p:spPr>
          <a:xfrm>
            <a:off x="1419830" y="852526"/>
            <a:ext cx="1353397" cy="745160"/>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Cost Consultants</a:t>
            </a:r>
          </a:p>
        </p:txBody>
      </p:sp>
      <p:sp>
        <p:nvSpPr>
          <p:cNvPr id="48" name="Oval 47"/>
          <p:cNvSpPr/>
          <p:nvPr/>
        </p:nvSpPr>
        <p:spPr>
          <a:xfrm>
            <a:off x="4797507" y="3540619"/>
            <a:ext cx="1463035" cy="57756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Receptionists</a:t>
            </a:r>
          </a:p>
        </p:txBody>
      </p:sp>
      <p:sp>
        <p:nvSpPr>
          <p:cNvPr id="49" name="Oval 48"/>
          <p:cNvSpPr/>
          <p:nvPr/>
        </p:nvSpPr>
        <p:spPr>
          <a:xfrm>
            <a:off x="7839491" y="1497661"/>
            <a:ext cx="1141801" cy="5702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pPr>
            <a:r>
              <a:rPr lang="en-GB" sz="1200" b="1" dirty="0">
                <a:solidFill>
                  <a:prstClr val="white"/>
                </a:solidFill>
              </a:rPr>
              <a:t>Interior Designers</a:t>
            </a:r>
          </a:p>
        </p:txBody>
      </p:sp>
    </p:spTree>
    <p:extLst>
      <p:ext uri="{BB962C8B-B14F-4D97-AF65-F5344CB8AC3E}">
        <p14:creationId xmlns:p14="http://schemas.microsoft.com/office/powerpoint/2010/main" val="2064770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 presetClass="entr" presetSubtype="0"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81"/>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childTnLst>
                                </p:cTn>
                              </p:par>
                            </p:childTnLst>
                          </p:cTn>
                        </p:par>
                        <p:par>
                          <p:cTn id="48" fill="hold">
                            <p:stCondLst>
                              <p:cond delay="500"/>
                            </p:stCondLst>
                            <p:childTnLst>
                              <p:par>
                                <p:cTn id="49" presetID="1"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 presetClass="entr" presetSubtype="0"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66"/>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72"/>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73"/>
                                        </p:tgtEl>
                                        <p:attrNameLst>
                                          <p:attrName>style.visibility</p:attrName>
                                        </p:attrNameLst>
                                      </p:cBhvr>
                                      <p:to>
                                        <p:strVal val="visible"/>
                                      </p:to>
                                    </p:set>
                                  </p:childTnLst>
                                </p:cTn>
                              </p:par>
                            </p:childTnLst>
                          </p:cTn>
                        </p:par>
                        <p:par>
                          <p:cTn id="72" fill="hold">
                            <p:stCondLst>
                              <p:cond delay="500"/>
                            </p:stCondLst>
                            <p:childTnLst>
                              <p:par>
                                <p:cTn id="73" presetID="1" presetClass="entr" presetSubtype="0"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77"/>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48"/>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49"/>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78"/>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75"/>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79"/>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47" grpId="0" animBg="1"/>
      <p:bldP spid="51" grpId="0" animBg="1"/>
      <p:bldP spid="52" grpId="0" animBg="1"/>
      <p:bldP spid="53" grpId="0" animBg="1"/>
      <p:bldP spid="54" grpId="0" animBg="1"/>
      <p:bldP spid="55" grpId="0" animBg="1"/>
      <p:bldP spid="56" grpId="0" animBg="1"/>
      <p:bldP spid="66" grpId="0" animBg="1"/>
      <p:bldP spid="67" grpId="0" animBg="1"/>
      <p:bldP spid="68" grpId="0" animBg="1"/>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45" grpId="0" animBg="1"/>
      <p:bldP spid="46" grpId="0" animBg="1"/>
      <p:bldP spid="48" grpId="0" animBg="1"/>
      <p:bldP spid="4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9681" y="2025204"/>
            <a:ext cx="2713100" cy="1808733"/>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24599" t="-394" r="13901" b="394"/>
          <a:stretch/>
        </p:blipFill>
        <p:spPr>
          <a:xfrm>
            <a:off x="6258757" y="3163119"/>
            <a:ext cx="2503763" cy="168820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6496" y="3163120"/>
            <a:ext cx="2507080" cy="1671386"/>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6496" y="1189511"/>
            <a:ext cx="2507079" cy="1671386"/>
          </a:xfrm>
          <a:prstGeom prst="rect">
            <a:avLst/>
          </a:prstGeom>
        </p:spPr>
      </p:pic>
      <p:sp>
        <p:nvSpPr>
          <p:cNvPr id="23" name="Google Shape;96;p14"/>
          <p:cNvSpPr txBox="1"/>
          <p:nvPr/>
        </p:nvSpPr>
        <p:spPr>
          <a:xfrm>
            <a:off x="378153" y="2283772"/>
            <a:ext cx="8316157" cy="577125"/>
          </a:xfrm>
          <a:prstGeom prst="rect">
            <a:avLst/>
          </a:prstGeom>
          <a:noFill/>
          <a:ln>
            <a:noFill/>
          </a:ln>
        </p:spPr>
        <p:txBody>
          <a:bodyPr spcFirstLastPara="1" wrap="square" lIns="68569" tIns="34275" rIns="68569" bIns="34275" anchor="ctr" anchorCtr="0">
            <a:noAutofit/>
          </a:bodyPr>
          <a:lstStyle/>
          <a:p>
            <a:pPr algn="ctr"/>
            <a:r>
              <a:rPr lang="en-GB" sz="3300" b="1" dirty="0">
                <a:solidFill>
                  <a:srgbClr val="09A5B5"/>
                </a:solidFill>
                <a:latin typeface="Calibri"/>
                <a:ea typeface="Calibri"/>
                <a:cs typeface="Calibri"/>
                <a:sym typeface="Calibri"/>
              </a:rPr>
              <a:t>What will construction look like in the future?</a:t>
            </a:r>
            <a:endParaRPr sz="3300" b="1" dirty="0">
              <a:solidFill>
                <a:srgbClr val="09A5B5"/>
              </a:solidFill>
              <a:latin typeface="Calibri"/>
              <a:ea typeface="Calibri"/>
              <a:cs typeface="Calibri"/>
              <a:sym typeface="Calibri"/>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58757" y="1189616"/>
            <a:ext cx="2503763" cy="1669175"/>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92638" y="93010"/>
            <a:ext cx="843927" cy="697646"/>
          </a:xfrm>
          <a:prstGeom prst="rect">
            <a:avLst/>
          </a:prstGeom>
        </p:spPr>
      </p:pic>
    </p:spTree>
    <p:extLst>
      <p:ext uri="{BB962C8B-B14F-4D97-AF65-F5344CB8AC3E}">
        <p14:creationId xmlns:p14="http://schemas.microsoft.com/office/powerpoint/2010/main" val="198932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0 L -0.04323 -0.39236 " pathEditMode="relative" rAng="0" ptsTypes="AA">
                                      <p:cBhvr>
                                        <p:cTn id="6" dur="750" fill="hold"/>
                                        <p:tgtEl>
                                          <p:spTgt spid="23"/>
                                        </p:tgtEl>
                                        <p:attrNameLst>
                                          <p:attrName>ppt_x</p:attrName>
                                          <p:attrName>ppt_y</p:attrName>
                                        </p:attrNameLst>
                                      </p:cBhvr>
                                      <p:rCtr x="-2161" y="-19630"/>
                                    </p:animMotion>
                                  </p:childTnLst>
                                </p:cTn>
                              </p:par>
                              <p:par>
                                <p:cTn id="7" presetID="2" presetClass="entr" presetSubtype="8"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 calcmode="lin" valueType="num">
                                      <p:cBhvr additive="base">
                                        <p:cTn id="9" dur="500" fill="hold"/>
                                        <p:tgtEl>
                                          <p:spTgt spid="10"/>
                                        </p:tgtEl>
                                        <p:attrNameLst>
                                          <p:attrName>ppt_x</p:attrName>
                                        </p:attrNameLst>
                                      </p:cBhvr>
                                      <p:tavLst>
                                        <p:tav tm="0">
                                          <p:val>
                                            <p:strVal val="0-#ppt_w/2"/>
                                          </p:val>
                                        </p:tav>
                                        <p:tav tm="100000">
                                          <p:val>
                                            <p:strVal val="#ppt_x"/>
                                          </p:val>
                                        </p:tav>
                                      </p:tavLst>
                                    </p:anim>
                                    <p:anim calcmode="lin" valueType="num">
                                      <p:cBhvr additive="base">
                                        <p:cTn id="10" dur="500" fill="hold"/>
                                        <p:tgtEl>
                                          <p:spTgt spid="10"/>
                                        </p:tgtEl>
                                        <p:attrNameLst>
                                          <p:attrName>ppt_y</p:attrName>
                                        </p:attrNameLst>
                                      </p:cBhvr>
                                      <p:tavLst>
                                        <p:tav tm="0">
                                          <p:val>
                                            <p:strVal val="#ppt_y"/>
                                          </p:val>
                                        </p:tav>
                                        <p:tav tm="100000">
                                          <p:val>
                                            <p:strVal val="#ppt_y"/>
                                          </p:val>
                                        </p:tav>
                                      </p:tavLst>
                                    </p:anim>
                                  </p:childTnLst>
                                </p:cTn>
                              </p:par>
                              <p:par>
                                <p:cTn id="11" presetID="53"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6652023" y="3829351"/>
            <a:ext cx="249197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defTabSz="685800" eaLnBrk="0" fontAlgn="base" hangingPunct="0">
              <a:spcBef>
                <a:spcPct val="0"/>
              </a:spcBef>
              <a:spcAft>
                <a:spcPct val="0"/>
              </a:spcAft>
            </a:pPr>
            <a:r>
              <a:rPr lang="en-GB" altLang="en-US" sz="1500" b="1" i="1" dirty="0">
                <a:solidFill>
                  <a:prstClr val="white"/>
                </a:solidFill>
                <a:latin typeface="Calibri" panose="020F0502020204030204"/>
              </a:rPr>
              <a:t>“When my placement ended, I felt incredibly motivated and eager to do all that’s necessary to work in this field of work in the near future.”</a:t>
            </a:r>
          </a:p>
        </p:txBody>
      </p:sp>
      <p:sp>
        <p:nvSpPr>
          <p:cNvPr id="5" name="Title 1"/>
          <p:cNvSpPr txBox="1">
            <a:spLocks/>
          </p:cNvSpPr>
          <p:nvPr/>
        </p:nvSpPr>
        <p:spPr>
          <a:xfrm>
            <a:off x="1035236" y="1492414"/>
            <a:ext cx="7195782" cy="1979378"/>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fontAlgn="base">
              <a:spcAft>
                <a:spcPct val="0"/>
              </a:spcAft>
            </a:pPr>
            <a:r>
              <a:rPr lang="en-GB" sz="4050" dirty="0">
                <a:solidFill>
                  <a:srgbClr val="00A7B5"/>
                </a:solidFill>
                <a:latin typeface="Calibri" panose="020F0502020204030204"/>
              </a:rPr>
              <a:t>It’s worth thinking about a career in the Built Environment!</a:t>
            </a:r>
          </a:p>
        </p:txBody>
      </p:sp>
      <p:pic>
        <p:nvPicPr>
          <p:cNvPr id="6" name="Picture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676" y="4582232"/>
            <a:ext cx="579076" cy="478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88993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3828" y="1138846"/>
            <a:ext cx="8466423" cy="3785652"/>
          </a:xfrm>
          <a:prstGeom prst="rect">
            <a:avLst/>
          </a:prstGeom>
        </p:spPr>
        <p:txBody>
          <a:bodyPr wrap="square">
            <a:spAutoFit/>
          </a:bodyPr>
          <a:lstStyle/>
          <a:p>
            <a:pPr>
              <a:lnSpc>
                <a:spcPct val="150000"/>
              </a:lnSpc>
            </a:pPr>
            <a:r>
              <a:rPr lang="en-GB" sz="2000" b="1" dirty="0">
                <a:solidFill>
                  <a:srgbClr val="00A7B5"/>
                </a:solidFill>
              </a:rPr>
              <a:t>Labour </a:t>
            </a:r>
            <a:r>
              <a:rPr lang="en-GB" sz="2000" b="1" dirty="0" smtClean="0">
                <a:solidFill>
                  <a:srgbClr val="00A7B5"/>
                </a:solidFill>
              </a:rPr>
              <a:t>Market </a:t>
            </a:r>
            <a:r>
              <a:rPr lang="en-GB" sz="2000" b="1" dirty="0">
                <a:solidFill>
                  <a:srgbClr val="00A7B5"/>
                </a:solidFill>
              </a:rPr>
              <a:t>I</a:t>
            </a:r>
            <a:r>
              <a:rPr lang="en-GB" sz="2000" b="1" dirty="0" smtClean="0">
                <a:solidFill>
                  <a:srgbClr val="00A7B5"/>
                </a:solidFill>
              </a:rPr>
              <a:t>nformation can tell you:</a:t>
            </a:r>
            <a:endParaRPr lang="en-GB" sz="2000" b="1" dirty="0">
              <a:solidFill>
                <a:srgbClr val="00A7B5"/>
              </a:solidFill>
            </a:endParaRPr>
          </a:p>
          <a:p>
            <a:pPr>
              <a:lnSpc>
                <a:spcPct val="150000"/>
              </a:lnSpc>
            </a:pPr>
            <a:r>
              <a:rPr lang="en-GB" sz="2000" dirty="0"/>
              <a:t>• What jobs and skills employers are looking </a:t>
            </a:r>
            <a:r>
              <a:rPr lang="en-GB" sz="2000" dirty="0" smtClean="0"/>
              <a:t>for</a:t>
            </a:r>
            <a:endParaRPr lang="en-GB" sz="2000" dirty="0"/>
          </a:p>
          <a:p>
            <a:pPr>
              <a:lnSpc>
                <a:spcPct val="150000"/>
              </a:lnSpc>
            </a:pPr>
            <a:r>
              <a:rPr lang="en-GB" sz="2000" dirty="0"/>
              <a:t>• Which industries are hiring and where they are located</a:t>
            </a:r>
          </a:p>
          <a:p>
            <a:pPr>
              <a:lnSpc>
                <a:spcPct val="150000"/>
              </a:lnSpc>
            </a:pPr>
            <a:r>
              <a:rPr lang="en-GB" sz="2000" dirty="0"/>
              <a:t>• Where to find employers who are hiring</a:t>
            </a:r>
          </a:p>
          <a:p>
            <a:pPr>
              <a:lnSpc>
                <a:spcPct val="150000"/>
              </a:lnSpc>
            </a:pPr>
            <a:r>
              <a:rPr lang="en-GB" sz="2000" dirty="0"/>
              <a:t>• What working conditions are like for specific industries</a:t>
            </a:r>
          </a:p>
          <a:p>
            <a:pPr>
              <a:lnSpc>
                <a:spcPct val="150000"/>
              </a:lnSpc>
            </a:pPr>
            <a:r>
              <a:rPr lang="en-GB" sz="2000" dirty="0"/>
              <a:t>• What education and training you need for specific jobs</a:t>
            </a:r>
          </a:p>
          <a:p>
            <a:pPr>
              <a:lnSpc>
                <a:spcPct val="150000"/>
              </a:lnSpc>
            </a:pPr>
            <a:r>
              <a:rPr lang="en-GB" sz="2000" dirty="0"/>
              <a:t>• What factors can stop you from getting a job</a:t>
            </a:r>
          </a:p>
          <a:p>
            <a:pPr>
              <a:lnSpc>
                <a:spcPct val="150000"/>
              </a:lnSpc>
            </a:pPr>
            <a:r>
              <a:rPr lang="en-GB" sz="2000" dirty="0"/>
              <a:t>• Which job areas are growing in the future </a:t>
            </a:r>
            <a:r>
              <a:rPr lang="en-GB" sz="2000" dirty="0" smtClean="0"/>
              <a:t>and </a:t>
            </a:r>
            <a:r>
              <a:rPr lang="en-GB" sz="2000" dirty="0"/>
              <a:t>other statistics</a:t>
            </a:r>
          </a:p>
        </p:txBody>
      </p:sp>
      <p:sp>
        <p:nvSpPr>
          <p:cNvPr id="7" name="Title 1"/>
          <p:cNvSpPr txBox="1">
            <a:spLocks/>
          </p:cNvSpPr>
          <p:nvPr/>
        </p:nvSpPr>
        <p:spPr>
          <a:xfrm>
            <a:off x="-278296" y="209678"/>
            <a:ext cx="8682463" cy="895916"/>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smtClean="0">
                <a:solidFill>
                  <a:schemeClr val="bg1"/>
                </a:solidFill>
                <a:latin typeface="+mn-lt"/>
              </a:rPr>
              <a:t>   </a:t>
            </a:r>
            <a:r>
              <a:rPr lang="en-GB" sz="3600" b="1" dirty="0" smtClean="0">
                <a:solidFill>
                  <a:schemeClr val="bg1"/>
                </a:solidFill>
                <a:latin typeface="Calibri" panose="020F0502020204030204" pitchFamily="34" charset="0"/>
              </a:rPr>
              <a:t>What is Labour Market Information?</a:t>
            </a:r>
            <a:endParaRPr lang="en-GB" sz="3600" b="1" dirty="0">
              <a:solidFill>
                <a:schemeClr val="bg1"/>
              </a:solidFill>
              <a:latin typeface="Calibri" panose="020F0502020204030204" pitchFamily="34" charset="0"/>
            </a:endParaRPr>
          </a:p>
        </p:txBody>
      </p:sp>
      <p:pic>
        <p:nvPicPr>
          <p:cNvPr id="1026" name="Picture 2" descr="Info, Infographic, Design, Inform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6438" y="1870364"/>
            <a:ext cx="1515684" cy="1962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9992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74703" y="52730"/>
            <a:ext cx="6318570" cy="492443"/>
          </a:xfrm>
          <a:prstGeom prst="rect">
            <a:avLst/>
          </a:prstGeom>
        </p:spPr>
        <p:txBody>
          <a:bodyPr wrap="square">
            <a:spAutoFit/>
          </a:bodyPr>
          <a:lstStyle/>
          <a:p>
            <a:r>
              <a:rPr lang="en-GB" sz="2600" b="1" dirty="0">
                <a:solidFill>
                  <a:srgbClr val="00A7B5"/>
                </a:solidFill>
              </a:rPr>
              <a:t>What </a:t>
            </a:r>
            <a:r>
              <a:rPr lang="en-GB" sz="2600" b="1" dirty="0" smtClean="0">
                <a:solidFill>
                  <a:srgbClr val="00A7B5"/>
                </a:solidFill>
              </a:rPr>
              <a:t>does that look like?</a:t>
            </a:r>
            <a:endParaRPr lang="en-GB" sz="2600" b="1" dirty="0">
              <a:solidFill>
                <a:srgbClr val="00A7B5"/>
              </a:solidFill>
            </a:endParaRPr>
          </a:p>
        </p:txBody>
      </p:sp>
      <p:sp>
        <p:nvSpPr>
          <p:cNvPr id="12" name="TextBox 11"/>
          <p:cNvSpPr txBox="1"/>
          <p:nvPr/>
        </p:nvSpPr>
        <p:spPr>
          <a:xfrm>
            <a:off x="7415176" y="2475094"/>
            <a:ext cx="1498594" cy="584775"/>
          </a:xfrm>
          <a:prstGeom prst="rect">
            <a:avLst/>
          </a:prstGeom>
          <a:noFill/>
          <a:ln w="12700">
            <a:noFill/>
          </a:ln>
        </p:spPr>
        <p:txBody>
          <a:bodyPr wrap="square" rtlCol="0">
            <a:spAutoFit/>
          </a:bodyPr>
          <a:lstStyle/>
          <a:p>
            <a:pPr algn="ctr"/>
            <a:r>
              <a:rPr lang="en-GB" sz="1600" dirty="0" smtClean="0"/>
              <a:t>Yorkshire </a:t>
            </a:r>
          </a:p>
          <a:p>
            <a:pPr algn="ctr"/>
            <a:r>
              <a:rPr lang="en-GB" sz="1600" dirty="0" smtClean="0"/>
              <a:t>&amp; Humber</a:t>
            </a:r>
            <a:endParaRPr lang="en-GB" sz="1600" dirty="0"/>
          </a:p>
        </p:txBody>
      </p:sp>
      <p:sp>
        <p:nvSpPr>
          <p:cNvPr id="31" name="AutoShape 2"/>
          <p:cNvSpPr>
            <a:spLocks noChangeArrowheads="1"/>
          </p:cNvSpPr>
          <p:nvPr/>
        </p:nvSpPr>
        <p:spPr bwMode="auto">
          <a:xfrm>
            <a:off x="5063988" y="3251613"/>
            <a:ext cx="1754785" cy="1608543"/>
          </a:xfrm>
          <a:prstGeom prst="flowChartConnector">
            <a:avLst/>
          </a:prstGeom>
          <a:solidFill>
            <a:srgbClr val="FF6600"/>
          </a:solidFill>
          <a:ln w="25400" algn="ctr">
            <a:noFill/>
            <a:round/>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smtClean="0">
                <a:ln>
                  <a:noFill/>
                </a:ln>
                <a:solidFill>
                  <a:srgbClr val="000000"/>
                </a:solidFill>
                <a:effectLst/>
                <a:latin typeface="Calibri" panose="020F050202020403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2" name="AutoShape 2"/>
          <p:cNvSpPr>
            <a:spLocks noChangeArrowheads="1"/>
          </p:cNvSpPr>
          <p:nvPr/>
        </p:nvSpPr>
        <p:spPr bwMode="auto">
          <a:xfrm>
            <a:off x="3595157" y="2068493"/>
            <a:ext cx="1604688" cy="1545701"/>
          </a:xfrm>
          <a:prstGeom prst="flowChartConnector">
            <a:avLst/>
          </a:prstGeom>
          <a:solidFill>
            <a:srgbClr val="9966FF"/>
          </a:solidFill>
          <a:ln w="25400" algn="ctr">
            <a:noFill/>
            <a:round/>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smtClean="0">
                <a:ln>
                  <a:noFill/>
                </a:ln>
                <a:solidFill>
                  <a:srgbClr val="000000"/>
                </a:solidFill>
                <a:effectLst/>
                <a:latin typeface="Calibri" panose="020F050202020403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3" name="AutoShape 2"/>
          <p:cNvSpPr>
            <a:spLocks noChangeArrowheads="1"/>
          </p:cNvSpPr>
          <p:nvPr/>
        </p:nvSpPr>
        <p:spPr bwMode="auto">
          <a:xfrm>
            <a:off x="2106935" y="736356"/>
            <a:ext cx="1514019" cy="1493537"/>
          </a:xfrm>
          <a:prstGeom prst="flowChartConnector">
            <a:avLst/>
          </a:prstGeom>
          <a:solidFill>
            <a:srgbClr val="FF66CC"/>
          </a:solidFill>
          <a:ln w="25400" algn="ctr">
            <a:noFill/>
            <a:round/>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smtClean="0">
                <a:ln>
                  <a:noFill/>
                </a:ln>
                <a:solidFill>
                  <a:srgbClr val="000000"/>
                </a:solidFill>
                <a:effectLst/>
                <a:latin typeface="Calibri" panose="020F050202020403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4" name="AutoShape 2"/>
          <p:cNvSpPr>
            <a:spLocks noChangeArrowheads="1"/>
          </p:cNvSpPr>
          <p:nvPr/>
        </p:nvSpPr>
        <p:spPr bwMode="auto">
          <a:xfrm>
            <a:off x="2140240" y="3268879"/>
            <a:ext cx="1696665" cy="1657888"/>
          </a:xfrm>
          <a:prstGeom prst="flowChartConnector">
            <a:avLst/>
          </a:prstGeom>
          <a:solidFill>
            <a:srgbClr val="0070C0"/>
          </a:solidFill>
          <a:ln w="25400" algn="ctr">
            <a:noFill/>
            <a:round/>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smtClean="0">
                <a:ln>
                  <a:noFill/>
                </a:ln>
                <a:solidFill>
                  <a:srgbClr val="000000"/>
                </a:solidFill>
                <a:effectLst/>
                <a:latin typeface="Calibri" panose="020F050202020403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5" name="AutoShape 2"/>
          <p:cNvSpPr>
            <a:spLocks noChangeArrowheads="1"/>
          </p:cNvSpPr>
          <p:nvPr/>
        </p:nvSpPr>
        <p:spPr bwMode="auto">
          <a:xfrm>
            <a:off x="4369243" y="626276"/>
            <a:ext cx="1389490" cy="1313253"/>
          </a:xfrm>
          <a:prstGeom prst="flowChartConnector">
            <a:avLst/>
          </a:prstGeom>
          <a:solidFill>
            <a:srgbClr val="00B0F0"/>
          </a:solidFill>
          <a:ln w="25400" algn="ctr">
            <a:noFill/>
            <a:round/>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smtClean="0">
                <a:ln>
                  <a:noFill/>
                </a:ln>
                <a:solidFill>
                  <a:srgbClr val="000000"/>
                </a:solidFill>
                <a:effectLst/>
                <a:latin typeface="Calibri" panose="020F050202020403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6" name="AutoShape 2"/>
          <p:cNvSpPr>
            <a:spLocks noChangeArrowheads="1"/>
          </p:cNvSpPr>
          <p:nvPr/>
        </p:nvSpPr>
        <p:spPr bwMode="auto">
          <a:xfrm>
            <a:off x="60580" y="114388"/>
            <a:ext cx="1770895" cy="1607300"/>
          </a:xfrm>
          <a:prstGeom prst="flowChartConnector">
            <a:avLst/>
          </a:prstGeom>
          <a:solidFill>
            <a:srgbClr val="FFC000"/>
          </a:solidFill>
          <a:ln w="25400" algn="ctr">
            <a:noFill/>
            <a:round/>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smtClean="0">
                <a:ln>
                  <a:noFill/>
                </a:ln>
                <a:solidFill>
                  <a:srgbClr val="000000"/>
                </a:solidFill>
                <a:effectLst/>
                <a:latin typeface="Calibri" panose="020F050202020403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7" name="AutoShape 2"/>
          <p:cNvSpPr>
            <a:spLocks noChangeArrowheads="1"/>
          </p:cNvSpPr>
          <p:nvPr/>
        </p:nvSpPr>
        <p:spPr bwMode="auto">
          <a:xfrm>
            <a:off x="5914084" y="1617202"/>
            <a:ext cx="1560677" cy="1503011"/>
          </a:xfrm>
          <a:prstGeom prst="flowChartConnector">
            <a:avLst/>
          </a:prstGeom>
          <a:solidFill>
            <a:srgbClr val="FF0000"/>
          </a:solidFill>
          <a:ln w="25400" algn="ctr">
            <a:noFill/>
            <a:round/>
            <a:headEnd/>
            <a:tailEnd/>
          </a:ln>
          <a:effec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smtClean="0">
                <a:ln>
                  <a:noFill/>
                </a:ln>
                <a:solidFill>
                  <a:srgbClr val="000000"/>
                </a:solidFill>
                <a:effectLst/>
                <a:latin typeface="Calibri" panose="020F050202020403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8" name="AutoShape 2"/>
          <p:cNvSpPr>
            <a:spLocks noChangeArrowheads="1"/>
          </p:cNvSpPr>
          <p:nvPr/>
        </p:nvSpPr>
        <p:spPr bwMode="auto">
          <a:xfrm>
            <a:off x="767702" y="2265776"/>
            <a:ext cx="1389490" cy="1313253"/>
          </a:xfrm>
          <a:prstGeom prst="flowChartConnector">
            <a:avLst/>
          </a:prstGeom>
          <a:solidFill>
            <a:srgbClr val="92D050"/>
          </a:solidFill>
          <a:ln w="25400" algn="ctr">
            <a:no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smtClean="0">
                <a:ln>
                  <a:noFill/>
                </a:ln>
                <a:solidFill>
                  <a:srgbClr val="000000"/>
                </a:solidFill>
                <a:effectLst/>
                <a:latin typeface="Calibri" panose="020F050202020403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9" name="TextBox 38"/>
          <p:cNvSpPr txBox="1"/>
          <p:nvPr/>
        </p:nvSpPr>
        <p:spPr>
          <a:xfrm>
            <a:off x="3704496" y="2280210"/>
            <a:ext cx="1348447" cy="1169551"/>
          </a:xfrm>
          <a:prstGeom prst="rect">
            <a:avLst/>
          </a:prstGeom>
          <a:noFill/>
        </p:spPr>
        <p:txBody>
          <a:bodyPr wrap="none" rtlCol="0">
            <a:spAutoFit/>
          </a:bodyPr>
          <a:lstStyle/>
          <a:p>
            <a:pPr algn="ctr"/>
            <a:r>
              <a:rPr lang="en-GB" sz="1400" dirty="0" smtClean="0">
                <a:solidFill>
                  <a:schemeClr val="bg1"/>
                </a:solidFill>
              </a:rPr>
              <a:t>Useful Subjects:</a:t>
            </a:r>
          </a:p>
          <a:p>
            <a:pPr algn="ctr"/>
            <a:r>
              <a:rPr lang="en-GB" sz="1400" dirty="0" smtClean="0">
                <a:solidFill>
                  <a:schemeClr val="bg1"/>
                </a:solidFill>
              </a:rPr>
              <a:t>Maths</a:t>
            </a:r>
          </a:p>
          <a:p>
            <a:pPr algn="ctr"/>
            <a:r>
              <a:rPr lang="en-GB" sz="1400" dirty="0" smtClean="0">
                <a:solidFill>
                  <a:schemeClr val="bg1"/>
                </a:solidFill>
              </a:rPr>
              <a:t>IT</a:t>
            </a:r>
          </a:p>
          <a:p>
            <a:pPr algn="ctr"/>
            <a:r>
              <a:rPr lang="en-GB" sz="1400" dirty="0" smtClean="0">
                <a:solidFill>
                  <a:schemeClr val="bg1"/>
                </a:solidFill>
              </a:rPr>
              <a:t>Science</a:t>
            </a:r>
          </a:p>
          <a:p>
            <a:pPr algn="ctr"/>
            <a:r>
              <a:rPr lang="en-GB" sz="1400" dirty="0" smtClean="0">
                <a:solidFill>
                  <a:schemeClr val="bg1"/>
                </a:solidFill>
              </a:rPr>
              <a:t>English</a:t>
            </a:r>
            <a:endParaRPr lang="en-GB" sz="1400" dirty="0">
              <a:solidFill>
                <a:schemeClr val="bg1"/>
              </a:solidFill>
            </a:endParaRPr>
          </a:p>
        </p:txBody>
      </p:sp>
      <p:sp>
        <p:nvSpPr>
          <p:cNvPr id="40" name="TextBox 39"/>
          <p:cNvSpPr txBox="1"/>
          <p:nvPr/>
        </p:nvSpPr>
        <p:spPr>
          <a:xfrm>
            <a:off x="145996" y="347262"/>
            <a:ext cx="1567543" cy="1169551"/>
          </a:xfrm>
          <a:prstGeom prst="rect">
            <a:avLst/>
          </a:prstGeom>
          <a:noFill/>
        </p:spPr>
        <p:txBody>
          <a:bodyPr wrap="square" rtlCol="0">
            <a:spAutoFit/>
          </a:bodyPr>
          <a:lstStyle/>
          <a:p>
            <a:pPr algn="ctr"/>
            <a:r>
              <a:rPr lang="en-GB" sz="1400" dirty="0" smtClean="0">
                <a:solidFill>
                  <a:schemeClr val="bg1"/>
                </a:solidFill>
              </a:rPr>
              <a:t>13 year long regen programme with 85% of the workforce to come from this area</a:t>
            </a:r>
          </a:p>
        </p:txBody>
      </p:sp>
      <p:sp>
        <p:nvSpPr>
          <p:cNvPr id="41" name="TextBox 40"/>
          <p:cNvSpPr txBox="1"/>
          <p:nvPr/>
        </p:nvSpPr>
        <p:spPr>
          <a:xfrm>
            <a:off x="2156355" y="3649360"/>
            <a:ext cx="1729384" cy="1169551"/>
          </a:xfrm>
          <a:prstGeom prst="rect">
            <a:avLst/>
          </a:prstGeom>
          <a:noFill/>
        </p:spPr>
        <p:txBody>
          <a:bodyPr wrap="none" rtlCol="0">
            <a:spAutoFit/>
          </a:bodyPr>
          <a:lstStyle/>
          <a:p>
            <a:pPr algn="ctr"/>
            <a:r>
              <a:rPr lang="en-GB" sz="1400" dirty="0" smtClean="0">
                <a:solidFill>
                  <a:schemeClr val="bg1"/>
                </a:solidFill>
              </a:rPr>
              <a:t>Potential Employers: </a:t>
            </a:r>
          </a:p>
          <a:p>
            <a:pPr algn="ctr"/>
            <a:r>
              <a:rPr lang="en-GB" sz="1400" dirty="0" smtClean="0">
                <a:solidFill>
                  <a:schemeClr val="bg1"/>
                </a:solidFill>
              </a:rPr>
              <a:t>Beal Homes</a:t>
            </a:r>
          </a:p>
          <a:p>
            <a:pPr algn="ctr"/>
            <a:r>
              <a:rPr lang="en-GB" sz="1400" dirty="0" smtClean="0">
                <a:solidFill>
                  <a:schemeClr val="bg1"/>
                </a:solidFill>
              </a:rPr>
              <a:t>Balfour Beatty </a:t>
            </a:r>
          </a:p>
          <a:p>
            <a:pPr algn="ctr"/>
            <a:r>
              <a:rPr lang="en-GB" sz="1400" dirty="0" smtClean="0">
                <a:solidFill>
                  <a:schemeClr val="bg1"/>
                </a:solidFill>
              </a:rPr>
              <a:t>Sewell</a:t>
            </a:r>
          </a:p>
          <a:p>
            <a:pPr algn="ctr"/>
            <a:r>
              <a:rPr lang="en-GB" sz="1400" dirty="0" smtClean="0">
                <a:solidFill>
                  <a:schemeClr val="bg1"/>
                </a:solidFill>
              </a:rPr>
              <a:t>Hobson Porter</a:t>
            </a:r>
            <a:endParaRPr lang="en-GB" sz="1400" dirty="0">
              <a:solidFill>
                <a:schemeClr val="bg1"/>
              </a:solidFill>
            </a:endParaRPr>
          </a:p>
        </p:txBody>
      </p:sp>
      <p:sp>
        <p:nvSpPr>
          <p:cNvPr id="42" name="TextBox 41"/>
          <p:cNvSpPr txBox="1"/>
          <p:nvPr/>
        </p:nvSpPr>
        <p:spPr>
          <a:xfrm>
            <a:off x="5896248" y="1876506"/>
            <a:ext cx="1707838" cy="954107"/>
          </a:xfrm>
          <a:prstGeom prst="rect">
            <a:avLst/>
          </a:prstGeom>
          <a:noFill/>
        </p:spPr>
        <p:txBody>
          <a:bodyPr wrap="square" rtlCol="0">
            <a:spAutoFit/>
          </a:bodyPr>
          <a:lstStyle/>
          <a:p>
            <a:pPr algn="ctr"/>
            <a:r>
              <a:rPr lang="en-GB" sz="1400" dirty="0" smtClean="0">
                <a:solidFill>
                  <a:schemeClr val="bg1"/>
                </a:solidFill>
              </a:rPr>
              <a:t>Over 5% of employment in the Humber is in construction </a:t>
            </a:r>
            <a:endParaRPr lang="en-GB" sz="1400" dirty="0">
              <a:solidFill>
                <a:schemeClr val="bg1"/>
              </a:solidFill>
            </a:endParaRPr>
          </a:p>
        </p:txBody>
      </p:sp>
      <p:sp>
        <p:nvSpPr>
          <p:cNvPr id="43" name="TextBox 42"/>
          <p:cNvSpPr txBox="1"/>
          <p:nvPr/>
        </p:nvSpPr>
        <p:spPr>
          <a:xfrm>
            <a:off x="2106935" y="1101946"/>
            <a:ext cx="1417914" cy="738664"/>
          </a:xfrm>
          <a:prstGeom prst="rect">
            <a:avLst/>
          </a:prstGeom>
          <a:noFill/>
        </p:spPr>
        <p:txBody>
          <a:bodyPr wrap="square" rtlCol="0">
            <a:spAutoFit/>
          </a:bodyPr>
          <a:lstStyle/>
          <a:p>
            <a:pPr algn="ctr"/>
            <a:r>
              <a:rPr lang="en-GB" sz="1400" dirty="0" smtClean="0">
                <a:solidFill>
                  <a:schemeClr val="bg1"/>
                </a:solidFill>
              </a:rPr>
              <a:t>Approx. 17,000 people work in construction</a:t>
            </a:r>
            <a:endParaRPr lang="en-GB" sz="1400" dirty="0">
              <a:solidFill>
                <a:schemeClr val="bg1"/>
              </a:solidFill>
            </a:endParaRPr>
          </a:p>
        </p:txBody>
      </p:sp>
      <p:sp>
        <p:nvSpPr>
          <p:cNvPr id="44" name="TextBox 43"/>
          <p:cNvSpPr txBox="1"/>
          <p:nvPr/>
        </p:nvSpPr>
        <p:spPr>
          <a:xfrm>
            <a:off x="4445929" y="921080"/>
            <a:ext cx="1267922" cy="738664"/>
          </a:xfrm>
          <a:prstGeom prst="rect">
            <a:avLst/>
          </a:prstGeom>
          <a:noFill/>
        </p:spPr>
        <p:txBody>
          <a:bodyPr wrap="square" rtlCol="0">
            <a:spAutoFit/>
          </a:bodyPr>
          <a:lstStyle/>
          <a:p>
            <a:pPr algn="ctr"/>
            <a:r>
              <a:rPr lang="en-GB" sz="1400" dirty="0" smtClean="0">
                <a:solidFill>
                  <a:schemeClr val="bg1"/>
                </a:solidFill>
              </a:rPr>
              <a:t>Approx. 4,000 homes are to be built </a:t>
            </a:r>
            <a:endParaRPr lang="en-GB" sz="1400" dirty="0">
              <a:solidFill>
                <a:schemeClr val="bg1"/>
              </a:solidFill>
            </a:endParaRPr>
          </a:p>
        </p:txBody>
      </p:sp>
      <p:sp>
        <p:nvSpPr>
          <p:cNvPr id="47" name="TextBox 46"/>
          <p:cNvSpPr txBox="1"/>
          <p:nvPr/>
        </p:nvSpPr>
        <p:spPr>
          <a:xfrm>
            <a:off x="4970387" y="3578725"/>
            <a:ext cx="1947279" cy="954107"/>
          </a:xfrm>
          <a:prstGeom prst="rect">
            <a:avLst/>
          </a:prstGeom>
          <a:noFill/>
        </p:spPr>
        <p:txBody>
          <a:bodyPr wrap="square" rtlCol="0">
            <a:spAutoFit/>
          </a:bodyPr>
          <a:lstStyle/>
          <a:p>
            <a:pPr algn="ctr"/>
            <a:r>
              <a:rPr lang="en-GB" sz="1400" dirty="0" smtClean="0">
                <a:solidFill>
                  <a:schemeClr val="bg1"/>
                </a:solidFill>
              </a:rPr>
              <a:t>PMs, electricians, plumbers &amp; heating &amp; ventilation engineers are most in demand </a:t>
            </a:r>
            <a:endParaRPr lang="en-GB" sz="1400" dirty="0">
              <a:solidFill>
                <a:schemeClr val="bg1"/>
              </a:solidFill>
            </a:endParaRPr>
          </a:p>
        </p:txBody>
      </p:sp>
      <p:sp>
        <p:nvSpPr>
          <p:cNvPr id="48" name="TextBox 47"/>
          <p:cNvSpPr txBox="1"/>
          <p:nvPr/>
        </p:nvSpPr>
        <p:spPr>
          <a:xfrm>
            <a:off x="806781" y="2417010"/>
            <a:ext cx="1267922" cy="954107"/>
          </a:xfrm>
          <a:prstGeom prst="rect">
            <a:avLst/>
          </a:prstGeom>
          <a:noFill/>
        </p:spPr>
        <p:txBody>
          <a:bodyPr wrap="square" rtlCol="0">
            <a:spAutoFit/>
          </a:bodyPr>
          <a:lstStyle/>
          <a:p>
            <a:pPr algn="ctr"/>
            <a:r>
              <a:rPr lang="en-GB" sz="1400" dirty="0" smtClean="0">
                <a:solidFill>
                  <a:schemeClr val="bg1"/>
                </a:solidFill>
              </a:rPr>
              <a:t>2,010 new workers needed each year</a:t>
            </a:r>
            <a:endParaRPr lang="en-GB" sz="1400" dirty="0">
              <a:solidFill>
                <a:schemeClr val="bg1"/>
              </a:solidFill>
            </a:endParaRPr>
          </a:p>
        </p:txBody>
      </p:sp>
      <p:pic>
        <p:nvPicPr>
          <p:cNvPr id="1026" name="Picture 2" descr="https://www.goconstruct.org/learn-about-construction/find-the-role-for-you/roles-in-construction/house-building/img/slide-1/background-1x.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64745" r="19318" b="27424"/>
          <a:stretch/>
        </p:blipFill>
        <p:spPr bwMode="auto">
          <a:xfrm>
            <a:off x="7119597" y="270574"/>
            <a:ext cx="1754981" cy="129492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odern houses"/>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847" y="4483886"/>
            <a:ext cx="2245284" cy="58734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United, Kingdom, Map, Great, Britain, England, Irelan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04086" y="3148087"/>
            <a:ext cx="1120774" cy="1742889"/>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p:cNvSpPr/>
          <p:nvPr/>
        </p:nvSpPr>
        <p:spPr>
          <a:xfrm>
            <a:off x="8089662" y="3873591"/>
            <a:ext cx="490451" cy="4484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4338120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022B1FB8-B9C4-4D96-A030-CF9F60E9DCFF}" vid="{80CDB3EC-A371-41EF-AE76-084C097E401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Go Construct PPT Template</Template>
  <TotalTime>5186</TotalTime>
  <Words>1282</Words>
  <Application>Microsoft Office PowerPoint</Application>
  <PresentationFormat>On-screen Show (16:9)</PresentationFormat>
  <Paragraphs>206</Paragraphs>
  <Slides>12</Slides>
  <Notes>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12</vt:i4>
      </vt:variant>
    </vt:vector>
  </HeadingPairs>
  <TitlesOfParts>
    <vt:vector size="20" baseType="lpstr">
      <vt:lpstr>Gulim</vt:lpstr>
      <vt:lpstr>Arial</vt:lpstr>
      <vt:lpstr>Calibri</vt:lpstr>
      <vt:lpstr>Calibri Light</vt:lpstr>
      <vt:lpstr>Museo Sans Cyrl 100</vt:lpstr>
      <vt:lpstr>Museo Sans Cyrl 700</vt:lpstr>
      <vt:lpstr>Office Theme</vt:lpstr>
      <vt:lpstr>1_Office Theme</vt:lpstr>
      <vt:lpstr>Who wants that job?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CITB-ConstructionSkills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Careers in the Construction Industry</dc:title>
  <dc:creator>Liza Smith</dc:creator>
  <cp:lastModifiedBy>Charlotte Higgins</cp:lastModifiedBy>
  <cp:revision>305</cp:revision>
  <cp:lastPrinted>2018-12-07T18:17:19Z</cp:lastPrinted>
  <dcterms:created xsi:type="dcterms:W3CDTF">2015-07-23T18:29:54Z</dcterms:created>
  <dcterms:modified xsi:type="dcterms:W3CDTF">2020-10-26T12:45:25Z</dcterms:modified>
</cp:coreProperties>
</file>