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3" r:id="rId2"/>
  </p:sldMasterIdLst>
  <p:notesMasterIdLst>
    <p:notesMasterId r:id="rId28"/>
  </p:notesMasterIdLst>
  <p:handoutMasterIdLst>
    <p:handoutMasterId r:id="rId29"/>
  </p:handoutMasterIdLst>
  <p:sldIdLst>
    <p:sldId id="269" r:id="rId3"/>
    <p:sldId id="270" r:id="rId4"/>
    <p:sldId id="380" r:id="rId5"/>
    <p:sldId id="271" r:id="rId6"/>
    <p:sldId id="272" r:id="rId7"/>
    <p:sldId id="382" r:id="rId8"/>
    <p:sldId id="274" r:id="rId9"/>
    <p:sldId id="333" r:id="rId10"/>
    <p:sldId id="360" r:id="rId11"/>
    <p:sldId id="367" r:id="rId12"/>
    <p:sldId id="363" r:id="rId13"/>
    <p:sldId id="376" r:id="rId14"/>
    <p:sldId id="338" r:id="rId15"/>
    <p:sldId id="371" r:id="rId16"/>
    <p:sldId id="368" r:id="rId17"/>
    <p:sldId id="364" r:id="rId18"/>
    <p:sldId id="346" r:id="rId19"/>
    <p:sldId id="379" r:id="rId20"/>
    <p:sldId id="377" r:id="rId21"/>
    <p:sldId id="349" r:id="rId22"/>
    <p:sldId id="372" r:id="rId23"/>
    <p:sldId id="373" r:id="rId24"/>
    <p:sldId id="374" r:id="rId25"/>
    <p:sldId id="375" r:id="rId26"/>
    <p:sldId id="365" r:id="rId27"/>
  </p:sldIdLst>
  <p:sldSz cx="12192000" cy="6858000"/>
  <p:notesSz cx="6735763" cy="98663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9A5B5"/>
    <a:srgbClr val="33CCFF"/>
    <a:srgbClr val="CCE7EB"/>
    <a:srgbClr val="A8E3FE"/>
    <a:srgbClr val="7DDDFF"/>
    <a:srgbClr val="3BB5A3"/>
    <a:srgbClr val="45EDD9"/>
    <a:srgbClr val="D1D3D4"/>
    <a:srgbClr val="D8061A"/>
    <a:srgbClr val="FF69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707" autoAdjust="0"/>
    <p:restoredTop sz="91023" autoAdjust="0"/>
  </p:normalViewPr>
  <p:slideViewPr>
    <p:cSldViewPr snapToGrid="0">
      <p:cViewPr varScale="1">
        <p:scale>
          <a:sx n="68" d="100"/>
          <a:sy n="68" d="100"/>
        </p:scale>
        <p:origin x="870" y="60"/>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 Id="rId5" Type="http://schemas.openxmlformats.org/officeDocument/2006/relationships/image" Target="../media/image26.png"/><Relationship Id="rId4" Type="http://schemas.openxmlformats.org/officeDocument/2006/relationships/image" Target="../media/image25.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05E41E1-D090-4A64-9EDF-D8A8A7483F20}" type="doc">
      <dgm:prSet loTypeId="urn:microsoft.com/office/officeart/2008/layout/VerticalCurvedList" loCatId="list" qsTypeId="urn:microsoft.com/office/officeart/2005/8/quickstyle/3d3" qsCatId="3D" csTypeId="urn:microsoft.com/office/officeart/2005/8/colors/accent1_2" csCatId="accent1" phldr="1"/>
      <dgm:spPr/>
      <dgm:t>
        <a:bodyPr/>
        <a:lstStyle/>
        <a:p>
          <a:endParaRPr lang="en-GB"/>
        </a:p>
      </dgm:t>
    </dgm:pt>
    <dgm:pt modelId="{2C81D925-7A20-4050-B6C5-2EFB84FB9A06}">
      <dgm:prSet phldrT="[Text]" custT="1"/>
      <dgm:spPr>
        <a:solidFill>
          <a:srgbClr val="09A5B5"/>
        </a:solidFill>
      </dgm:spPr>
      <dgm:t>
        <a:bodyPr/>
        <a:lstStyle/>
        <a:p>
          <a:pPr algn="ctr"/>
          <a:r>
            <a:rPr lang="en-GB" sz="2400" dirty="0" smtClean="0"/>
            <a:t>    The sun’s energy heats the atmosphere which causes the air to circulate underwater which then causes waves</a:t>
          </a:r>
          <a:endParaRPr lang="en-GB" sz="2400" dirty="0"/>
        </a:p>
      </dgm:t>
    </dgm:pt>
    <dgm:pt modelId="{2CF2994C-1F9E-44F5-909B-FC715A425F5F}" type="parTrans" cxnId="{BB0BC2A1-83CF-4A06-A581-83BE740EA0A6}">
      <dgm:prSet/>
      <dgm:spPr/>
      <dgm:t>
        <a:bodyPr/>
        <a:lstStyle/>
        <a:p>
          <a:endParaRPr lang="en-GB"/>
        </a:p>
      </dgm:t>
    </dgm:pt>
    <dgm:pt modelId="{50599357-3E13-480E-9ABA-89787CC4BD4C}" type="sibTrans" cxnId="{BB0BC2A1-83CF-4A06-A581-83BE740EA0A6}">
      <dgm:prSet/>
      <dgm:spPr/>
      <dgm:t>
        <a:bodyPr/>
        <a:lstStyle/>
        <a:p>
          <a:endParaRPr lang="en-GB"/>
        </a:p>
      </dgm:t>
    </dgm:pt>
    <dgm:pt modelId="{F4256A61-14BC-42C2-83CD-ED6B694F86EF}">
      <dgm:prSet phldrT="[Text]" custT="1"/>
      <dgm:spPr>
        <a:solidFill>
          <a:srgbClr val="09A5B5"/>
        </a:solidFill>
      </dgm:spPr>
      <dgm:t>
        <a:bodyPr/>
        <a:lstStyle/>
        <a:p>
          <a:pPr algn="ctr"/>
          <a:r>
            <a:rPr lang="en-GB" sz="2400" dirty="0" smtClean="0"/>
            <a:t>   The sun’s energy heats the atmosphere which causes air to circulate</a:t>
          </a:r>
          <a:endParaRPr lang="en-GB" sz="2400" dirty="0"/>
        </a:p>
      </dgm:t>
    </dgm:pt>
    <dgm:pt modelId="{3C42D5AE-3E89-4282-B4B6-64AA5E8C4898}" type="parTrans" cxnId="{9D55ABF6-F4EF-45AA-B847-B7FA70CEDCA2}">
      <dgm:prSet/>
      <dgm:spPr/>
      <dgm:t>
        <a:bodyPr/>
        <a:lstStyle/>
        <a:p>
          <a:endParaRPr lang="en-GB"/>
        </a:p>
      </dgm:t>
    </dgm:pt>
    <dgm:pt modelId="{C8095990-B057-4E64-821F-0DA2E830678F}" type="sibTrans" cxnId="{9D55ABF6-F4EF-45AA-B847-B7FA70CEDCA2}">
      <dgm:prSet/>
      <dgm:spPr/>
      <dgm:t>
        <a:bodyPr/>
        <a:lstStyle/>
        <a:p>
          <a:endParaRPr lang="en-GB"/>
        </a:p>
      </dgm:t>
    </dgm:pt>
    <dgm:pt modelId="{A02CA1AC-EC8C-4C48-8DD0-296B90B69713}">
      <dgm:prSet custT="1"/>
      <dgm:spPr>
        <a:solidFill>
          <a:srgbClr val="09A5B5"/>
        </a:solidFill>
      </dgm:spPr>
      <dgm:t>
        <a:bodyPr/>
        <a:lstStyle/>
        <a:p>
          <a:pPr algn="ctr"/>
          <a:r>
            <a:rPr lang="en-GB" sz="2400" dirty="0" smtClean="0"/>
            <a:t>    The sun’s light hits the solar cells which generates electricity</a:t>
          </a:r>
          <a:endParaRPr lang="en-GB" sz="2400" dirty="0"/>
        </a:p>
      </dgm:t>
    </dgm:pt>
    <dgm:pt modelId="{E6D27429-824E-4FF4-A2AF-1B6AFCE91330}" type="parTrans" cxnId="{6F1BDF35-B0C5-447B-9650-1A61DEF5D086}">
      <dgm:prSet/>
      <dgm:spPr/>
      <dgm:t>
        <a:bodyPr/>
        <a:lstStyle/>
        <a:p>
          <a:endParaRPr lang="en-GB"/>
        </a:p>
      </dgm:t>
    </dgm:pt>
    <dgm:pt modelId="{47E5D834-A752-4CF4-AB5F-3B486D934E6A}" type="sibTrans" cxnId="{6F1BDF35-B0C5-447B-9650-1A61DEF5D086}">
      <dgm:prSet/>
      <dgm:spPr/>
      <dgm:t>
        <a:bodyPr/>
        <a:lstStyle/>
        <a:p>
          <a:endParaRPr lang="en-GB"/>
        </a:p>
      </dgm:t>
    </dgm:pt>
    <dgm:pt modelId="{99F0C967-ED1C-4CC6-935A-773A7B993E46}">
      <dgm:prSet custT="1"/>
      <dgm:spPr>
        <a:solidFill>
          <a:srgbClr val="09A5B5"/>
        </a:solidFill>
      </dgm:spPr>
      <dgm:t>
        <a:bodyPr/>
        <a:lstStyle/>
        <a:p>
          <a:pPr algn="ctr"/>
          <a:r>
            <a:rPr lang="en-GB" sz="2400" dirty="0" smtClean="0"/>
            <a:t>    Photosynthesis is a process used by plants to convert light energy into chemical energy</a:t>
          </a:r>
          <a:endParaRPr lang="en-GB" sz="2400" dirty="0"/>
        </a:p>
      </dgm:t>
    </dgm:pt>
    <dgm:pt modelId="{796077E6-403A-45AF-868C-53275AA67ACA}" type="parTrans" cxnId="{4D78DCE2-0144-46BB-84B6-6EB6F6E553C7}">
      <dgm:prSet/>
      <dgm:spPr/>
      <dgm:t>
        <a:bodyPr/>
        <a:lstStyle/>
        <a:p>
          <a:endParaRPr lang="en-GB"/>
        </a:p>
      </dgm:t>
    </dgm:pt>
    <dgm:pt modelId="{59515EB7-CD65-46B3-A113-71A7B4F7FAF3}" type="sibTrans" cxnId="{4D78DCE2-0144-46BB-84B6-6EB6F6E553C7}">
      <dgm:prSet/>
      <dgm:spPr/>
      <dgm:t>
        <a:bodyPr/>
        <a:lstStyle/>
        <a:p>
          <a:endParaRPr lang="en-GB"/>
        </a:p>
      </dgm:t>
    </dgm:pt>
    <dgm:pt modelId="{873DBA20-EB2A-42F9-B86C-DF7839BB1122}">
      <dgm:prSet custT="1"/>
      <dgm:spPr>
        <a:solidFill>
          <a:srgbClr val="09A5B5"/>
        </a:solidFill>
      </dgm:spPr>
      <dgm:t>
        <a:bodyPr/>
        <a:lstStyle/>
        <a:p>
          <a:pPr algn="ctr"/>
          <a:r>
            <a:rPr lang="en-GB" sz="2400" dirty="0" smtClean="0"/>
            <a:t>   Coal is formed when dead plant matter decays into peat and is converted into coal by the heat and pressure of deep burial over   millions of years</a:t>
          </a:r>
          <a:endParaRPr lang="en-GB" sz="2400" dirty="0"/>
        </a:p>
      </dgm:t>
    </dgm:pt>
    <dgm:pt modelId="{C781A7CC-478C-46CD-95B0-C036E9EBAC29}" type="parTrans" cxnId="{24B1D9EB-24A3-4194-8AFC-8E29FDEC0D5C}">
      <dgm:prSet/>
      <dgm:spPr/>
      <dgm:t>
        <a:bodyPr/>
        <a:lstStyle/>
        <a:p>
          <a:endParaRPr lang="en-GB"/>
        </a:p>
      </dgm:t>
    </dgm:pt>
    <dgm:pt modelId="{891AE24B-EAB6-4490-9E57-F3DD4A0B4BE3}" type="sibTrans" cxnId="{24B1D9EB-24A3-4194-8AFC-8E29FDEC0D5C}">
      <dgm:prSet/>
      <dgm:spPr/>
      <dgm:t>
        <a:bodyPr/>
        <a:lstStyle/>
        <a:p>
          <a:endParaRPr lang="en-GB"/>
        </a:p>
      </dgm:t>
    </dgm:pt>
    <dgm:pt modelId="{ADDFA0B5-3587-4053-912C-3067BF57673D}" type="pres">
      <dgm:prSet presAssocID="{605E41E1-D090-4A64-9EDF-D8A8A7483F20}" presName="Name0" presStyleCnt="0">
        <dgm:presLayoutVars>
          <dgm:chMax val="7"/>
          <dgm:chPref val="7"/>
          <dgm:dir/>
        </dgm:presLayoutVars>
      </dgm:prSet>
      <dgm:spPr/>
      <dgm:t>
        <a:bodyPr/>
        <a:lstStyle/>
        <a:p>
          <a:endParaRPr lang="en-GB"/>
        </a:p>
      </dgm:t>
    </dgm:pt>
    <dgm:pt modelId="{91DEF5AA-60AC-4A16-9B45-23953D0B5293}" type="pres">
      <dgm:prSet presAssocID="{605E41E1-D090-4A64-9EDF-D8A8A7483F20}" presName="Name1" presStyleCnt="0"/>
      <dgm:spPr/>
    </dgm:pt>
    <dgm:pt modelId="{0588B2A7-31D3-46E8-B9D0-BCAB4BC7F2A4}" type="pres">
      <dgm:prSet presAssocID="{605E41E1-D090-4A64-9EDF-D8A8A7483F20}" presName="cycle" presStyleCnt="0"/>
      <dgm:spPr/>
    </dgm:pt>
    <dgm:pt modelId="{56D3A922-F149-4F15-B769-45CC5F8F3E05}" type="pres">
      <dgm:prSet presAssocID="{605E41E1-D090-4A64-9EDF-D8A8A7483F20}" presName="srcNode" presStyleLbl="node1" presStyleIdx="0" presStyleCnt="5"/>
      <dgm:spPr/>
    </dgm:pt>
    <dgm:pt modelId="{D534CB92-336C-46A3-837B-EA7ECBE47726}" type="pres">
      <dgm:prSet presAssocID="{605E41E1-D090-4A64-9EDF-D8A8A7483F20}" presName="conn" presStyleLbl="parChTrans1D2" presStyleIdx="0" presStyleCnt="1"/>
      <dgm:spPr/>
      <dgm:t>
        <a:bodyPr/>
        <a:lstStyle/>
        <a:p>
          <a:endParaRPr lang="en-GB"/>
        </a:p>
      </dgm:t>
    </dgm:pt>
    <dgm:pt modelId="{968419B5-0B30-4913-9FD0-C2E160325696}" type="pres">
      <dgm:prSet presAssocID="{605E41E1-D090-4A64-9EDF-D8A8A7483F20}" presName="extraNode" presStyleLbl="node1" presStyleIdx="0" presStyleCnt="5"/>
      <dgm:spPr/>
    </dgm:pt>
    <dgm:pt modelId="{CCD926EC-EDE5-494A-9594-67E54781C3EF}" type="pres">
      <dgm:prSet presAssocID="{605E41E1-D090-4A64-9EDF-D8A8A7483F20}" presName="dstNode" presStyleLbl="node1" presStyleIdx="0" presStyleCnt="5"/>
      <dgm:spPr/>
    </dgm:pt>
    <dgm:pt modelId="{BF9E17C1-983C-4842-9A40-959C7023CB91}" type="pres">
      <dgm:prSet presAssocID="{A02CA1AC-EC8C-4C48-8DD0-296B90B69713}" presName="text_1" presStyleLbl="node1" presStyleIdx="0" presStyleCnt="5" custLinFactNeighborX="7095" custLinFactNeighborY="-4217">
        <dgm:presLayoutVars>
          <dgm:bulletEnabled val="1"/>
        </dgm:presLayoutVars>
      </dgm:prSet>
      <dgm:spPr/>
      <dgm:t>
        <a:bodyPr/>
        <a:lstStyle/>
        <a:p>
          <a:endParaRPr lang="en-GB"/>
        </a:p>
      </dgm:t>
    </dgm:pt>
    <dgm:pt modelId="{B8B68D48-0775-44F1-9D46-93B7D598F3C3}" type="pres">
      <dgm:prSet presAssocID="{A02CA1AC-EC8C-4C48-8DD0-296B90B69713}" presName="accent_1" presStyleCnt="0"/>
      <dgm:spPr/>
    </dgm:pt>
    <dgm:pt modelId="{61DA7F0D-BD86-43D3-BC6D-D8B4D71C0DC4}" type="pres">
      <dgm:prSet presAssocID="{A02CA1AC-EC8C-4C48-8DD0-296B90B69713}" presName="accentRepeatNode" presStyleLbl="solidFgAcc1" presStyleIdx="0" presStyleCnt="5" custScaleX="140820" custScaleY="98045" custLinFactNeighborX="-15412" custLinFactNeighborY="3114"/>
      <dgm:spPr>
        <a:blipFill rotWithShape="0">
          <a:blip xmlns:r="http://schemas.openxmlformats.org/officeDocument/2006/relationships" r:embed="rId1" cstate="email">
            <a:extLst>
              <a:ext uri="{28A0092B-C50C-407E-A947-70E740481C1C}">
                <a14:useLocalDpi xmlns:a14="http://schemas.microsoft.com/office/drawing/2010/main"/>
              </a:ext>
            </a:extLst>
          </a:blip>
          <a:stretch>
            <a:fillRect/>
          </a:stretch>
        </a:blipFill>
      </dgm:spPr>
      <dgm:t>
        <a:bodyPr/>
        <a:lstStyle/>
        <a:p>
          <a:endParaRPr lang="en-GB"/>
        </a:p>
      </dgm:t>
    </dgm:pt>
    <dgm:pt modelId="{1BBDC577-813D-407A-B813-6CA04FB003C3}" type="pres">
      <dgm:prSet presAssocID="{99F0C967-ED1C-4CC6-935A-773A7B993E46}" presName="text_2" presStyleLbl="node1" presStyleIdx="1" presStyleCnt="5" custLinFactNeighborX="934" custLinFactNeighborY="-1946">
        <dgm:presLayoutVars>
          <dgm:bulletEnabled val="1"/>
        </dgm:presLayoutVars>
      </dgm:prSet>
      <dgm:spPr/>
      <dgm:t>
        <a:bodyPr/>
        <a:lstStyle/>
        <a:p>
          <a:endParaRPr lang="en-GB"/>
        </a:p>
      </dgm:t>
    </dgm:pt>
    <dgm:pt modelId="{C21D16FE-2E77-4B5A-9ADC-2F22658B3752}" type="pres">
      <dgm:prSet presAssocID="{99F0C967-ED1C-4CC6-935A-773A7B993E46}" presName="accent_2" presStyleCnt="0"/>
      <dgm:spPr/>
    </dgm:pt>
    <dgm:pt modelId="{C66D4F4A-072E-4B0D-A83E-AA3308C4ED48}" type="pres">
      <dgm:prSet presAssocID="{99F0C967-ED1C-4CC6-935A-773A7B993E46}" presName="accentRepeatNode" presStyleLbl="solidFgAcc1" presStyleIdx="1" presStyleCnt="5" custScaleX="131752" custScaleY="97848" custLinFactNeighborX="-29250" custLinFactNeighborY="1310"/>
      <dgm:spPr>
        <a:blipFill rotWithShape="0">
          <a:blip xmlns:r="http://schemas.openxmlformats.org/officeDocument/2006/relationships" r:embed="rId2" cstate="email">
            <a:extLst>
              <a:ext uri="{28A0092B-C50C-407E-A947-70E740481C1C}">
                <a14:useLocalDpi xmlns:a14="http://schemas.microsoft.com/office/drawing/2010/main"/>
              </a:ext>
            </a:extLst>
          </a:blip>
          <a:stretch>
            <a:fillRect/>
          </a:stretch>
        </a:blipFill>
      </dgm:spPr>
      <dgm:t>
        <a:bodyPr/>
        <a:lstStyle/>
        <a:p>
          <a:endParaRPr lang="en-GB"/>
        </a:p>
      </dgm:t>
    </dgm:pt>
    <dgm:pt modelId="{B493D391-43E1-464E-B4F1-42E11E41385E}" type="pres">
      <dgm:prSet presAssocID="{2C81D925-7A20-4050-B6C5-2EFB84FB9A06}" presName="text_3" presStyleLbl="node1" presStyleIdx="2" presStyleCnt="5" custScaleY="139371">
        <dgm:presLayoutVars>
          <dgm:bulletEnabled val="1"/>
        </dgm:presLayoutVars>
      </dgm:prSet>
      <dgm:spPr/>
      <dgm:t>
        <a:bodyPr/>
        <a:lstStyle/>
        <a:p>
          <a:endParaRPr lang="en-GB"/>
        </a:p>
      </dgm:t>
    </dgm:pt>
    <dgm:pt modelId="{F00CCC50-A846-424A-8F99-4D469AA225AB}" type="pres">
      <dgm:prSet presAssocID="{2C81D925-7A20-4050-B6C5-2EFB84FB9A06}" presName="accent_3" presStyleCnt="0"/>
      <dgm:spPr/>
    </dgm:pt>
    <dgm:pt modelId="{55189F4F-DA13-4D09-993D-D3FF5FD0AD46}" type="pres">
      <dgm:prSet presAssocID="{2C81D925-7A20-4050-B6C5-2EFB84FB9A06}" presName="accentRepeatNode" presStyleLbl="solidFgAcc1" presStyleIdx="2" presStyleCnt="5" custScaleX="144514" custScaleY="99357"/>
      <dgm:spPr>
        <a:blipFill rotWithShape="0">
          <a:blip xmlns:r="http://schemas.openxmlformats.org/officeDocument/2006/relationships" r:embed="rId3" cstate="email">
            <a:extLst>
              <a:ext uri="{28A0092B-C50C-407E-A947-70E740481C1C}">
                <a14:useLocalDpi xmlns:a14="http://schemas.microsoft.com/office/drawing/2010/main"/>
              </a:ext>
            </a:extLst>
          </a:blip>
          <a:stretch>
            <a:fillRect/>
          </a:stretch>
        </a:blipFill>
      </dgm:spPr>
      <dgm:t>
        <a:bodyPr/>
        <a:lstStyle/>
        <a:p>
          <a:endParaRPr lang="en-GB"/>
        </a:p>
      </dgm:t>
    </dgm:pt>
    <dgm:pt modelId="{3745B75D-678D-4B46-A5BD-14D8FA4FC649}" type="pres">
      <dgm:prSet presAssocID="{F4256A61-14BC-42C2-83CD-ED6B694F86EF}" presName="text_4" presStyleLbl="node1" presStyleIdx="3" presStyleCnt="5">
        <dgm:presLayoutVars>
          <dgm:bulletEnabled val="1"/>
        </dgm:presLayoutVars>
      </dgm:prSet>
      <dgm:spPr/>
      <dgm:t>
        <a:bodyPr/>
        <a:lstStyle/>
        <a:p>
          <a:endParaRPr lang="en-GB"/>
        </a:p>
      </dgm:t>
    </dgm:pt>
    <dgm:pt modelId="{1C03A10A-D1D1-4A4F-A7D4-2CAC2E0763BD}" type="pres">
      <dgm:prSet presAssocID="{F4256A61-14BC-42C2-83CD-ED6B694F86EF}" presName="accent_4" presStyleCnt="0"/>
      <dgm:spPr/>
    </dgm:pt>
    <dgm:pt modelId="{F46029A0-1B20-4AC3-9C04-7B441B8A7A25}" type="pres">
      <dgm:prSet presAssocID="{F4256A61-14BC-42C2-83CD-ED6B694F86EF}" presName="accentRepeatNode" presStyleLbl="solidFgAcc1" presStyleIdx="3" presStyleCnt="5" custScaleX="143742" custScaleY="95228"/>
      <dgm:spPr>
        <a:blipFill rotWithShape="0">
          <a:blip xmlns:r="http://schemas.openxmlformats.org/officeDocument/2006/relationships" r:embed="rId4" cstate="email">
            <a:extLst>
              <a:ext uri="{28A0092B-C50C-407E-A947-70E740481C1C}">
                <a14:useLocalDpi xmlns:a14="http://schemas.microsoft.com/office/drawing/2010/main"/>
              </a:ext>
            </a:extLst>
          </a:blip>
          <a:stretch>
            <a:fillRect/>
          </a:stretch>
        </a:blipFill>
      </dgm:spPr>
      <dgm:t>
        <a:bodyPr/>
        <a:lstStyle/>
        <a:p>
          <a:endParaRPr lang="en-GB"/>
        </a:p>
      </dgm:t>
    </dgm:pt>
    <dgm:pt modelId="{CDB3DF6F-EE30-4CAE-95A3-E7C42A37E4F7}" type="pres">
      <dgm:prSet presAssocID="{873DBA20-EB2A-42F9-B86C-DF7839BB1122}" presName="text_5" presStyleLbl="node1" presStyleIdx="4" presStyleCnt="5" custScaleY="126381" custLinFactNeighborX="-408" custLinFactNeighborY="-3119">
        <dgm:presLayoutVars>
          <dgm:bulletEnabled val="1"/>
        </dgm:presLayoutVars>
      </dgm:prSet>
      <dgm:spPr/>
      <dgm:t>
        <a:bodyPr/>
        <a:lstStyle/>
        <a:p>
          <a:endParaRPr lang="en-GB"/>
        </a:p>
      </dgm:t>
    </dgm:pt>
    <dgm:pt modelId="{8EBADBA8-EBD9-4E8F-85FE-29236C95E648}" type="pres">
      <dgm:prSet presAssocID="{873DBA20-EB2A-42F9-B86C-DF7839BB1122}" presName="accent_5" presStyleCnt="0"/>
      <dgm:spPr/>
    </dgm:pt>
    <dgm:pt modelId="{ECE705C7-485B-46BF-9B10-0D46E0D2DBA5}" type="pres">
      <dgm:prSet presAssocID="{873DBA20-EB2A-42F9-B86C-DF7839BB1122}" presName="accentRepeatNode" presStyleLbl="solidFgAcc1" presStyleIdx="4" presStyleCnt="5" custScaleX="139284" custScaleY="105630" custLinFactNeighborX="-12189" custLinFactNeighborY="-2180"/>
      <dgm:spPr>
        <a:blipFill rotWithShape="0">
          <a:blip xmlns:r="http://schemas.openxmlformats.org/officeDocument/2006/relationships" r:embed="rId5" cstate="email">
            <a:extLst>
              <a:ext uri="{28A0092B-C50C-407E-A947-70E740481C1C}">
                <a14:useLocalDpi xmlns:a14="http://schemas.microsoft.com/office/drawing/2010/main"/>
              </a:ext>
            </a:extLst>
          </a:blip>
          <a:stretch>
            <a:fillRect/>
          </a:stretch>
        </a:blipFill>
      </dgm:spPr>
      <dgm:t>
        <a:bodyPr/>
        <a:lstStyle/>
        <a:p>
          <a:endParaRPr lang="en-GB"/>
        </a:p>
      </dgm:t>
    </dgm:pt>
  </dgm:ptLst>
  <dgm:cxnLst>
    <dgm:cxn modelId="{9D55ABF6-F4EF-45AA-B847-B7FA70CEDCA2}" srcId="{605E41E1-D090-4A64-9EDF-D8A8A7483F20}" destId="{F4256A61-14BC-42C2-83CD-ED6B694F86EF}" srcOrd="3" destOrd="0" parTransId="{3C42D5AE-3E89-4282-B4B6-64AA5E8C4898}" sibTransId="{C8095990-B057-4E64-821F-0DA2E830678F}"/>
    <dgm:cxn modelId="{5AED238F-9112-4EDD-833C-6E0AB8898A34}" type="presOf" srcId="{A02CA1AC-EC8C-4C48-8DD0-296B90B69713}" destId="{BF9E17C1-983C-4842-9A40-959C7023CB91}" srcOrd="0" destOrd="0" presId="urn:microsoft.com/office/officeart/2008/layout/VerticalCurvedList"/>
    <dgm:cxn modelId="{195549F0-DC13-4BD5-9035-636A0DCBF66D}" type="presOf" srcId="{F4256A61-14BC-42C2-83CD-ED6B694F86EF}" destId="{3745B75D-678D-4B46-A5BD-14D8FA4FC649}" srcOrd="0" destOrd="0" presId="urn:microsoft.com/office/officeart/2008/layout/VerticalCurvedList"/>
    <dgm:cxn modelId="{4D78DCE2-0144-46BB-84B6-6EB6F6E553C7}" srcId="{605E41E1-D090-4A64-9EDF-D8A8A7483F20}" destId="{99F0C967-ED1C-4CC6-935A-773A7B993E46}" srcOrd="1" destOrd="0" parTransId="{796077E6-403A-45AF-868C-53275AA67ACA}" sibTransId="{59515EB7-CD65-46B3-A113-71A7B4F7FAF3}"/>
    <dgm:cxn modelId="{C32B52F7-88C2-4CC1-BEFF-9BD90C5D884C}" type="presOf" srcId="{2C81D925-7A20-4050-B6C5-2EFB84FB9A06}" destId="{B493D391-43E1-464E-B4F1-42E11E41385E}" srcOrd="0" destOrd="0" presId="urn:microsoft.com/office/officeart/2008/layout/VerticalCurvedList"/>
    <dgm:cxn modelId="{BDCDED3A-FD42-41DE-9BFD-B900B34D4EF5}" type="presOf" srcId="{99F0C967-ED1C-4CC6-935A-773A7B993E46}" destId="{1BBDC577-813D-407A-B813-6CA04FB003C3}" srcOrd="0" destOrd="0" presId="urn:microsoft.com/office/officeart/2008/layout/VerticalCurvedList"/>
    <dgm:cxn modelId="{4E89BF1C-74BA-4195-A0A7-9A2253771DF3}" type="presOf" srcId="{47E5D834-A752-4CF4-AB5F-3B486D934E6A}" destId="{D534CB92-336C-46A3-837B-EA7ECBE47726}" srcOrd="0" destOrd="0" presId="urn:microsoft.com/office/officeart/2008/layout/VerticalCurvedList"/>
    <dgm:cxn modelId="{6F1BDF35-B0C5-447B-9650-1A61DEF5D086}" srcId="{605E41E1-D090-4A64-9EDF-D8A8A7483F20}" destId="{A02CA1AC-EC8C-4C48-8DD0-296B90B69713}" srcOrd="0" destOrd="0" parTransId="{E6D27429-824E-4FF4-A2AF-1B6AFCE91330}" sibTransId="{47E5D834-A752-4CF4-AB5F-3B486D934E6A}"/>
    <dgm:cxn modelId="{4E141973-0A91-4268-910C-C35F46781C16}" type="presOf" srcId="{605E41E1-D090-4A64-9EDF-D8A8A7483F20}" destId="{ADDFA0B5-3587-4053-912C-3067BF57673D}" srcOrd="0" destOrd="0" presId="urn:microsoft.com/office/officeart/2008/layout/VerticalCurvedList"/>
    <dgm:cxn modelId="{FA0FB2C5-4CA7-4ADB-9BCC-907507C2CC9F}" type="presOf" srcId="{873DBA20-EB2A-42F9-B86C-DF7839BB1122}" destId="{CDB3DF6F-EE30-4CAE-95A3-E7C42A37E4F7}" srcOrd="0" destOrd="0" presId="urn:microsoft.com/office/officeart/2008/layout/VerticalCurvedList"/>
    <dgm:cxn modelId="{BB0BC2A1-83CF-4A06-A581-83BE740EA0A6}" srcId="{605E41E1-D090-4A64-9EDF-D8A8A7483F20}" destId="{2C81D925-7A20-4050-B6C5-2EFB84FB9A06}" srcOrd="2" destOrd="0" parTransId="{2CF2994C-1F9E-44F5-909B-FC715A425F5F}" sibTransId="{50599357-3E13-480E-9ABA-89787CC4BD4C}"/>
    <dgm:cxn modelId="{24B1D9EB-24A3-4194-8AFC-8E29FDEC0D5C}" srcId="{605E41E1-D090-4A64-9EDF-D8A8A7483F20}" destId="{873DBA20-EB2A-42F9-B86C-DF7839BB1122}" srcOrd="4" destOrd="0" parTransId="{C781A7CC-478C-46CD-95B0-C036E9EBAC29}" sibTransId="{891AE24B-EAB6-4490-9E57-F3DD4A0B4BE3}"/>
    <dgm:cxn modelId="{E860ED08-CEA3-4969-A965-C2E8D6D36D8A}" type="presParOf" srcId="{ADDFA0B5-3587-4053-912C-3067BF57673D}" destId="{91DEF5AA-60AC-4A16-9B45-23953D0B5293}" srcOrd="0" destOrd="0" presId="urn:microsoft.com/office/officeart/2008/layout/VerticalCurvedList"/>
    <dgm:cxn modelId="{90B3779C-9ECA-43C5-93EE-31C48FD06A56}" type="presParOf" srcId="{91DEF5AA-60AC-4A16-9B45-23953D0B5293}" destId="{0588B2A7-31D3-46E8-B9D0-BCAB4BC7F2A4}" srcOrd="0" destOrd="0" presId="urn:microsoft.com/office/officeart/2008/layout/VerticalCurvedList"/>
    <dgm:cxn modelId="{D77A1DE1-6639-4CA4-A229-9C2EA29E1CDC}" type="presParOf" srcId="{0588B2A7-31D3-46E8-B9D0-BCAB4BC7F2A4}" destId="{56D3A922-F149-4F15-B769-45CC5F8F3E05}" srcOrd="0" destOrd="0" presId="urn:microsoft.com/office/officeart/2008/layout/VerticalCurvedList"/>
    <dgm:cxn modelId="{6EEC3EE7-54EB-4459-82B4-5E8BB9F58CBA}" type="presParOf" srcId="{0588B2A7-31D3-46E8-B9D0-BCAB4BC7F2A4}" destId="{D534CB92-336C-46A3-837B-EA7ECBE47726}" srcOrd="1" destOrd="0" presId="urn:microsoft.com/office/officeart/2008/layout/VerticalCurvedList"/>
    <dgm:cxn modelId="{59171A9E-0EF6-4B1D-88B2-80F57EC5994C}" type="presParOf" srcId="{0588B2A7-31D3-46E8-B9D0-BCAB4BC7F2A4}" destId="{968419B5-0B30-4913-9FD0-C2E160325696}" srcOrd="2" destOrd="0" presId="urn:microsoft.com/office/officeart/2008/layout/VerticalCurvedList"/>
    <dgm:cxn modelId="{EB270815-4A5A-4681-B506-FB461B9BEA70}" type="presParOf" srcId="{0588B2A7-31D3-46E8-B9D0-BCAB4BC7F2A4}" destId="{CCD926EC-EDE5-494A-9594-67E54781C3EF}" srcOrd="3" destOrd="0" presId="urn:microsoft.com/office/officeart/2008/layout/VerticalCurvedList"/>
    <dgm:cxn modelId="{2331865E-8E7D-4446-8E87-DEC4E35ECA43}" type="presParOf" srcId="{91DEF5AA-60AC-4A16-9B45-23953D0B5293}" destId="{BF9E17C1-983C-4842-9A40-959C7023CB91}" srcOrd="1" destOrd="0" presId="urn:microsoft.com/office/officeart/2008/layout/VerticalCurvedList"/>
    <dgm:cxn modelId="{54D7612D-952E-4536-BFC8-6916AE89081D}" type="presParOf" srcId="{91DEF5AA-60AC-4A16-9B45-23953D0B5293}" destId="{B8B68D48-0775-44F1-9D46-93B7D598F3C3}" srcOrd="2" destOrd="0" presId="urn:microsoft.com/office/officeart/2008/layout/VerticalCurvedList"/>
    <dgm:cxn modelId="{525136E6-9952-4DBC-BEB5-8B2A69EC5C2F}" type="presParOf" srcId="{B8B68D48-0775-44F1-9D46-93B7D598F3C3}" destId="{61DA7F0D-BD86-43D3-BC6D-D8B4D71C0DC4}" srcOrd="0" destOrd="0" presId="urn:microsoft.com/office/officeart/2008/layout/VerticalCurvedList"/>
    <dgm:cxn modelId="{6F65E182-AC2A-4790-8531-1F7749D0D9DE}" type="presParOf" srcId="{91DEF5AA-60AC-4A16-9B45-23953D0B5293}" destId="{1BBDC577-813D-407A-B813-6CA04FB003C3}" srcOrd="3" destOrd="0" presId="urn:microsoft.com/office/officeart/2008/layout/VerticalCurvedList"/>
    <dgm:cxn modelId="{6DF3CA75-62FF-4113-8989-7A0A8A7D53DB}" type="presParOf" srcId="{91DEF5AA-60AC-4A16-9B45-23953D0B5293}" destId="{C21D16FE-2E77-4B5A-9ADC-2F22658B3752}" srcOrd="4" destOrd="0" presId="urn:microsoft.com/office/officeart/2008/layout/VerticalCurvedList"/>
    <dgm:cxn modelId="{F7F54A8A-0196-4626-9717-CFA22C77982D}" type="presParOf" srcId="{C21D16FE-2E77-4B5A-9ADC-2F22658B3752}" destId="{C66D4F4A-072E-4B0D-A83E-AA3308C4ED48}" srcOrd="0" destOrd="0" presId="urn:microsoft.com/office/officeart/2008/layout/VerticalCurvedList"/>
    <dgm:cxn modelId="{F266F19F-E69F-4D78-A75D-E8F80D681164}" type="presParOf" srcId="{91DEF5AA-60AC-4A16-9B45-23953D0B5293}" destId="{B493D391-43E1-464E-B4F1-42E11E41385E}" srcOrd="5" destOrd="0" presId="urn:microsoft.com/office/officeart/2008/layout/VerticalCurvedList"/>
    <dgm:cxn modelId="{C26B93A2-5924-45E5-988F-755C59982E4E}" type="presParOf" srcId="{91DEF5AA-60AC-4A16-9B45-23953D0B5293}" destId="{F00CCC50-A846-424A-8F99-4D469AA225AB}" srcOrd="6" destOrd="0" presId="urn:microsoft.com/office/officeart/2008/layout/VerticalCurvedList"/>
    <dgm:cxn modelId="{08AF5BD0-99F3-4A08-BA5B-103709E74330}" type="presParOf" srcId="{F00CCC50-A846-424A-8F99-4D469AA225AB}" destId="{55189F4F-DA13-4D09-993D-D3FF5FD0AD46}" srcOrd="0" destOrd="0" presId="urn:microsoft.com/office/officeart/2008/layout/VerticalCurvedList"/>
    <dgm:cxn modelId="{1C488607-9FA6-46F8-8E2B-A68171C4E86A}" type="presParOf" srcId="{91DEF5AA-60AC-4A16-9B45-23953D0B5293}" destId="{3745B75D-678D-4B46-A5BD-14D8FA4FC649}" srcOrd="7" destOrd="0" presId="urn:microsoft.com/office/officeart/2008/layout/VerticalCurvedList"/>
    <dgm:cxn modelId="{D595276A-28D8-4358-9A38-05735F86F94A}" type="presParOf" srcId="{91DEF5AA-60AC-4A16-9B45-23953D0B5293}" destId="{1C03A10A-D1D1-4A4F-A7D4-2CAC2E0763BD}" srcOrd="8" destOrd="0" presId="urn:microsoft.com/office/officeart/2008/layout/VerticalCurvedList"/>
    <dgm:cxn modelId="{A9BC1BF4-0B1C-4921-ACA1-8FC285D9E8A2}" type="presParOf" srcId="{1C03A10A-D1D1-4A4F-A7D4-2CAC2E0763BD}" destId="{F46029A0-1B20-4AC3-9C04-7B441B8A7A25}" srcOrd="0" destOrd="0" presId="urn:microsoft.com/office/officeart/2008/layout/VerticalCurvedList"/>
    <dgm:cxn modelId="{F258C89E-11A2-42D4-8891-8B9D9DA881FB}" type="presParOf" srcId="{91DEF5AA-60AC-4A16-9B45-23953D0B5293}" destId="{CDB3DF6F-EE30-4CAE-95A3-E7C42A37E4F7}" srcOrd="9" destOrd="0" presId="urn:microsoft.com/office/officeart/2008/layout/VerticalCurvedList"/>
    <dgm:cxn modelId="{9DB5572A-CCF6-41C9-AF43-2336CB30C0DB}" type="presParOf" srcId="{91DEF5AA-60AC-4A16-9B45-23953D0B5293}" destId="{8EBADBA8-EBD9-4E8F-85FE-29236C95E648}" srcOrd="10" destOrd="0" presId="urn:microsoft.com/office/officeart/2008/layout/VerticalCurvedList"/>
    <dgm:cxn modelId="{D2540C00-A6B4-4A63-B851-A0FBE93A356B}" type="presParOf" srcId="{8EBADBA8-EBD9-4E8F-85FE-29236C95E648}" destId="{ECE705C7-485B-46BF-9B10-0D46E0D2DBA5}"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9413" cy="4953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14763" y="0"/>
            <a:ext cx="2919412" cy="495300"/>
          </a:xfrm>
          <a:prstGeom prst="rect">
            <a:avLst/>
          </a:prstGeom>
        </p:spPr>
        <p:txBody>
          <a:bodyPr vert="horz" lIns="91440" tIns="45720" rIns="91440" bIns="45720" rtlCol="0"/>
          <a:lstStyle>
            <a:lvl1pPr algn="r">
              <a:defRPr sz="1200"/>
            </a:lvl1pPr>
          </a:lstStyle>
          <a:p>
            <a:fld id="{9BAA9A11-66BB-4C26-A011-54576716DA55}" type="datetimeFigureOut">
              <a:rPr lang="en-GB" smtClean="0"/>
              <a:t>23/10/2020</a:t>
            </a:fld>
            <a:endParaRPr lang="en-GB"/>
          </a:p>
        </p:txBody>
      </p:sp>
      <p:sp>
        <p:nvSpPr>
          <p:cNvPr id="4" name="Footer Placeholder 3"/>
          <p:cNvSpPr>
            <a:spLocks noGrp="1"/>
          </p:cNvSpPr>
          <p:nvPr>
            <p:ph type="ftr" sz="quarter" idx="2"/>
          </p:nvPr>
        </p:nvSpPr>
        <p:spPr>
          <a:xfrm>
            <a:off x="0" y="9371013"/>
            <a:ext cx="2919413" cy="4953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14763" y="9371013"/>
            <a:ext cx="2919412" cy="495300"/>
          </a:xfrm>
          <a:prstGeom prst="rect">
            <a:avLst/>
          </a:prstGeom>
        </p:spPr>
        <p:txBody>
          <a:bodyPr vert="horz" lIns="91440" tIns="45720" rIns="91440" bIns="45720" rtlCol="0" anchor="b"/>
          <a:lstStyle>
            <a:lvl1pPr algn="r">
              <a:defRPr sz="1200"/>
            </a:lvl1pPr>
          </a:lstStyle>
          <a:p>
            <a:fld id="{AA745E1D-5688-4448-992B-BEC5E630D93D}" type="slidenum">
              <a:rPr lang="en-GB" smtClean="0"/>
              <a:t>‹#›</a:t>
            </a:fld>
            <a:endParaRPr lang="en-GB"/>
          </a:p>
        </p:txBody>
      </p:sp>
    </p:spTree>
    <p:extLst>
      <p:ext uri="{BB962C8B-B14F-4D97-AF65-F5344CB8AC3E}">
        <p14:creationId xmlns:p14="http://schemas.microsoft.com/office/powerpoint/2010/main" val="4114029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8831" cy="495029"/>
          </a:xfrm>
          <a:prstGeom prst="rect">
            <a:avLst/>
          </a:prstGeom>
        </p:spPr>
        <p:txBody>
          <a:bodyPr vert="horz" lIns="91438" tIns="45718" rIns="91438" bIns="45718" rtlCol="0"/>
          <a:lstStyle>
            <a:lvl1pPr algn="l">
              <a:defRPr sz="1200"/>
            </a:lvl1pPr>
          </a:lstStyle>
          <a:p>
            <a:endParaRPr lang="en-GB"/>
          </a:p>
        </p:txBody>
      </p:sp>
      <p:sp>
        <p:nvSpPr>
          <p:cNvPr id="3" name="Date Placeholder 2"/>
          <p:cNvSpPr>
            <a:spLocks noGrp="1"/>
          </p:cNvSpPr>
          <p:nvPr>
            <p:ph type="dt" idx="1"/>
          </p:nvPr>
        </p:nvSpPr>
        <p:spPr>
          <a:xfrm>
            <a:off x="3815373" y="0"/>
            <a:ext cx="2918831" cy="495029"/>
          </a:xfrm>
          <a:prstGeom prst="rect">
            <a:avLst/>
          </a:prstGeom>
        </p:spPr>
        <p:txBody>
          <a:bodyPr vert="horz" lIns="91438" tIns="45718" rIns="91438" bIns="45718" rtlCol="0"/>
          <a:lstStyle>
            <a:lvl1pPr algn="r">
              <a:defRPr sz="1200"/>
            </a:lvl1pPr>
          </a:lstStyle>
          <a:p>
            <a:fld id="{2059D9D7-2CFD-4B5D-90C3-8129C14E37FA}" type="datetimeFigureOut">
              <a:rPr lang="en-GB" smtClean="0"/>
              <a:t>23/10/2020</a:t>
            </a:fld>
            <a:endParaRPr lang="en-GB"/>
          </a:p>
        </p:txBody>
      </p:sp>
      <p:sp>
        <p:nvSpPr>
          <p:cNvPr id="4" name="Slide Image Placeholder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38" tIns="45718" rIns="91438" bIns="45718" rtlCol="0" anchor="ctr"/>
          <a:lstStyle/>
          <a:p>
            <a:endParaRPr lang="en-GB"/>
          </a:p>
        </p:txBody>
      </p:sp>
      <p:sp>
        <p:nvSpPr>
          <p:cNvPr id="5" name="Notes Placeholder 4"/>
          <p:cNvSpPr>
            <a:spLocks noGrp="1"/>
          </p:cNvSpPr>
          <p:nvPr>
            <p:ph type="body" sz="quarter" idx="3"/>
          </p:nvPr>
        </p:nvSpPr>
        <p:spPr>
          <a:xfrm>
            <a:off x="673577" y="4748165"/>
            <a:ext cx="5388610" cy="3884861"/>
          </a:xfrm>
          <a:prstGeom prst="rect">
            <a:avLst/>
          </a:prstGeom>
        </p:spPr>
        <p:txBody>
          <a:bodyPr vert="horz" lIns="91438" tIns="45718" rIns="91438" bIns="45718"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371286"/>
            <a:ext cx="2918831" cy="495028"/>
          </a:xfrm>
          <a:prstGeom prst="rect">
            <a:avLst/>
          </a:prstGeom>
        </p:spPr>
        <p:txBody>
          <a:bodyPr vert="horz" lIns="91438" tIns="45718" rIns="91438" bIns="45718" rtlCol="0" anchor="b"/>
          <a:lstStyle>
            <a:lvl1pPr algn="l">
              <a:defRPr sz="1200"/>
            </a:lvl1pPr>
          </a:lstStyle>
          <a:p>
            <a:endParaRPr lang="en-GB"/>
          </a:p>
        </p:txBody>
      </p:sp>
      <p:sp>
        <p:nvSpPr>
          <p:cNvPr id="7" name="Slide Number Placeholder 6"/>
          <p:cNvSpPr>
            <a:spLocks noGrp="1"/>
          </p:cNvSpPr>
          <p:nvPr>
            <p:ph type="sldNum" sz="quarter" idx="5"/>
          </p:nvPr>
        </p:nvSpPr>
        <p:spPr>
          <a:xfrm>
            <a:off x="3815373" y="9371286"/>
            <a:ext cx="2918831" cy="495028"/>
          </a:xfrm>
          <a:prstGeom prst="rect">
            <a:avLst/>
          </a:prstGeom>
        </p:spPr>
        <p:txBody>
          <a:bodyPr vert="horz" lIns="91438" tIns="45718" rIns="91438" bIns="45718" rtlCol="0" anchor="b"/>
          <a:lstStyle>
            <a:lvl1pPr algn="r">
              <a:defRPr sz="1200"/>
            </a:lvl1pPr>
          </a:lstStyle>
          <a:p>
            <a:fld id="{C8882BD9-F6E3-4435-BFF4-9B1D8D7EDDC6}" type="slidenum">
              <a:rPr lang="en-GB" smtClean="0"/>
              <a:t>‹#›</a:t>
            </a:fld>
            <a:endParaRPr lang="en-GB"/>
          </a:p>
        </p:txBody>
      </p:sp>
    </p:spTree>
    <p:extLst>
      <p:ext uri="{BB962C8B-B14F-4D97-AF65-F5344CB8AC3E}">
        <p14:creationId xmlns:p14="http://schemas.microsoft.com/office/powerpoint/2010/main" val="26797123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sz="1000" dirty="0"/>
          </a:p>
        </p:txBody>
      </p:sp>
      <p:sp>
        <p:nvSpPr>
          <p:cNvPr id="4" name="Slide Number Placeholder 3"/>
          <p:cNvSpPr>
            <a:spLocks noGrp="1"/>
          </p:cNvSpPr>
          <p:nvPr>
            <p:ph type="sldNum" sz="quarter" idx="10"/>
          </p:nvPr>
        </p:nvSpPr>
        <p:spPr/>
        <p:txBody>
          <a:bodyPr/>
          <a:lstStyle/>
          <a:p>
            <a:fld id="{F75105D7-B004-47F4-B324-F21CA3DEE8FA}" type="slidenum">
              <a:rPr lang="en-GB" smtClean="0"/>
              <a:t>1</a:t>
            </a:fld>
            <a:endParaRPr lang="en-GB" dirty="0"/>
          </a:p>
        </p:txBody>
      </p:sp>
    </p:spTree>
    <p:extLst>
      <p:ext uri="{BB962C8B-B14F-4D97-AF65-F5344CB8AC3E}">
        <p14:creationId xmlns:p14="http://schemas.microsoft.com/office/powerpoint/2010/main" val="3748200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70">
              <a:defRPr/>
            </a:pPr>
            <a:r>
              <a:rPr lang="en-GB" dirty="0" smtClean="0"/>
              <a:t>https://www.google.com/url?sa=i&amp;source=images&amp;cd=&amp;ved=2ahUKEwjYg5_lgsTlAhVC8xQKHW01BHIQjB16BAgBEAM&amp;url=https%3A%2F%2Fsites.suffolk.edu%2Frebeccaeshoo%2F2014%2F09%2F25%2Felectrical-generation-coal-natural-gas-nuclear-power-plants%2F&amp;psig=AOvVaw1s5CJXlP2_x1wpz3jmGyWE&amp;ust=1572526147074132</a:t>
            </a:r>
          </a:p>
          <a:p>
            <a:endParaRPr lang="en-GB" dirty="0"/>
          </a:p>
        </p:txBody>
      </p:sp>
      <p:sp>
        <p:nvSpPr>
          <p:cNvPr id="4" name="Slide Number Placeholder 3"/>
          <p:cNvSpPr>
            <a:spLocks noGrp="1"/>
          </p:cNvSpPr>
          <p:nvPr>
            <p:ph type="sldNum" sz="quarter" idx="10"/>
          </p:nvPr>
        </p:nvSpPr>
        <p:spPr/>
        <p:txBody>
          <a:bodyPr/>
          <a:lstStyle/>
          <a:p>
            <a:fld id="{C8882BD9-F6E3-4435-BFF4-9B1D8D7EDDC6}" type="slidenum">
              <a:rPr lang="en-GB" smtClean="0"/>
              <a:t>12</a:t>
            </a:fld>
            <a:endParaRPr lang="en-GB"/>
          </a:p>
        </p:txBody>
      </p:sp>
    </p:spTree>
    <p:extLst>
      <p:ext uri="{BB962C8B-B14F-4D97-AF65-F5344CB8AC3E}">
        <p14:creationId xmlns:p14="http://schemas.microsoft.com/office/powerpoint/2010/main" val="24653559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882BD9-F6E3-4435-BFF4-9B1D8D7EDDC6}" type="slidenum">
              <a:rPr lang="en-GB" smtClean="0"/>
              <a:t>13</a:t>
            </a:fld>
            <a:endParaRPr lang="en-GB"/>
          </a:p>
        </p:txBody>
      </p:sp>
    </p:spTree>
    <p:extLst>
      <p:ext uri="{BB962C8B-B14F-4D97-AF65-F5344CB8AC3E}">
        <p14:creationId xmlns:p14="http://schemas.microsoft.com/office/powerpoint/2010/main" val="35336696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D3EA2BC-E6C1-4C22-88F5-8D4C8BCB126D}" type="slidenum">
              <a:rPr lang="en-GB" smtClean="0"/>
              <a:t>17</a:t>
            </a:fld>
            <a:endParaRPr lang="en-GB"/>
          </a:p>
        </p:txBody>
      </p:sp>
    </p:spTree>
    <p:extLst>
      <p:ext uri="{BB962C8B-B14F-4D97-AF65-F5344CB8AC3E}">
        <p14:creationId xmlns:p14="http://schemas.microsoft.com/office/powerpoint/2010/main" val="1557896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Hand out wind</a:t>
            </a:r>
            <a:r>
              <a:rPr lang="en-GB" baseline="0" dirty="0" smtClean="0"/>
              <a:t> power – students to read or read as a class – go through calculations </a:t>
            </a:r>
            <a:endParaRPr lang="en-GB" dirty="0"/>
          </a:p>
        </p:txBody>
      </p:sp>
      <p:sp>
        <p:nvSpPr>
          <p:cNvPr id="4" name="Slide Number Placeholder 3"/>
          <p:cNvSpPr>
            <a:spLocks noGrp="1"/>
          </p:cNvSpPr>
          <p:nvPr>
            <p:ph type="sldNum" sz="quarter" idx="10"/>
          </p:nvPr>
        </p:nvSpPr>
        <p:spPr/>
        <p:txBody>
          <a:bodyPr/>
          <a:lstStyle/>
          <a:p>
            <a:fld id="{BD3EA2BC-E6C1-4C22-88F5-8D4C8BCB126D}" type="slidenum">
              <a:rPr lang="en-GB" smtClean="0">
                <a:solidFill>
                  <a:prstClr val="black"/>
                </a:solidFill>
              </a:rPr>
              <a:pPr/>
              <a:t>18</a:t>
            </a:fld>
            <a:endParaRPr lang="en-GB">
              <a:solidFill>
                <a:prstClr val="black"/>
              </a:solidFill>
            </a:endParaRPr>
          </a:p>
        </p:txBody>
      </p:sp>
    </p:spTree>
    <p:extLst>
      <p:ext uri="{BB962C8B-B14F-4D97-AF65-F5344CB8AC3E}">
        <p14:creationId xmlns:p14="http://schemas.microsoft.com/office/powerpoint/2010/main" val="39744972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Hand out wind</a:t>
            </a:r>
            <a:r>
              <a:rPr lang="en-GB" baseline="0" dirty="0" smtClean="0"/>
              <a:t> power – students to read or read as a class – go through calculations </a:t>
            </a:r>
            <a:endParaRPr lang="en-GB" dirty="0"/>
          </a:p>
        </p:txBody>
      </p:sp>
      <p:sp>
        <p:nvSpPr>
          <p:cNvPr id="4" name="Slide Number Placeholder 3"/>
          <p:cNvSpPr>
            <a:spLocks noGrp="1"/>
          </p:cNvSpPr>
          <p:nvPr>
            <p:ph type="sldNum" sz="quarter" idx="10"/>
          </p:nvPr>
        </p:nvSpPr>
        <p:spPr/>
        <p:txBody>
          <a:bodyPr/>
          <a:lstStyle/>
          <a:p>
            <a:fld id="{BD3EA2BC-E6C1-4C22-88F5-8D4C8BCB126D}" type="slidenum">
              <a:rPr lang="en-GB" smtClean="0"/>
              <a:t>21</a:t>
            </a:fld>
            <a:endParaRPr lang="en-GB"/>
          </a:p>
        </p:txBody>
      </p:sp>
    </p:spTree>
    <p:extLst>
      <p:ext uri="{BB962C8B-B14F-4D97-AF65-F5344CB8AC3E}">
        <p14:creationId xmlns:p14="http://schemas.microsoft.com/office/powerpoint/2010/main" val="5256087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Hand out wind</a:t>
            </a:r>
            <a:r>
              <a:rPr lang="en-GB" baseline="0" dirty="0" smtClean="0"/>
              <a:t> power – students to read or read as a class – go through calculations </a:t>
            </a:r>
            <a:endParaRPr lang="en-GB" dirty="0"/>
          </a:p>
        </p:txBody>
      </p:sp>
      <p:sp>
        <p:nvSpPr>
          <p:cNvPr id="4" name="Slide Number Placeholder 3"/>
          <p:cNvSpPr>
            <a:spLocks noGrp="1"/>
          </p:cNvSpPr>
          <p:nvPr>
            <p:ph type="sldNum" sz="quarter" idx="10"/>
          </p:nvPr>
        </p:nvSpPr>
        <p:spPr/>
        <p:txBody>
          <a:bodyPr/>
          <a:lstStyle/>
          <a:p>
            <a:fld id="{BD3EA2BC-E6C1-4C22-88F5-8D4C8BCB126D}" type="slidenum">
              <a:rPr lang="en-GB" smtClean="0"/>
              <a:t>22</a:t>
            </a:fld>
            <a:endParaRPr lang="en-GB"/>
          </a:p>
        </p:txBody>
      </p:sp>
    </p:spTree>
    <p:extLst>
      <p:ext uri="{BB962C8B-B14F-4D97-AF65-F5344CB8AC3E}">
        <p14:creationId xmlns:p14="http://schemas.microsoft.com/office/powerpoint/2010/main" val="1675177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Hand out wind</a:t>
            </a:r>
            <a:r>
              <a:rPr lang="en-GB" baseline="0" dirty="0" smtClean="0"/>
              <a:t> power – students to read or read as a class – go through calculations </a:t>
            </a:r>
            <a:endParaRPr lang="en-GB" dirty="0"/>
          </a:p>
        </p:txBody>
      </p:sp>
      <p:sp>
        <p:nvSpPr>
          <p:cNvPr id="4" name="Slide Number Placeholder 3"/>
          <p:cNvSpPr>
            <a:spLocks noGrp="1"/>
          </p:cNvSpPr>
          <p:nvPr>
            <p:ph type="sldNum" sz="quarter" idx="10"/>
          </p:nvPr>
        </p:nvSpPr>
        <p:spPr/>
        <p:txBody>
          <a:bodyPr/>
          <a:lstStyle/>
          <a:p>
            <a:fld id="{BD3EA2BC-E6C1-4C22-88F5-8D4C8BCB126D}" type="slidenum">
              <a:rPr lang="en-GB" smtClean="0"/>
              <a:t>23</a:t>
            </a:fld>
            <a:endParaRPr lang="en-GB"/>
          </a:p>
        </p:txBody>
      </p:sp>
    </p:spTree>
    <p:extLst>
      <p:ext uri="{BB962C8B-B14F-4D97-AF65-F5344CB8AC3E}">
        <p14:creationId xmlns:p14="http://schemas.microsoft.com/office/powerpoint/2010/main" val="22698805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Hand out wind</a:t>
            </a:r>
            <a:r>
              <a:rPr lang="en-GB" baseline="0" dirty="0" smtClean="0"/>
              <a:t> power – students to read or read as a class – go through calculations </a:t>
            </a:r>
            <a:endParaRPr lang="en-GB" dirty="0"/>
          </a:p>
        </p:txBody>
      </p:sp>
      <p:sp>
        <p:nvSpPr>
          <p:cNvPr id="4" name="Slide Number Placeholder 3"/>
          <p:cNvSpPr>
            <a:spLocks noGrp="1"/>
          </p:cNvSpPr>
          <p:nvPr>
            <p:ph type="sldNum" sz="quarter" idx="10"/>
          </p:nvPr>
        </p:nvSpPr>
        <p:spPr/>
        <p:txBody>
          <a:bodyPr/>
          <a:lstStyle/>
          <a:p>
            <a:fld id="{BD3EA2BC-E6C1-4C22-88F5-8D4C8BCB126D}" type="slidenum">
              <a:rPr lang="en-GB" smtClean="0"/>
              <a:t>24</a:t>
            </a:fld>
            <a:endParaRPr lang="en-GB"/>
          </a:p>
        </p:txBody>
      </p:sp>
    </p:spTree>
    <p:extLst>
      <p:ext uri="{BB962C8B-B14F-4D97-AF65-F5344CB8AC3E}">
        <p14:creationId xmlns:p14="http://schemas.microsoft.com/office/powerpoint/2010/main" val="8000662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As more</a:t>
            </a:r>
            <a:r>
              <a:rPr lang="en-GB" baseline="0" dirty="0" smtClean="0"/>
              <a:t> homes are built in the UK, the demand for electricity rises. This means that the National Grid must produce more energy.</a:t>
            </a:r>
          </a:p>
          <a:p>
            <a:endParaRPr lang="en-GB" baseline="0" dirty="0" smtClean="0"/>
          </a:p>
          <a:p>
            <a:r>
              <a:rPr lang="en-GB" baseline="0" dirty="0" smtClean="0"/>
              <a:t>They do this of course by building solar panels, wind turbines etc. as we have just discussed. We also just worked out the cost of meeting this increased demand.</a:t>
            </a:r>
          </a:p>
          <a:p>
            <a:endParaRPr lang="en-GB" baseline="0" dirty="0" smtClean="0"/>
          </a:p>
          <a:p>
            <a:r>
              <a:rPr lang="en-GB" baseline="0" dirty="0" smtClean="0"/>
              <a:t>But there are other considerations to make besides just cost!</a:t>
            </a:r>
          </a:p>
          <a:p>
            <a:endParaRPr lang="en-GB" baseline="0" dirty="0" smtClean="0"/>
          </a:p>
          <a:p>
            <a:r>
              <a:rPr lang="en-GB" baseline="0" dirty="0" smtClean="0"/>
              <a:t>Look at the advantages and disadvantages of each energy source.</a:t>
            </a:r>
          </a:p>
          <a:p>
            <a:endParaRPr lang="en-GB" baseline="0" dirty="0" smtClean="0"/>
          </a:p>
          <a:p>
            <a:pPr defTabSz="914370">
              <a:defRPr/>
            </a:pPr>
            <a:r>
              <a:rPr lang="en-GB" baseline="0" dirty="0" smtClean="0"/>
              <a:t>(Ask students to vote for which energy source they would choose and have a group debate – challenge each decision. (E.g. if they choose nuclear – challenge them about the length of time taken to build and see how they justify their decision.)</a:t>
            </a:r>
          </a:p>
          <a:p>
            <a:endParaRPr lang="en-GB" baseline="0" dirty="0" smtClean="0"/>
          </a:p>
          <a:p>
            <a:endParaRPr lang="en-GB" dirty="0"/>
          </a:p>
        </p:txBody>
      </p:sp>
      <p:sp>
        <p:nvSpPr>
          <p:cNvPr id="4" name="Slide Number Placeholder 3"/>
          <p:cNvSpPr>
            <a:spLocks noGrp="1"/>
          </p:cNvSpPr>
          <p:nvPr>
            <p:ph type="sldNum" sz="quarter" idx="10"/>
          </p:nvPr>
        </p:nvSpPr>
        <p:spPr/>
        <p:txBody>
          <a:bodyPr/>
          <a:lstStyle/>
          <a:p>
            <a:fld id="{C8882BD9-F6E3-4435-BFF4-9B1D8D7EDDC6}" type="slidenum">
              <a:rPr lang="en-GB" smtClean="0"/>
              <a:t>25</a:t>
            </a:fld>
            <a:endParaRPr lang="en-GB"/>
          </a:p>
        </p:txBody>
      </p:sp>
    </p:spTree>
    <p:extLst>
      <p:ext uri="{BB962C8B-B14F-4D97-AF65-F5344CB8AC3E}">
        <p14:creationId xmlns:p14="http://schemas.microsoft.com/office/powerpoint/2010/main" val="37466598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GB" altLang="en-US" dirty="0" smtClean="0"/>
          </a:p>
          <a:p>
            <a:pPr>
              <a:spcBef>
                <a:spcPct val="0"/>
              </a:spcBef>
            </a:pPr>
            <a:endParaRPr lang="en-GB" altLang="en-US" dirty="0" smtClean="0"/>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24" indent="-285742">
              <a:defRPr>
                <a:solidFill>
                  <a:schemeClr val="tx1"/>
                </a:solidFill>
                <a:latin typeface="Calibri" panose="020F0502020204030204" pitchFamily="34" charset="0"/>
              </a:defRPr>
            </a:lvl2pPr>
            <a:lvl3pPr marL="1142961" indent="-228592">
              <a:defRPr>
                <a:solidFill>
                  <a:schemeClr val="tx1"/>
                </a:solidFill>
                <a:latin typeface="Calibri" panose="020F0502020204030204" pitchFamily="34" charset="0"/>
              </a:defRPr>
            </a:lvl3pPr>
            <a:lvl4pPr marL="1600146" indent="-228592">
              <a:defRPr>
                <a:solidFill>
                  <a:schemeClr val="tx1"/>
                </a:solidFill>
                <a:latin typeface="Calibri" panose="020F0502020204030204" pitchFamily="34" charset="0"/>
              </a:defRPr>
            </a:lvl4pPr>
            <a:lvl5pPr marL="2057330" indent="-228592">
              <a:defRPr>
                <a:solidFill>
                  <a:schemeClr val="tx1"/>
                </a:solidFill>
                <a:latin typeface="Calibri" panose="020F0502020204030204" pitchFamily="34" charset="0"/>
              </a:defRPr>
            </a:lvl5pPr>
            <a:lvl6pPr marL="2514516" indent="-228592" eaLnBrk="0" fontAlgn="base" hangingPunct="0">
              <a:spcBef>
                <a:spcPct val="0"/>
              </a:spcBef>
              <a:spcAft>
                <a:spcPct val="0"/>
              </a:spcAft>
              <a:defRPr>
                <a:solidFill>
                  <a:schemeClr val="tx1"/>
                </a:solidFill>
                <a:latin typeface="Calibri" panose="020F0502020204030204" pitchFamily="34" charset="0"/>
              </a:defRPr>
            </a:lvl6pPr>
            <a:lvl7pPr marL="2971700" indent="-228592" eaLnBrk="0" fontAlgn="base" hangingPunct="0">
              <a:spcBef>
                <a:spcPct val="0"/>
              </a:spcBef>
              <a:spcAft>
                <a:spcPct val="0"/>
              </a:spcAft>
              <a:defRPr>
                <a:solidFill>
                  <a:schemeClr val="tx1"/>
                </a:solidFill>
                <a:latin typeface="Calibri" panose="020F0502020204030204" pitchFamily="34" charset="0"/>
              </a:defRPr>
            </a:lvl7pPr>
            <a:lvl8pPr marL="3428885" indent="-228592" eaLnBrk="0" fontAlgn="base" hangingPunct="0">
              <a:spcBef>
                <a:spcPct val="0"/>
              </a:spcBef>
              <a:spcAft>
                <a:spcPct val="0"/>
              </a:spcAft>
              <a:defRPr>
                <a:solidFill>
                  <a:schemeClr val="tx1"/>
                </a:solidFill>
                <a:latin typeface="Calibri" panose="020F0502020204030204" pitchFamily="34" charset="0"/>
              </a:defRPr>
            </a:lvl8pPr>
            <a:lvl9pPr marL="3886069" indent="-228592" eaLnBrk="0" fontAlgn="base" hangingPunct="0">
              <a:spcBef>
                <a:spcPct val="0"/>
              </a:spcBef>
              <a:spcAft>
                <a:spcPct val="0"/>
              </a:spcAft>
              <a:defRPr>
                <a:solidFill>
                  <a:schemeClr val="tx1"/>
                </a:solidFill>
                <a:latin typeface="Calibri" panose="020F0502020204030204" pitchFamily="34" charset="0"/>
              </a:defRPr>
            </a:lvl9pPr>
          </a:lstStyle>
          <a:p>
            <a:fld id="{44163467-C5F4-4BE4-AA7A-A0A1D9CBFC9C}" type="slidenum">
              <a:rPr lang="en-GB" altLang="en-US"/>
              <a:pPr/>
              <a:t>2</a:t>
            </a:fld>
            <a:endParaRPr lang="en-GB" altLang="en-US" dirty="0"/>
          </a:p>
        </p:txBody>
      </p:sp>
    </p:spTree>
    <p:extLst>
      <p:ext uri="{BB962C8B-B14F-4D97-AF65-F5344CB8AC3E}">
        <p14:creationId xmlns:p14="http://schemas.microsoft.com/office/powerpoint/2010/main" val="20768155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44" indent="-171444" defTabSz="914370" fontAlgn="base">
              <a:spcBef>
                <a:spcPct val="30000"/>
              </a:spcBef>
              <a:spcAft>
                <a:spcPct val="0"/>
              </a:spcAft>
              <a:buFont typeface="Arial" panose="020B0604020202020204" pitchFamily="34" charset="0"/>
              <a:buChar char="•"/>
              <a:defRPr/>
            </a:pPr>
            <a:r>
              <a:rPr lang="en-GB" dirty="0">
                <a:solidFill>
                  <a:srgbClr val="00A7B5"/>
                </a:solidFill>
                <a:latin typeface="Museo Sans Cyrl 700" panose="02000000000000000000" pitchFamily="50" charset="0"/>
              </a:rPr>
              <a:t>What do we mean when we say “the Built Environment”?</a:t>
            </a:r>
            <a:endParaRPr lang="en-GB" altLang="en-US" dirty="0"/>
          </a:p>
          <a:p>
            <a:pPr marL="171444" indent="-171444" defTabSz="914370" fontAlgn="base">
              <a:spcBef>
                <a:spcPct val="30000"/>
              </a:spcBef>
              <a:spcAft>
                <a:spcPct val="0"/>
              </a:spcAft>
              <a:buFont typeface="Arial" panose="020B0604020202020204" pitchFamily="34" charset="0"/>
              <a:buChar char="•"/>
              <a:defRPr/>
            </a:pPr>
            <a:r>
              <a:rPr lang="en-GB" altLang="en-US" dirty="0"/>
              <a:t>If appropriate, encourage audience to raise hands and contribute ideas.</a:t>
            </a:r>
          </a:p>
          <a:p>
            <a:pPr marL="171444" indent="-171444" defTabSz="914370" fontAlgn="base">
              <a:spcBef>
                <a:spcPct val="30000"/>
              </a:spcBef>
              <a:spcAft>
                <a:spcPct val="0"/>
              </a:spcAft>
              <a:buFont typeface="Arial" panose="020B0604020202020204" pitchFamily="34" charset="0"/>
              <a:buChar char="•"/>
              <a:defRPr/>
            </a:pPr>
            <a:r>
              <a:rPr lang="en-GB" altLang="en-US" dirty="0"/>
              <a:t>Talk through ‘more obvious’ answers – buildings, schools</a:t>
            </a:r>
          </a:p>
          <a:p>
            <a:pPr marL="171444" indent="-171444" defTabSz="914370" fontAlgn="base">
              <a:spcBef>
                <a:spcPct val="30000"/>
              </a:spcBef>
              <a:spcAft>
                <a:spcPct val="0"/>
              </a:spcAft>
              <a:buFont typeface="Arial" panose="020B0604020202020204" pitchFamily="34" charset="0"/>
              <a:buChar char="•"/>
              <a:defRPr/>
            </a:pPr>
            <a:r>
              <a:rPr lang="en-GB" altLang="en-US" dirty="0" smtClean="0"/>
              <a:t>Reveal definition and read it out.</a:t>
            </a:r>
          </a:p>
          <a:p>
            <a:pPr marL="171444" indent="-171444" defTabSz="914370" fontAlgn="base">
              <a:spcBef>
                <a:spcPct val="30000"/>
              </a:spcBef>
              <a:spcAft>
                <a:spcPct val="0"/>
              </a:spcAft>
              <a:buFont typeface="Arial" panose="020B0604020202020204" pitchFamily="34" charset="0"/>
              <a:buChar char="•"/>
              <a:defRPr/>
            </a:pPr>
            <a:r>
              <a:rPr lang="en-GB" altLang="en-US" dirty="0" smtClean="0"/>
              <a:t>Say ‘yes’, the obvious is true, but it’s also parks, stadiums, infrastructure, roads,</a:t>
            </a:r>
            <a:r>
              <a:rPr lang="en-GB" altLang="en-US" baseline="0" dirty="0" smtClean="0"/>
              <a:t> rail etc.</a:t>
            </a:r>
          </a:p>
          <a:p>
            <a:pPr marL="171444" indent="-171444" defTabSz="914370" fontAlgn="base">
              <a:spcBef>
                <a:spcPct val="30000"/>
              </a:spcBef>
              <a:spcAft>
                <a:spcPct val="0"/>
              </a:spcAft>
              <a:buFont typeface="Arial" panose="020B0604020202020204" pitchFamily="34" charset="0"/>
              <a:buChar char="•"/>
              <a:defRPr/>
            </a:pPr>
            <a:r>
              <a:rPr lang="en-GB" altLang="en-US" baseline="0" dirty="0" smtClean="0"/>
              <a:t>Ask – “Is anyone thinking of going into a career in the built environment?”</a:t>
            </a:r>
          </a:p>
          <a:p>
            <a:pPr eaLnBrk="1" hangingPunct="1"/>
            <a:endParaRPr lang="en-GB" altLang="en-US" dirty="0"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24" indent="-285742">
              <a:defRPr>
                <a:solidFill>
                  <a:schemeClr val="tx1"/>
                </a:solidFill>
                <a:latin typeface="Calibri" panose="020F0502020204030204" pitchFamily="34" charset="0"/>
              </a:defRPr>
            </a:lvl2pPr>
            <a:lvl3pPr marL="1142961" indent="-228592">
              <a:defRPr>
                <a:solidFill>
                  <a:schemeClr val="tx1"/>
                </a:solidFill>
                <a:latin typeface="Calibri" panose="020F0502020204030204" pitchFamily="34" charset="0"/>
              </a:defRPr>
            </a:lvl3pPr>
            <a:lvl4pPr marL="1600146" indent="-228592">
              <a:defRPr>
                <a:solidFill>
                  <a:schemeClr val="tx1"/>
                </a:solidFill>
                <a:latin typeface="Calibri" panose="020F0502020204030204" pitchFamily="34" charset="0"/>
              </a:defRPr>
            </a:lvl4pPr>
            <a:lvl5pPr marL="2057330" indent="-228592">
              <a:defRPr>
                <a:solidFill>
                  <a:schemeClr val="tx1"/>
                </a:solidFill>
                <a:latin typeface="Calibri" panose="020F0502020204030204" pitchFamily="34" charset="0"/>
              </a:defRPr>
            </a:lvl5pPr>
            <a:lvl6pPr marL="2514516" indent="-228592" eaLnBrk="0" fontAlgn="base" hangingPunct="0">
              <a:spcBef>
                <a:spcPct val="0"/>
              </a:spcBef>
              <a:spcAft>
                <a:spcPct val="0"/>
              </a:spcAft>
              <a:defRPr>
                <a:solidFill>
                  <a:schemeClr val="tx1"/>
                </a:solidFill>
                <a:latin typeface="Calibri" panose="020F0502020204030204" pitchFamily="34" charset="0"/>
              </a:defRPr>
            </a:lvl6pPr>
            <a:lvl7pPr marL="2971700" indent="-228592" eaLnBrk="0" fontAlgn="base" hangingPunct="0">
              <a:spcBef>
                <a:spcPct val="0"/>
              </a:spcBef>
              <a:spcAft>
                <a:spcPct val="0"/>
              </a:spcAft>
              <a:defRPr>
                <a:solidFill>
                  <a:schemeClr val="tx1"/>
                </a:solidFill>
                <a:latin typeface="Calibri" panose="020F0502020204030204" pitchFamily="34" charset="0"/>
              </a:defRPr>
            </a:lvl7pPr>
            <a:lvl8pPr marL="3428885" indent="-228592" eaLnBrk="0" fontAlgn="base" hangingPunct="0">
              <a:spcBef>
                <a:spcPct val="0"/>
              </a:spcBef>
              <a:spcAft>
                <a:spcPct val="0"/>
              </a:spcAft>
              <a:defRPr>
                <a:solidFill>
                  <a:schemeClr val="tx1"/>
                </a:solidFill>
                <a:latin typeface="Calibri" panose="020F0502020204030204" pitchFamily="34" charset="0"/>
              </a:defRPr>
            </a:lvl8pPr>
            <a:lvl9pPr marL="3886069" indent="-228592" eaLnBrk="0" fontAlgn="base" hangingPunct="0">
              <a:spcBef>
                <a:spcPct val="0"/>
              </a:spcBef>
              <a:spcAft>
                <a:spcPct val="0"/>
              </a:spcAft>
              <a:defRPr>
                <a:solidFill>
                  <a:schemeClr val="tx1"/>
                </a:solidFill>
                <a:latin typeface="Calibri" panose="020F0502020204030204" pitchFamily="34" charset="0"/>
              </a:defRPr>
            </a:lvl9pPr>
          </a:lstStyle>
          <a:p>
            <a:fld id="{A0FDF388-5218-48E7-9414-82BB3FC7C3A2}" type="slidenum">
              <a:rPr lang="en-GB" altLang="en-US" smtClean="0"/>
              <a:pPr/>
              <a:t>4</a:t>
            </a:fld>
            <a:endParaRPr lang="en-GB" altLang="en-US" dirty="0" smtClean="0"/>
          </a:p>
        </p:txBody>
      </p:sp>
    </p:spTree>
    <p:extLst>
      <p:ext uri="{BB962C8B-B14F-4D97-AF65-F5344CB8AC3E}">
        <p14:creationId xmlns:p14="http://schemas.microsoft.com/office/powerpoint/2010/main" val="9627066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14210">
              <a:defRPr/>
            </a:pPr>
            <a:r>
              <a:rPr lang="en-GB" baseline="0" dirty="0" smtClean="0"/>
              <a:t>“The first stage is </a:t>
            </a:r>
            <a:r>
              <a:rPr lang="en-GB" b="1" baseline="0" dirty="0" smtClean="0"/>
              <a:t>preparation. </a:t>
            </a:r>
            <a:r>
              <a:rPr lang="en-GB" baseline="0" dirty="0" smtClean="0"/>
              <a:t>This is about making sure the project is possible and can be done. This is through planning out what you would like to build, where, why and how much you have to spend.” </a:t>
            </a:r>
            <a:r>
              <a:rPr lang="en-GB" baseline="0" dirty="0" smtClean="0">
                <a:solidFill>
                  <a:srgbClr val="FF0000"/>
                </a:solidFill>
              </a:rPr>
              <a:t>For example, the preparation for the project we just looked at – the Shard, was key.</a:t>
            </a:r>
          </a:p>
          <a:p>
            <a:pPr defTabSz="914210">
              <a:defRPr/>
            </a:pPr>
            <a:endParaRPr lang="en-GB" baseline="0" dirty="0" smtClean="0"/>
          </a:p>
          <a:p>
            <a:r>
              <a:rPr lang="en-GB" dirty="0" smtClean="0"/>
              <a:t>“The second stage is </a:t>
            </a:r>
            <a:r>
              <a:rPr lang="en-GB" b="1" dirty="0" smtClean="0"/>
              <a:t>Design,</a:t>
            </a:r>
            <a:r>
              <a:rPr lang="en-GB" b="1" baseline="0" dirty="0" smtClean="0"/>
              <a:t> </a:t>
            </a:r>
            <a:r>
              <a:rPr lang="en-GB" baseline="0" dirty="0" smtClean="0"/>
              <a:t>m</a:t>
            </a:r>
            <a:r>
              <a:rPr lang="en-GB" dirty="0" smtClean="0"/>
              <a:t>any jobs came into play during these very early stages, including Designers, Engineers, Quantity Surveyors and Project Managers. The design of the shard was unique:</a:t>
            </a:r>
          </a:p>
          <a:p>
            <a:endParaRPr lang="en-GB" dirty="0" smtClean="0"/>
          </a:p>
          <a:p>
            <a:r>
              <a:rPr lang="en-GB" dirty="0" smtClean="0"/>
              <a:t>What do you think a Project Manager does? </a:t>
            </a:r>
          </a:p>
          <a:p>
            <a:pPr lvl="1"/>
            <a:r>
              <a:rPr lang="en-GB" dirty="0" smtClean="0"/>
              <a:t>Somebody who manages the whole team and makes sure everyone sticks to the plan for getting the project built.</a:t>
            </a:r>
          </a:p>
          <a:p>
            <a:endParaRPr lang="en-GB" dirty="0" smtClean="0"/>
          </a:p>
          <a:p>
            <a:r>
              <a:rPr lang="en-GB" dirty="0" smtClean="0"/>
              <a:t>How about an Engineer?”</a:t>
            </a:r>
          </a:p>
          <a:p>
            <a:endParaRPr lang="en-GB" dirty="0" smtClean="0"/>
          </a:p>
          <a:p>
            <a:pPr defTabSz="914210">
              <a:defRPr/>
            </a:pPr>
            <a:r>
              <a:rPr lang="en-GB" dirty="0" smtClean="0"/>
              <a:t>“Stage three,</a:t>
            </a:r>
            <a:r>
              <a:rPr lang="en-GB" baseline="0" dirty="0" smtClean="0"/>
              <a:t> </a:t>
            </a:r>
            <a:r>
              <a:rPr lang="en-GB" b="1" baseline="0" dirty="0" smtClean="0"/>
              <a:t>Construction</a:t>
            </a:r>
            <a:r>
              <a:rPr lang="en-GB" baseline="0" dirty="0" smtClean="0"/>
              <a:t>. During this time it is all about getting ready to start the construction work. So many things can be done, including demolition to flatten the land and preparing for construction to start</a:t>
            </a:r>
            <a:r>
              <a:rPr lang="en-GB" dirty="0" smtClean="0"/>
              <a:t>.” </a:t>
            </a:r>
            <a:r>
              <a:rPr lang="en-GB" baseline="0" dirty="0" smtClean="0"/>
              <a:t> This was a very challenging part of the Shard project because… </a:t>
            </a:r>
            <a:r>
              <a:rPr lang="en-GB" dirty="0" smtClean="0"/>
              <a:t>“After</a:t>
            </a:r>
            <a:r>
              <a:rPr lang="en-GB" baseline="0" dirty="0" smtClean="0"/>
              <a:t> all the stages of planning n</a:t>
            </a:r>
            <a:r>
              <a:rPr lang="en-GB" dirty="0" smtClean="0"/>
              <a:t>ow we’re on to stage four,</a:t>
            </a:r>
            <a:r>
              <a:rPr lang="en-GB" baseline="0" dirty="0" smtClean="0"/>
              <a:t> </a:t>
            </a:r>
            <a:r>
              <a:rPr lang="en-GB" b="1" dirty="0" smtClean="0"/>
              <a:t>construction!</a:t>
            </a:r>
            <a:r>
              <a:rPr lang="en-GB" dirty="0" smtClean="0"/>
              <a:t> This is where all the hard work and number of roles come together.</a:t>
            </a:r>
            <a:r>
              <a:rPr lang="en-GB" baseline="0" dirty="0" smtClean="0"/>
              <a:t>”</a:t>
            </a:r>
          </a:p>
          <a:p>
            <a:pPr defTabSz="914210">
              <a:defRPr/>
            </a:pPr>
            <a:endParaRPr lang="en-GB" baseline="0" dirty="0" smtClean="0"/>
          </a:p>
          <a:p>
            <a:pPr defTabSz="914210">
              <a:defRPr/>
            </a:pPr>
            <a:r>
              <a:rPr lang="en-GB" dirty="0" smtClean="0"/>
              <a:t>“And lastly stage five</a:t>
            </a:r>
            <a:r>
              <a:rPr lang="en-GB" baseline="0" dirty="0" smtClean="0"/>
              <a:t>, </a:t>
            </a:r>
            <a:r>
              <a:rPr lang="en-GB" b="1" baseline="0" dirty="0" smtClean="0"/>
              <a:t>Handover and in use</a:t>
            </a:r>
            <a:r>
              <a:rPr lang="en-GB" b="0" baseline="0" dirty="0" smtClean="0"/>
              <a:t>- </a:t>
            </a:r>
            <a:r>
              <a:rPr lang="en-GB" b="1" baseline="0" dirty="0" smtClean="0"/>
              <a:t> </a:t>
            </a:r>
            <a:r>
              <a:rPr lang="en-GB" baseline="0" dirty="0" smtClean="0"/>
              <a:t>this is where the finished project is given back to the client.” Management of the facility.</a:t>
            </a:r>
            <a:endParaRPr lang="en-GB" dirty="0" smtClean="0"/>
          </a:p>
          <a:p>
            <a:pPr eaLnBrk="1" hangingPunct="1"/>
            <a:endParaRPr lang="en-GB" altLang="en-US" dirty="0"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24" indent="-285742">
              <a:defRPr>
                <a:solidFill>
                  <a:schemeClr val="tx1"/>
                </a:solidFill>
                <a:latin typeface="Calibri" panose="020F0502020204030204" pitchFamily="34" charset="0"/>
              </a:defRPr>
            </a:lvl2pPr>
            <a:lvl3pPr marL="1142961" indent="-228592">
              <a:defRPr>
                <a:solidFill>
                  <a:schemeClr val="tx1"/>
                </a:solidFill>
                <a:latin typeface="Calibri" panose="020F0502020204030204" pitchFamily="34" charset="0"/>
              </a:defRPr>
            </a:lvl3pPr>
            <a:lvl4pPr marL="1600146" indent="-228592">
              <a:defRPr>
                <a:solidFill>
                  <a:schemeClr val="tx1"/>
                </a:solidFill>
                <a:latin typeface="Calibri" panose="020F0502020204030204" pitchFamily="34" charset="0"/>
              </a:defRPr>
            </a:lvl4pPr>
            <a:lvl5pPr marL="2057330" indent="-228592">
              <a:defRPr>
                <a:solidFill>
                  <a:schemeClr val="tx1"/>
                </a:solidFill>
                <a:latin typeface="Calibri" panose="020F0502020204030204" pitchFamily="34" charset="0"/>
              </a:defRPr>
            </a:lvl5pPr>
            <a:lvl6pPr marL="2514516" indent="-228592" eaLnBrk="0" fontAlgn="base" hangingPunct="0">
              <a:spcBef>
                <a:spcPct val="0"/>
              </a:spcBef>
              <a:spcAft>
                <a:spcPct val="0"/>
              </a:spcAft>
              <a:defRPr>
                <a:solidFill>
                  <a:schemeClr val="tx1"/>
                </a:solidFill>
                <a:latin typeface="Calibri" panose="020F0502020204030204" pitchFamily="34" charset="0"/>
              </a:defRPr>
            </a:lvl6pPr>
            <a:lvl7pPr marL="2971700" indent="-228592" eaLnBrk="0" fontAlgn="base" hangingPunct="0">
              <a:spcBef>
                <a:spcPct val="0"/>
              </a:spcBef>
              <a:spcAft>
                <a:spcPct val="0"/>
              </a:spcAft>
              <a:defRPr>
                <a:solidFill>
                  <a:schemeClr val="tx1"/>
                </a:solidFill>
                <a:latin typeface="Calibri" panose="020F0502020204030204" pitchFamily="34" charset="0"/>
              </a:defRPr>
            </a:lvl7pPr>
            <a:lvl8pPr marL="3428885" indent="-228592" eaLnBrk="0" fontAlgn="base" hangingPunct="0">
              <a:spcBef>
                <a:spcPct val="0"/>
              </a:spcBef>
              <a:spcAft>
                <a:spcPct val="0"/>
              </a:spcAft>
              <a:defRPr>
                <a:solidFill>
                  <a:schemeClr val="tx1"/>
                </a:solidFill>
                <a:latin typeface="Calibri" panose="020F0502020204030204" pitchFamily="34" charset="0"/>
              </a:defRPr>
            </a:lvl8pPr>
            <a:lvl9pPr marL="3886069" indent="-228592" eaLnBrk="0" fontAlgn="base" hangingPunct="0">
              <a:spcBef>
                <a:spcPct val="0"/>
              </a:spcBef>
              <a:spcAft>
                <a:spcPct val="0"/>
              </a:spcAft>
              <a:defRPr>
                <a:solidFill>
                  <a:schemeClr val="tx1"/>
                </a:solidFill>
                <a:latin typeface="Calibri" panose="020F0502020204030204" pitchFamily="34" charset="0"/>
              </a:defRPr>
            </a:lvl9pPr>
          </a:lstStyle>
          <a:p>
            <a:fld id="{A0FDF388-5218-48E7-9414-82BB3FC7C3A2}" type="slidenum">
              <a:rPr lang="en-GB" altLang="en-US" smtClean="0"/>
              <a:pPr/>
              <a:t>5</a:t>
            </a:fld>
            <a:endParaRPr lang="en-GB" altLang="en-US" smtClean="0"/>
          </a:p>
        </p:txBody>
      </p:sp>
    </p:spTree>
    <p:extLst>
      <p:ext uri="{BB962C8B-B14F-4D97-AF65-F5344CB8AC3E}">
        <p14:creationId xmlns:p14="http://schemas.microsoft.com/office/powerpoint/2010/main" val="35525910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sz="1200" b="1" dirty="0" smtClean="0">
                <a:solidFill>
                  <a:srgbClr val="00A7B5"/>
                </a:solidFill>
                <a:latin typeface="Museo Sans Cyrl 700" panose="02000000000000000000" pitchFamily="50" charset="0"/>
              </a:rPr>
              <a:t>Talking Slide</a:t>
            </a:r>
          </a:p>
          <a:p>
            <a:r>
              <a:rPr lang="en-GB" dirty="0" smtClean="0"/>
              <a:t>And </a:t>
            </a:r>
            <a:r>
              <a:rPr lang="en-GB" dirty="0"/>
              <a:t>how we go about constructing this new breed of building will also be very different</a:t>
            </a:r>
            <a:r>
              <a:rPr lang="en-GB" dirty="0" smtClean="0"/>
              <a:t>:</a:t>
            </a:r>
          </a:p>
          <a:p>
            <a:r>
              <a:rPr lang="en-GB" dirty="0" smtClean="0"/>
              <a:t>Robots will help build these blocks in factories as well as on site using 3d printing. </a:t>
            </a:r>
          </a:p>
          <a:p>
            <a:r>
              <a:rPr lang="en-GB" dirty="0" smtClean="0"/>
              <a:t>We already use robots to go where humans cannot: they are used for tearing down old nuclear facilities and checking for cracks inside pipes.</a:t>
            </a:r>
            <a:endParaRPr lang="en-US" dirty="0"/>
          </a:p>
          <a:p>
            <a:r>
              <a:rPr lang="en-GB" dirty="0">
                <a:solidFill>
                  <a:srgbClr val="FFFFFF"/>
                </a:solidFill>
              </a:rPr>
              <a:t>Virtual reality headsets will let people walk around the building before it’s even built.</a:t>
            </a:r>
            <a:endParaRPr lang="en-GB" dirty="0"/>
          </a:p>
          <a:p>
            <a:r>
              <a:rPr lang="en-GB" dirty="0" smtClean="0"/>
              <a:t>Most </a:t>
            </a:r>
            <a:r>
              <a:rPr lang="en-GB" dirty="0"/>
              <a:t>of a building will be built off-site in factories, and then assembled in large chunks on site.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Self-driving vehicles will deliver materials to site.</a:t>
            </a:r>
            <a:endParaRPr lang="en-GB" dirty="0" smtClean="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We’ll use drones to survey hard-to-reach places. </a:t>
            </a:r>
            <a:endParaRPr lang="en-GB" dirty="0" smtClean="0">
              <a:cs typeface="Calibri"/>
            </a:endParaRPr>
          </a:p>
          <a:p>
            <a:endParaRPr lang="en-GB" dirty="0" smtClean="0">
              <a:solidFill>
                <a:srgbClr val="FFFFFF"/>
              </a:solidFill>
            </a:endParaRPr>
          </a:p>
          <a:p>
            <a:endParaRPr lang="en-GB" dirty="0"/>
          </a:p>
          <a:p>
            <a:r>
              <a:rPr lang="en-GB" dirty="0"/>
              <a:t>People predict in the far-off future we will send robots to habitable planets ahead of humans so that they can build liveable facilities before we arrive. </a:t>
            </a:r>
            <a:endParaRPr lang="en-GB" dirty="0">
              <a:cs typeface="Calibri"/>
            </a:endParaRPr>
          </a:p>
          <a:p>
            <a:endParaRPr lang="en-GB" dirty="0">
              <a:cs typeface="Calibri"/>
            </a:endParaRPr>
          </a:p>
          <a:p>
            <a:r>
              <a:rPr lang="en-GB" dirty="0">
                <a:solidFill>
                  <a:srgbClr val="FFFFFF"/>
                </a:solidFill>
              </a:rPr>
              <a:t>And we need young people to design this new breed of building, manage the self-driving vehicles, develop these smart materials and technologies, and operate the robots and drones.</a:t>
            </a:r>
          </a:p>
          <a:p>
            <a:r>
              <a:rPr lang="en-GB" dirty="0">
                <a:solidFill>
                  <a:srgbClr val="FFFFFF"/>
                </a:solidFill>
              </a:rPr>
              <a:t>Construction is changing, and you have the opportunity to help shape its future.</a:t>
            </a:r>
          </a:p>
          <a:p>
            <a:endParaRPr lang="en-GB" dirty="0">
              <a:cs typeface="Calibri"/>
            </a:endParaRPr>
          </a:p>
          <a:p>
            <a:r>
              <a:rPr lang="en-GB" dirty="0" smtClean="0">
                <a:cs typeface="Calibri"/>
              </a:rPr>
              <a:t>Denise </a:t>
            </a:r>
            <a:r>
              <a:rPr lang="en-GB" dirty="0" err="1" smtClean="0">
                <a:cs typeface="Calibri"/>
              </a:rPr>
              <a:t>Chevin</a:t>
            </a:r>
            <a:endParaRPr lang="en-GB" dirty="0" smtClean="0">
              <a:cs typeface="Calibri"/>
            </a:endParaRPr>
          </a:p>
          <a:p>
            <a:r>
              <a:rPr lang="en-GB" dirty="0" smtClean="0">
                <a:cs typeface="Calibri"/>
              </a:rPr>
              <a:t>Editor</a:t>
            </a:r>
          </a:p>
          <a:p>
            <a:r>
              <a:rPr lang="en-GB" dirty="0" smtClean="0">
                <a:cs typeface="Calibri"/>
              </a:rPr>
              <a:t>020 7490 5595</a:t>
            </a:r>
          </a:p>
          <a:p>
            <a:r>
              <a:rPr lang="en-GB" dirty="0" smtClean="0">
                <a:cs typeface="Calibri"/>
              </a:rPr>
              <a:t>denise@atompublishing.co.uk</a:t>
            </a:r>
            <a:endParaRPr lang="en-GB" dirty="0">
              <a:cs typeface="Calibri"/>
            </a:endParaRPr>
          </a:p>
          <a:p>
            <a:endParaRPr lang="en-GB" dirty="0">
              <a:cs typeface="Calibri"/>
            </a:endParaRPr>
          </a:p>
        </p:txBody>
      </p:sp>
      <p:sp>
        <p:nvSpPr>
          <p:cNvPr id="4" name="Slide Number Placeholder 3"/>
          <p:cNvSpPr>
            <a:spLocks noGrp="1"/>
          </p:cNvSpPr>
          <p:nvPr>
            <p:ph type="sldNum" sz="quarter" idx="10"/>
          </p:nvPr>
        </p:nvSpPr>
        <p:spPr/>
        <p:txBody>
          <a:bodyPr/>
          <a:lstStyle/>
          <a:p>
            <a:fld id="{5C016D06-8064-4B53-BF57-56C46BBA2555}" type="slidenum">
              <a:rPr lang="en-GB" smtClean="0"/>
              <a:t>6</a:t>
            </a:fld>
            <a:endParaRPr lang="en-GB"/>
          </a:p>
        </p:txBody>
      </p:sp>
    </p:spTree>
    <p:extLst>
      <p:ext uri="{BB962C8B-B14F-4D97-AF65-F5344CB8AC3E}">
        <p14:creationId xmlns:p14="http://schemas.microsoft.com/office/powerpoint/2010/main" val="40720597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GB" altLang="en-US" dirty="0" smtClean="0"/>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24" indent="-285742">
              <a:defRPr>
                <a:solidFill>
                  <a:schemeClr val="tx1"/>
                </a:solidFill>
                <a:latin typeface="Calibri" panose="020F0502020204030204" pitchFamily="34" charset="0"/>
              </a:defRPr>
            </a:lvl2pPr>
            <a:lvl3pPr marL="1142961" indent="-228592">
              <a:defRPr>
                <a:solidFill>
                  <a:schemeClr val="tx1"/>
                </a:solidFill>
                <a:latin typeface="Calibri" panose="020F0502020204030204" pitchFamily="34" charset="0"/>
              </a:defRPr>
            </a:lvl3pPr>
            <a:lvl4pPr marL="1600146" indent="-228592">
              <a:defRPr>
                <a:solidFill>
                  <a:schemeClr val="tx1"/>
                </a:solidFill>
                <a:latin typeface="Calibri" panose="020F0502020204030204" pitchFamily="34" charset="0"/>
              </a:defRPr>
            </a:lvl4pPr>
            <a:lvl5pPr marL="2057330" indent="-228592">
              <a:defRPr>
                <a:solidFill>
                  <a:schemeClr val="tx1"/>
                </a:solidFill>
                <a:latin typeface="Calibri" panose="020F0502020204030204" pitchFamily="34" charset="0"/>
              </a:defRPr>
            </a:lvl5pPr>
            <a:lvl6pPr marL="2514516" indent="-228592" eaLnBrk="0" fontAlgn="base" hangingPunct="0">
              <a:spcBef>
                <a:spcPct val="0"/>
              </a:spcBef>
              <a:spcAft>
                <a:spcPct val="0"/>
              </a:spcAft>
              <a:defRPr>
                <a:solidFill>
                  <a:schemeClr val="tx1"/>
                </a:solidFill>
                <a:latin typeface="Calibri" panose="020F0502020204030204" pitchFamily="34" charset="0"/>
              </a:defRPr>
            </a:lvl6pPr>
            <a:lvl7pPr marL="2971700" indent="-228592" eaLnBrk="0" fontAlgn="base" hangingPunct="0">
              <a:spcBef>
                <a:spcPct val="0"/>
              </a:spcBef>
              <a:spcAft>
                <a:spcPct val="0"/>
              </a:spcAft>
              <a:defRPr>
                <a:solidFill>
                  <a:schemeClr val="tx1"/>
                </a:solidFill>
                <a:latin typeface="Calibri" panose="020F0502020204030204" pitchFamily="34" charset="0"/>
              </a:defRPr>
            </a:lvl7pPr>
            <a:lvl8pPr marL="3428885" indent="-228592" eaLnBrk="0" fontAlgn="base" hangingPunct="0">
              <a:spcBef>
                <a:spcPct val="0"/>
              </a:spcBef>
              <a:spcAft>
                <a:spcPct val="0"/>
              </a:spcAft>
              <a:defRPr>
                <a:solidFill>
                  <a:schemeClr val="tx1"/>
                </a:solidFill>
                <a:latin typeface="Calibri" panose="020F0502020204030204" pitchFamily="34" charset="0"/>
              </a:defRPr>
            </a:lvl8pPr>
            <a:lvl9pPr marL="3886069" indent="-228592" eaLnBrk="0" fontAlgn="base" hangingPunct="0">
              <a:spcBef>
                <a:spcPct val="0"/>
              </a:spcBef>
              <a:spcAft>
                <a:spcPct val="0"/>
              </a:spcAft>
              <a:defRPr>
                <a:solidFill>
                  <a:schemeClr val="tx1"/>
                </a:solidFill>
                <a:latin typeface="Calibri" panose="020F0502020204030204" pitchFamily="34" charset="0"/>
              </a:defRPr>
            </a:lvl9pPr>
          </a:lstStyle>
          <a:p>
            <a:fld id="{A0FDF388-5218-48E7-9414-82BB3FC7C3A2}" type="slidenum">
              <a:rPr lang="en-GB" altLang="en-US" smtClean="0"/>
              <a:pPr/>
              <a:t>7</a:t>
            </a:fld>
            <a:endParaRPr lang="en-GB" altLang="en-US" smtClean="0"/>
          </a:p>
        </p:txBody>
      </p:sp>
    </p:spTree>
    <p:extLst>
      <p:ext uri="{BB962C8B-B14F-4D97-AF65-F5344CB8AC3E}">
        <p14:creationId xmlns:p14="http://schemas.microsoft.com/office/powerpoint/2010/main" val="30877073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882BD9-F6E3-4435-BFF4-9B1D8D7EDDC6}" type="slidenum">
              <a:rPr lang="en-GB" smtClean="0"/>
              <a:t>9</a:t>
            </a:fld>
            <a:endParaRPr lang="en-GB"/>
          </a:p>
        </p:txBody>
      </p:sp>
    </p:spTree>
    <p:extLst>
      <p:ext uri="{BB962C8B-B14F-4D97-AF65-F5344CB8AC3E}">
        <p14:creationId xmlns:p14="http://schemas.microsoft.com/office/powerpoint/2010/main" val="38471165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882BD9-F6E3-4435-BFF4-9B1D8D7EDDC6}" type="slidenum">
              <a:rPr lang="en-GB" smtClean="0"/>
              <a:t>10</a:t>
            </a:fld>
            <a:endParaRPr lang="en-GB"/>
          </a:p>
        </p:txBody>
      </p:sp>
    </p:spTree>
    <p:extLst>
      <p:ext uri="{BB962C8B-B14F-4D97-AF65-F5344CB8AC3E}">
        <p14:creationId xmlns:p14="http://schemas.microsoft.com/office/powerpoint/2010/main" val="6188506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70">
              <a:defRPr/>
            </a:pPr>
            <a:r>
              <a:rPr lang="en-GB" dirty="0" smtClean="0"/>
              <a:t>https://www.google.com/url?sa=i&amp;source=images&amp;cd=&amp;ved=2ahUKEwjYg5_lgsTlAhVC8xQKHW01BHIQjB16BAgBEAM&amp;url=https%3A%2F%2Fsites.suffolk.edu%2Frebeccaeshoo%2F2014%2F09%2F25%2Felectrical-generation-coal-natural-gas-nuclear-power-plants%2F&amp;psig=AOvVaw1s5CJXlP2_x1wpz3jmGyWE&amp;ust=1572526147074132</a:t>
            </a:r>
          </a:p>
          <a:p>
            <a:endParaRPr lang="en-GB" dirty="0"/>
          </a:p>
        </p:txBody>
      </p:sp>
      <p:sp>
        <p:nvSpPr>
          <p:cNvPr id="4" name="Slide Number Placeholder 3"/>
          <p:cNvSpPr>
            <a:spLocks noGrp="1"/>
          </p:cNvSpPr>
          <p:nvPr>
            <p:ph type="sldNum" sz="quarter" idx="10"/>
          </p:nvPr>
        </p:nvSpPr>
        <p:spPr/>
        <p:txBody>
          <a:bodyPr/>
          <a:lstStyle/>
          <a:p>
            <a:fld id="{C8882BD9-F6E3-4435-BFF4-9B1D8D7EDDC6}" type="slidenum">
              <a:rPr lang="en-GB" smtClean="0"/>
              <a:t>11</a:t>
            </a:fld>
            <a:endParaRPr lang="en-GB"/>
          </a:p>
        </p:txBody>
      </p:sp>
    </p:spTree>
    <p:extLst>
      <p:ext uri="{BB962C8B-B14F-4D97-AF65-F5344CB8AC3E}">
        <p14:creationId xmlns:p14="http://schemas.microsoft.com/office/powerpoint/2010/main" val="5984391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72D43928-2C0B-4958-9A30-4429F50EBACF}" type="datetimeFigureOut">
              <a:rPr lang="en-GB" smtClean="0"/>
              <a:t>23/10/2020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27773517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2D43928-2C0B-4958-9A30-4429F50EBACF}" type="datetimeFigureOut">
              <a:rPr lang="en-GB" smtClean="0"/>
              <a:t>23/10/2020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8473944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2D43928-2C0B-4958-9A30-4429F50EBACF}" type="datetimeFigureOut">
              <a:rPr lang="en-GB" smtClean="0"/>
              <a:t>23/10/2020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33622246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8" name="Picture 7" descr="Bkgds2.jp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9" name="Title 1"/>
          <p:cNvSpPr>
            <a:spLocks noGrp="1"/>
          </p:cNvSpPr>
          <p:nvPr>
            <p:ph type="ctrTitle" hasCustomPrompt="1"/>
          </p:nvPr>
        </p:nvSpPr>
        <p:spPr>
          <a:xfrm>
            <a:off x="798327" y="1139372"/>
            <a:ext cx="10592163" cy="2219073"/>
          </a:xfrm>
        </p:spPr>
        <p:txBody>
          <a:bodyPr/>
          <a:lstStyle>
            <a:lvl1pPr algn="l">
              <a:defRPr sz="5333" b="1">
                <a:solidFill>
                  <a:schemeClr val="bg1"/>
                </a:solidFill>
              </a:defRPr>
            </a:lvl1pPr>
          </a:lstStyle>
          <a:p>
            <a:r>
              <a:rPr lang="en-GB" dirty="0" smtClean="0"/>
              <a:t>Headline</a:t>
            </a:r>
            <a:endParaRPr lang="en-US" dirty="0"/>
          </a:p>
        </p:txBody>
      </p:sp>
      <p:sp>
        <p:nvSpPr>
          <p:cNvPr id="10" name="Subtitle 2"/>
          <p:cNvSpPr>
            <a:spLocks noGrp="1"/>
          </p:cNvSpPr>
          <p:nvPr>
            <p:ph type="subTitle" idx="1" hasCustomPrompt="1"/>
          </p:nvPr>
        </p:nvSpPr>
        <p:spPr>
          <a:xfrm>
            <a:off x="798327" y="3733394"/>
            <a:ext cx="8082845" cy="2061569"/>
          </a:xfrm>
        </p:spPr>
        <p:txBody>
          <a:bodyPr>
            <a:normAutofit/>
          </a:bodyPr>
          <a:lstStyle>
            <a:lvl1pPr marL="0" indent="0" algn="l">
              <a:buNone/>
              <a:defRPr sz="2400" baseline="0">
                <a:solidFill>
                  <a:srgbClr val="FFFFFF"/>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smtClean="0"/>
              <a:t>Secondary text goes here</a:t>
            </a:r>
            <a:endParaRPr lang="en-US" dirty="0"/>
          </a:p>
        </p:txBody>
      </p:sp>
      <p:pic>
        <p:nvPicPr>
          <p:cNvPr id="11" name="Picture 10" descr="Logo_forPPT.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Tree>
    <p:extLst>
      <p:ext uri="{BB962C8B-B14F-4D97-AF65-F5344CB8AC3E}">
        <p14:creationId xmlns:p14="http://schemas.microsoft.com/office/powerpoint/2010/main" val="18769904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Double column layout">
    <p:spTree>
      <p:nvGrpSpPr>
        <p:cNvPr id="1" name=""/>
        <p:cNvGrpSpPr/>
        <p:nvPr/>
      </p:nvGrpSpPr>
      <p:grpSpPr>
        <a:xfrm>
          <a:off x="0" y="0"/>
          <a:ext cx="0" cy="0"/>
          <a:chOff x="0" y="0"/>
          <a:chExt cx="0" cy="0"/>
        </a:xfrm>
      </p:grpSpPr>
      <p:sp>
        <p:nvSpPr>
          <p:cNvPr id="3" name="Content Placeholder 3"/>
          <p:cNvSpPr>
            <a:spLocks noGrp="1"/>
          </p:cNvSpPr>
          <p:nvPr>
            <p:ph sz="quarter" idx="10"/>
          </p:nvPr>
        </p:nvSpPr>
        <p:spPr>
          <a:xfrm>
            <a:off x="334433" y="1411818"/>
            <a:ext cx="5472000" cy="50905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3"/>
          <p:cNvSpPr>
            <a:spLocks noGrp="1"/>
          </p:cNvSpPr>
          <p:nvPr>
            <p:ph sz="quarter" idx="11"/>
          </p:nvPr>
        </p:nvSpPr>
        <p:spPr>
          <a:xfrm>
            <a:off x="6390443" y="1411818"/>
            <a:ext cx="5472000" cy="50905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Slide Number Placeholder 5"/>
          <p:cNvSpPr>
            <a:spLocks noGrp="1"/>
          </p:cNvSpPr>
          <p:nvPr>
            <p:ph type="sldNum" sz="quarter" idx="4"/>
          </p:nvPr>
        </p:nvSpPr>
        <p:spPr>
          <a:xfrm>
            <a:off x="8734465" y="6576600"/>
            <a:ext cx="3119968" cy="260648"/>
          </a:xfrm>
          <a:prstGeom prst="rect">
            <a:avLst/>
          </a:prstGeom>
        </p:spPr>
        <p:txBody>
          <a:bodyPr vert="horz" lIns="91440" tIns="45720" rIns="0" bIns="45720" rtlCol="0" anchor="ctr"/>
          <a:lstStyle>
            <a:lvl1pPr algn="r">
              <a:defRPr sz="1200">
                <a:solidFill>
                  <a:schemeClr val="tx1">
                    <a:lumMod val="65000"/>
                    <a:lumOff val="35000"/>
                  </a:schemeClr>
                </a:solidFill>
                <a:latin typeface="Arial" pitchFamily="34" charset="0"/>
                <a:cs typeface="Arial" pitchFamily="34" charset="0"/>
              </a:defRPr>
            </a:lvl1pPr>
          </a:lstStyle>
          <a:p>
            <a:fld id="{01C55ABB-8CD5-49AB-9246-32EDBD798E71}" type="slidenum">
              <a:rPr lang="en-GB" smtClean="0">
                <a:solidFill>
                  <a:srgbClr val="000000">
                    <a:lumMod val="65000"/>
                    <a:lumOff val="35000"/>
                  </a:srgbClr>
                </a:solidFill>
              </a:rPr>
              <a:pPr/>
              <a:t>‹#›</a:t>
            </a:fld>
            <a:endParaRPr lang="en-GB">
              <a:solidFill>
                <a:srgbClr val="000000">
                  <a:lumMod val="65000"/>
                  <a:lumOff val="35000"/>
                </a:srgbClr>
              </a:solidFill>
            </a:endParaRPr>
          </a:p>
        </p:txBody>
      </p:sp>
    </p:spTree>
    <p:extLst>
      <p:ext uri="{BB962C8B-B14F-4D97-AF65-F5344CB8AC3E}">
        <p14:creationId xmlns:p14="http://schemas.microsoft.com/office/powerpoint/2010/main" val="306912744"/>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2880">
          <p15:clr>
            <a:srgbClr val="FBAE40"/>
          </p15:clr>
        </p15:guide>
        <p15:guide id="2" pos="3016">
          <p15:clr>
            <a:srgbClr val="FBAE40"/>
          </p15:clr>
        </p15:guide>
        <p15:guide id="3" pos="2744">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descr="Bkgds.jp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p:cNvSpPr>
            <a:spLocks noGrp="1"/>
          </p:cNvSpPr>
          <p:nvPr>
            <p:ph type="ctrTitle" hasCustomPrompt="1"/>
          </p:nvPr>
        </p:nvSpPr>
        <p:spPr>
          <a:xfrm>
            <a:off x="798327" y="1139372"/>
            <a:ext cx="10592163" cy="2219073"/>
          </a:xfrm>
        </p:spPr>
        <p:txBody>
          <a:bodyPr/>
          <a:lstStyle>
            <a:lvl1pPr algn="l">
              <a:defRPr sz="5333" b="1">
                <a:solidFill>
                  <a:schemeClr val="bg1"/>
                </a:solidFill>
              </a:defRPr>
            </a:lvl1pPr>
          </a:lstStyle>
          <a:p>
            <a:r>
              <a:rPr lang="en-GB" dirty="0"/>
              <a:t>Headline</a:t>
            </a:r>
            <a:endParaRPr lang="en-US" dirty="0"/>
          </a:p>
        </p:txBody>
      </p:sp>
      <p:sp>
        <p:nvSpPr>
          <p:cNvPr id="3" name="Subtitle 2"/>
          <p:cNvSpPr>
            <a:spLocks noGrp="1"/>
          </p:cNvSpPr>
          <p:nvPr>
            <p:ph type="subTitle" idx="1" hasCustomPrompt="1"/>
          </p:nvPr>
        </p:nvSpPr>
        <p:spPr>
          <a:xfrm>
            <a:off x="798327" y="3733394"/>
            <a:ext cx="8082845" cy="2061569"/>
          </a:xfrm>
        </p:spPr>
        <p:txBody>
          <a:bodyPr>
            <a:normAutofit/>
          </a:bodyPr>
          <a:lstStyle>
            <a:lvl1pPr marL="0" indent="0" algn="l">
              <a:buNone/>
              <a:defRPr sz="2400" baseline="0">
                <a:solidFill>
                  <a:srgbClr val="FFFFFF"/>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pic>
        <p:nvPicPr>
          <p:cNvPr id="11" name="Picture 10" descr="Logo_forPPT.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Tree>
    <p:extLst>
      <p:ext uri="{BB962C8B-B14F-4D97-AF65-F5344CB8AC3E}">
        <p14:creationId xmlns:p14="http://schemas.microsoft.com/office/powerpoint/2010/main" val="42827236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8" name="Picture 7" descr="Bkgds2.jp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9" name="Title 1"/>
          <p:cNvSpPr>
            <a:spLocks noGrp="1"/>
          </p:cNvSpPr>
          <p:nvPr>
            <p:ph type="ctrTitle" hasCustomPrompt="1"/>
          </p:nvPr>
        </p:nvSpPr>
        <p:spPr>
          <a:xfrm>
            <a:off x="798327" y="1139372"/>
            <a:ext cx="10592163" cy="2219073"/>
          </a:xfrm>
        </p:spPr>
        <p:txBody>
          <a:bodyPr/>
          <a:lstStyle>
            <a:lvl1pPr algn="l">
              <a:defRPr sz="5333" b="1">
                <a:solidFill>
                  <a:schemeClr val="bg1"/>
                </a:solidFill>
              </a:defRPr>
            </a:lvl1pPr>
          </a:lstStyle>
          <a:p>
            <a:r>
              <a:rPr lang="en-GB" dirty="0"/>
              <a:t>Headline</a:t>
            </a:r>
            <a:endParaRPr lang="en-US" dirty="0"/>
          </a:p>
        </p:txBody>
      </p:sp>
      <p:sp>
        <p:nvSpPr>
          <p:cNvPr id="10" name="Subtitle 2"/>
          <p:cNvSpPr>
            <a:spLocks noGrp="1"/>
          </p:cNvSpPr>
          <p:nvPr>
            <p:ph type="subTitle" idx="1" hasCustomPrompt="1"/>
          </p:nvPr>
        </p:nvSpPr>
        <p:spPr>
          <a:xfrm>
            <a:off x="798327" y="3733394"/>
            <a:ext cx="8082845" cy="2061569"/>
          </a:xfrm>
        </p:spPr>
        <p:txBody>
          <a:bodyPr>
            <a:normAutofit/>
          </a:bodyPr>
          <a:lstStyle>
            <a:lvl1pPr marL="0" indent="0" algn="l">
              <a:buNone/>
              <a:defRPr sz="2400" baseline="0">
                <a:solidFill>
                  <a:srgbClr val="FFFFFF"/>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pic>
        <p:nvPicPr>
          <p:cNvPr id="11" name="Picture 10" descr="Logo_forPPT.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Tree>
    <p:extLst>
      <p:ext uri="{BB962C8B-B14F-4D97-AF65-F5344CB8AC3E}">
        <p14:creationId xmlns:p14="http://schemas.microsoft.com/office/powerpoint/2010/main" val="10420846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9" name="Picture 8" descr="Bkgds3.jp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0" name="Title 1"/>
          <p:cNvSpPr>
            <a:spLocks noGrp="1"/>
          </p:cNvSpPr>
          <p:nvPr>
            <p:ph type="ctrTitle" hasCustomPrompt="1"/>
          </p:nvPr>
        </p:nvSpPr>
        <p:spPr>
          <a:xfrm>
            <a:off x="798327" y="1139372"/>
            <a:ext cx="10592163" cy="2219073"/>
          </a:xfrm>
        </p:spPr>
        <p:txBody>
          <a:bodyPr/>
          <a:lstStyle>
            <a:lvl1pPr algn="l">
              <a:defRPr sz="5333" b="1">
                <a:solidFill>
                  <a:schemeClr val="bg1"/>
                </a:solidFill>
              </a:defRPr>
            </a:lvl1pPr>
          </a:lstStyle>
          <a:p>
            <a:r>
              <a:rPr lang="en-GB" dirty="0"/>
              <a:t>Headline</a:t>
            </a:r>
            <a:endParaRPr lang="en-US" dirty="0"/>
          </a:p>
        </p:txBody>
      </p:sp>
      <p:sp>
        <p:nvSpPr>
          <p:cNvPr id="11" name="Subtitle 2"/>
          <p:cNvSpPr>
            <a:spLocks noGrp="1"/>
          </p:cNvSpPr>
          <p:nvPr>
            <p:ph type="subTitle" idx="1" hasCustomPrompt="1"/>
          </p:nvPr>
        </p:nvSpPr>
        <p:spPr>
          <a:xfrm>
            <a:off x="798327" y="3733394"/>
            <a:ext cx="8082845" cy="2061569"/>
          </a:xfrm>
        </p:spPr>
        <p:txBody>
          <a:bodyPr>
            <a:normAutofit/>
          </a:bodyPr>
          <a:lstStyle>
            <a:lvl1pPr marL="0" indent="0" algn="l">
              <a:buNone/>
              <a:defRPr sz="2400" baseline="0">
                <a:solidFill>
                  <a:srgbClr val="FFFFFF"/>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pic>
        <p:nvPicPr>
          <p:cNvPr id="12" name="Picture 11" descr="Logo_forPPT.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Tree>
    <p:extLst>
      <p:ext uri="{BB962C8B-B14F-4D97-AF65-F5344CB8AC3E}">
        <p14:creationId xmlns:p14="http://schemas.microsoft.com/office/powerpoint/2010/main" val="27152837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10" name="Title 1"/>
          <p:cNvSpPr>
            <a:spLocks noGrp="1"/>
          </p:cNvSpPr>
          <p:nvPr>
            <p:ph type="ctrTitle" hasCustomPrompt="1"/>
          </p:nvPr>
        </p:nvSpPr>
        <p:spPr>
          <a:xfrm>
            <a:off x="798327" y="593401"/>
            <a:ext cx="10592163" cy="1055291"/>
          </a:xfrm>
        </p:spPr>
        <p:txBody>
          <a:bodyPr/>
          <a:lstStyle>
            <a:lvl1pPr algn="l">
              <a:defRPr sz="4000" b="1">
                <a:solidFill>
                  <a:srgbClr val="000000"/>
                </a:solidFill>
              </a:defRPr>
            </a:lvl1pPr>
          </a:lstStyle>
          <a:p>
            <a:r>
              <a:rPr lang="en-GB" dirty="0"/>
              <a:t>Headline</a:t>
            </a:r>
            <a:endParaRPr lang="en-US" dirty="0"/>
          </a:p>
        </p:txBody>
      </p:sp>
      <p:sp>
        <p:nvSpPr>
          <p:cNvPr id="11" name="Subtitle 2"/>
          <p:cNvSpPr>
            <a:spLocks noGrp="1"/>
          </p:cNvSpPr>
          <p:nvPr>
            <p:ph type="subTitle" idx="1" hasCustomPrompt="1"/>
          </p:nvPr>
        </p:nvSpPr>
        <p:spPr>
          <a:xfrm>
            <a:off x="798327" y="1898074"/>
            <a:ext cx="10592163" cy="3896889"/>
          </a:xfrm>
        </p:spPr>
        <p:txBody>
          <a:bodyPr>
            <a:normAutofit/>
          </a:bodyPr>
          <a:lstStyle>
            <a:lvl1pPr marL="0" indent="0" algn="l">
              <a:buNone/>
              <a:defRPr sz="2400"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pic>
        <p:nvPicPr>
          <p:cNvPr id="5" name="Picture 4" descr="Logo_forPPT.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Tree>
    <p:extLst>
      <p:ext uri="{BB962C8B-B14F-4D97-AF65-F5344CB8AC3E}">
        <p14:creationId xmlns:p14="http://schemas.microsoft.com/office/powerpoint/2010/main" val="16272106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5" name="Title 1"/>
          <p:cNvSpPr>
            <a:spLocks noGrp="1"/>
          </p:cNvSpPr>
          <p:nvPr>
            <p:ph type="ctrTitle" hasCustomPrompt="1"/>
          </p:nvPr>
        </p:nvSpPr>
        <p:spPr>
          <a:xfrm>
            <a:off x="798327" y="593401"/>
            <a:ext cx="10592163" cy="1055291"/>
          </a:xfrm>
        </p:spPr>
        <p:txBody>
          <a:bodyPr/>
          <a:lstStyle>
            <a:lvl1pPr algn="l">
              <a:defRPr sz="4000" b="1">
                <a:solidFill>
                  <a:srgbClr val="000000"/>
                </a:solidFill>
              </a:defRPr>
            </a:lvl1pPr>
          </a:lstStyle>
          <a:p>
            <a:r>
              <a:rPr lang="en-GB" dirty="0"/>
              <a:t>Headline</a:t>
            </a:r>
            <a:endParaRPr lang="en-US" dirty="0"/>
          </a:p>
        </p:txBody>
      </p:sp>
      <p:sp>
        <p:nvSpPr>
          <p:cNvPr id="6" name="Subtitle 2"/>
          <p:cNvSpPr>
            <a:spLocks noGrp="1"/>
          </p:cNvSpPr>
          <p:nvPr>
            <p:ph type="subTitle" idx="1" hasCustomPrompt="1"/>
          </p:nvPr>
        </p:nvSpPr>
        <p:spPr>
          <a:xfrm>
            <a:off x="798327" y="1898074"/>
            <a:ext cx="10592163" cy="3896889"/>
          </a:xfrm>
        </p:spPr>
        <p:txBody>
          <a:bodyPr>
            <a:normAutofit/>
          </a:bodyPr>
          <a:lstStyle>
            <a:lvl1pPr marL="0" indent="0" algn="l">
              <a:buNone/>
              <a:defRPr sz="2400"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sp>
        <p:nvSpPr>
          <p:cNvPr id="7" name="Slide Number Placeholder 4"/>
          <p:cNvSpPr>
            <a:spLocks noGrp="1"/>
          </p:cNvSpPr>
          <p:nvPr>
            <p:ph type="sldNum" sz="quarter" idx="12"/>
          </p:nvPr>
        </p:nvSpPr>
        <p:spPr>
          <a:xfrm>
            <a:off x="8737600" y="6356351"/>
            <a:ext cx="2844800" cy="365125"/>
          </a:xfrm>
          <a:prstGeom prst="rect">
            <a:avLst/>
          </a:prstGeom>
        </p:spPr>
        <p:txBody>
          <a:bodyPr/>
          <a:lstStyle/>
          <a:p>
            <a:pPr defTabSz="609585"/>
            <a:fld id="{3C8BFF48-4880-CB4D-9A24-85077AB40EA1}" type="slidenum">
              <a:rPr lang="en-US" smtClean="0">
                <a:solidFill>
                  <a:prstClr val="black"/>
                </a:solidFill>
              </a:rPr>
              <a:pPr defTabSz="609585"/>
              <a:t>‹#›</a:t>
            </a:fld>
            <a:endParaRPr lang="en-US">
              <a:solidFill>
                <a:prstClr val="black"/>
              </a:solidFill>
            </a:endParaRPr>
          </a:p>
        </p:txBody>
      </p:sp>
      <p:sp>
        <p:nvSpPr>
          <p:cNvPr id="8" name="Rectangle 7"/>
          <p:cNvSpPr/>
          <p:nvPr userDrawn="1"/>
        </p:nvSpPr>
        <p:spPr>
          <a:xfrm>
            <a:off x="6666738" y="0"/>
            <a:ext cx="6621268" cy="6858000"/>
          </a:xfrm>
          <a:custGeom>
            <a:avLst/>
            <a:gdLst/>
            <a:ahLst/>
            <a:cxnLst/>
            <a:rect l="l" t="t" r="r" b="b"/>
            <a:pathLst>
              <a:path w="4965951" h="5143500">
                <a:moveTo>
                  <a:pt x="1014840" y="0"/>
                </a:moveTo>
                <a:lnTo>
                  <a:pt x="4965951" y="0"/>
                </a:lnTo>
                <a:lnTo>
                  <a:pt x="4965951" y="5143500"/>
                </a:lnTo>
                <a:lnTo>
                  <a:pt x="1014840" y="5143500"/>
                </a:lnTo>
                <a:lnTo>
                  <a:pt x="1014840" y="4295664"/>
                </a:lnTo>
                <a:lnTo>
                  <a:pt x="598562" y="4295664"/>
                </a:lnTo>
                <a:lnTo>
                  <a:pt x="598562" y="3774721"/>
                </a:lnTo>
                <a:lnTo>
                  <a:pt x="1014840" y="3774721"/>
                </a:lnTo>
                <a:lnTo>
                  <a:pt x="1014840" y="1905001"/>
                </a:lnTo>
                <a:lnTo>
                  <a:pt x="0" y="1905001"/>
                </a:lnTo>
                <a:lnTo>
                  <a:pt x="0" y="811389"/>
                </a:lnTo>
                <a:lnTo>
                  <a:pt x="1014840" y="811389"/>
                </a:ln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pic>
        <p:nvPicPr>
          <p:cNvPr id="9" name="Picture 8" descr="Logo_forPPT.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
        <p:nvSpPr>
          <p:cNvPr id="11" name="Rectangle 10"/>
          <p:cNvSpPr/>
          <p:nvPr userDrawn="1"/>
        </p:nvSpPr>
        <p:spPr>
          <a:xfrm>
            <a:off x="6849968" y="5202588"/>
            <a:ext cx="395817" cy="39581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12" name="Rectangle 11"/>
          <p:cNvSpPr/>
          <p:nvPr userDrawn="1"/>
        </p:nvSpPr>
        <p:spPr>
          <a:xfrm>
            <a:off x="7431682" y="2882433"/>
            <a:ext cx="154985" cy="154985"/>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Tree>
    <p:extLst>
      <p:ext uri="{BB962C8B-B14F-4D97-AF65-F5344CB8AC3E}">
        <p14:creationId xmlns:p14="http://schemas.microsoft.com/office/powerpoint/2010/main" val="22453103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6" name="Rectangle 5"/>
          <p:cNvSpPr/>
          <p:nvPr userDrawn="1"/>
        </p:nvSpPr>
        <p:spPr>
          <a:xfrm>
            <a:off x="6757600" y="1"/>
            <a:ext cx="5434400" cy="6858001"/>
          </a:xfrm>
          <a:custGeom>
            <a:avLst/>
            <a:gdLst/>
            <a:ahLst/>
            <a:cxnLst/>
            <a:rect l="l" t="t" r="r" b="b"/>
            <a:pathLst>
              <a:path w="4075800" h="5143501">
                <a:moveTo>
                  <a:pt x="1012194" y="0"/>
                </a:moveTo>
                <a:lnTo>
                  <a:pt x="3547577" y="0"/>
                </a:lnTo>
                <a:lnTo>
                  <a:pt x="4075800" y="0"/>
                </a:lnTo>
                <a:lnTo>
                  <a:pt x="4075800" y="5143501"/>
                </a:lnTo>
                <a:lnTo>
                  <a:pt x="3547577" y="5143501"/>
                </a:lnTo>
                <a:lnTo>
                  <a:pt x="3547577"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3" name="Rectangle 2"/>
          <p:cNvSpPr/>
          <p:nvPr userDrawn="1"/>
        </p:nvSpPr>
        <p:spPr>
          <a:xfrm>
            <a:off x="6974170" y="6178788"/>
            <a:ext cx="154985" cy="154985"/>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9" name="Rectangle 8"/>
          <p:cNvSpPr/>
          <p:nvPr userDrawn="1"/>
        </p:nvSpPr>
        <p:spPr>
          <a:xfrm>
            <a:off x="6603517" y="5569188"/>
            <a:ext cx="395817" cy="39581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11" name="Rectangle 10"/>
          <p:cNvSpPr/>
          <p:nvPr userDrawn="1"/>
        </p:nvSpPr>
        <p:spPr>
          <a:xfrm>
            <a:off x="7008037" y="2882433"/>
            <a:ext cx="154985" cy="154985"/>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pic>
        <p:nvPicPr>
          <p:cNvPr id="12" name="Picture 11" descr="Logo_forPPT.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
        <p:nvSpPr>
          <p:cNvPr id="10" name="Title 1"/>
          <p:cNvSpPr>
            <a:spLocks noGrp="1"/>
          </p:cNvSpPr>
          <p:nvPr>
            <p:ph type="ctrTitle" hasCustomPrompt="1"/>
          </p:nvPr>
        </p:nvSpPr>
        <p:spPr>
          <a:xfrm>
            <a:off x="832195" y="834568"/>
            <a:ext cx="4787584" cy="1950201"/>
          </a:xfrm>
        </p:spPr>
        <p:txBody>
          <a:bodyPr>
            <a:normAutofit/>
          </a:bodyPr>
          <a:lstStyle>
            <a:lvl1pPr algn="l">
              <a:defRPr sz="4000" b="1">
                <a:solidFill>
                  <a:srgbClr val="000000"/>
                </a:solidFill>
              </a:defRPr>
            </a:lvl1pPr>
          </a:lstStyle>
          <a:p>
            <a:r>
              <a:rPr lang="en-GB" dirty="0"/>
              <a:t>Headline</a:t>
            </a:r>
            <a:endParaRPr lang="en-US" dirty="0"/>
          </a:p>
        </p:txBody>
      </p:sp>
      <p:sp>
        <p:nvSpPr>
          <p:cNvPr id="15" name="Subtitle 2"/>
          <p:cNvSpPr>
            <a:spLocks noGrp="1"/>
          </p:cNvSpPr>
          <p:nvPr>
            <p:ph type="subTitle" idx="1" hasCustomPrompt="1"/>
          </p:nvPr>
        </p:nvSpPr>
        <p:spPr>
          <a:xfrm>
            <a:off x="832192" y="3214256"/>
            <a:ext cx="4787587" cy="3361523"/>
          </a:xfrm>
        </p:spPr>
        <p:txBody>
          <a:bodyPr>
            <a:normAutofit/>
          </a:bodyPr>
          <a:lstStyle>
            <a:lvl1pPr marL="0" indent="0" algn="l">
              <a:buNone/>
              <a:defRPr sz="2400"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spTree>
    <p:extLst>
      <p:ext uri="{BB962C8B-B14F-4D97-AF65-F5344CB8AC3E}">
        <p14:creationId xmlns:p14="http://schemas.microsoft.com/office/powerpoint/2010/main" val="40045407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2D43928-2C0B-4958-9A30-4429F50EBACF}" type="datetimeFigureOut">
              <a:rPr lang="en-GB" smtClean="0"/>
              <a:t>23/10/2020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14974943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sp>
        <p:nvSpPr>
          <p:cNvPr id="6" name="Rectangle 5"/>
          <p:cNvSpPr/>
          <p:nvPr userDrawn="1"/>
        </p:nvSpPr>
        <p:spPr>
          <a:xfrm>
            <a:off x="6757600" y="1"/>
            <a:ext cx="5434400" cy="6858001"/>
          </a:xfrm>
          <a:custGeom>
            <a:avLst/>
            <a:gdLst/>
            <a:ahLst/>
            <a:cxnLst/>
            <a:rect l="l" t="t" r="r" b="b"/>
            <a:pathLst>
              <a:path w="4075800" h="5143501">
                <a:moveTo>
                  <a:pt x="1012194" y="0"/>
                </a:moveTo>
                <a:lnTo>
                  <a:pt x="3547577" y="0"/>
                </a:lnTo>
                <a:lnTo>
                  <a:pt x="4075800" y="0"/>
                </a:lnTo>
                <a:lnTo>
                  <a:pt x="4075800" y="5143501"/>
                </a:lnTo>
                <a:lnTo>
                  <a:pt x="3547577" y="5143501"/>
                </a:lnTo>
                <a:lnTo>
                  <a:pt x="3547577"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65B0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3" name="Rectangle 2"/>
          <p:cNvSpPr/>
          <p:nvPr userDrawn="1"/>
        </p:nvSpPr>
        <p:spPr>
          <a:xfrm>
            <a:off x="6974170" y="6178788"/>
            <a:ext cx="154985" cy="154985"/>
          </a:xfrm>
          <a:prstGeom prst="rect">
            <a:avLst/>
          </a:prstGeom>
          <a:solidFill>
            <a:srgbClr val="49833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9" name="Rectangle 8"/>
          <p:cNvSpPr/>
          <p:nvPr userDrawn="1"/>
        </p:nvSpPr>
        <p:spPr>
          <a:xfrm>
            <a:off x="6603517" y="5569188"/>
            <a:ext cx="395817" cy="39581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11" name="Rectangle 10"/>
          <p:cNvSpPr/>
          <p:nvPr userDrawn="1"/>
        </p:nvSpPr>
        <p:spPr>
          <a:xfrm>
            <a:off x="7008037" y="2882433"/>
            <a:ext cx="154985" cy="154985"/>
          </a:xfrm>
          <a:prstGeom prst="rect">
            <a:avLst/>
          </a:prstGeom>
          <a:solidFill>
            <a:srgbClr val="264C2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pic>
        <p:nvPicPr>
          <p:cNvPr id="12" name="Picture 11" descr="Logo_forPPT.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
        <p:nvSpPr>
          <p:cNvPr id="13" name="Title 1"/>
          <p:cNvSpPr>
            <a:spLocks noGrp="1"/>
          </p:cNvSpPr>
          <p:nvPr>
            <p:ph type="ctrTitle" hasCustomPrompt="1"/>
          </p:nvPr>
        </p:nvSpPr>
        <p:spPr>
          <a:xfrm>
            <a:off x="832195" y="834568"/>
            <a:ext cx="4787584" cy="1950201"/>
          </a:xfrm>
        </p:spPr>
        <p:txBody>
          <a:bodyPr>
            <a:normAutofit/>
          </a:bodyPr>
          <a:lstStyle>
            <a:lvl1pPr algn="l">
              <a:defRPr sz="4000" b="1">
                <a:solidFill>
                  <a:srgbClr val="000000"/>
                </a:solidFill>
              </a:defRPr>
            </a:lvl1pPr>
          </a:lstStyle>
          <a:p>
            <a:r>
              <a:rPr lang="en-GB" dirty="0"/>
              <a:t>Headline</a:t>
            </a:r>
            <a:endParaRPr lang="en-US" dirty="0"/>
          </a:p>
        </p:txBody>
      </p:sp>
      <p:sp>
        <p:nvSpPr>
          <p:cNvPr id="14" name="Subtitle 2"/>
          <p:cNvSpPr>
            <a:spLocks noGrp="1"/>
          </p:cNvSpPr>
          <p:nvPr>
            <p:ph type="subTitle" idx="1" hasCustomPrompt="1"/>
          </p:nvPr>
        </p:nvSpPr>
        <p:spPr>
          <a:xfrm>
            <a:off x="832192" y="3214256"/>
            <a:ext cx="4787587" cy="3361523"/>
          </a:xfrm>
        </p:spPr>
        <p:txBody>
          <a:bodyPr>
            <a:normAutofit/>
          </a:bodyPr>
          <a:lstStyle>
            <a:lvl1pPr marL="0" indent="0" algn="l">
              <a:buNone/>
              <a:defRPr sz="2400"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spTree>
    <p:extLst>
      <p:ext uri="{BB962C8B-B14F-4D97-AF65-F5344CB8AC3E}">
        <p14:creationId xmlns:p14="http://schemas.microsoft.com/office/powerpoint/2010/main" val="36898184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6" name="Rectangle 5"/>
          <p:cNvSpPr/>
          <p:nvPr userDrawn="1"/>
        </p:nvSpPr>
        <p:spPr>
          <a:xfrm>
            <a:off x="6757600" y="1"/>
            <a:ext cx="5434400" cy="6858001"/>
          </a:xfrm>
          <a:custGeom>
            <a:avLst/>
            <a:gdLst/>
            <a:ahLst/>
            <a:cxnLst/>
            <a:rect l="l" t="t" r="r" b="b"/>
            <a:pathLst>
              <a:path w="4075800" h="5143501">
                <a:moveTo>
                  <a:pt x="1012194" y="0"/>
                </a:moveTo>
                <a:lnTo>
                  <a:pt x="3547577" y="0"/>
                </a:lnTo>
                <a:lnTo>
                  <a:pt x="4075800" y="0"/>
                </a:lnTo>
                <a:lnTo>
                  <a:pt x="4075800" y="5143501"/>
                </a:lnTo>
                <a:lnTo>
                  <a:pt x="3547577" y="5143501"/>
                </a:lnTo>
                <a:lnTo>
                  <a:pt x="3547577"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2B57A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3" name="Rectangle 2"/>
          <p:cNvSpPr/>
          <p:nvPr userDrawn="1"/>
        </p:nvSpPr>
        <p:spPr>
          <a:xfrm>
            <a:off x="6974170" y="6178788"/>
            <a:ext cx="154985" cy="154985"/>
          </a:xfrm>
          <a:prstGeom prst="rect">
            <a:avLst/>
          </a:prstGeom>
          <a:solidFill>
            <a:srgbClr val="6AA9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9" name="Rectangle 8"/>
          <p:cNvSpPr/>
          <p:nvPr userDrawn="1"/>
        </p:nvSpPr>
        <p:spPr>
          <a:xfrm>
            <a:off x="6603517" y="5569188"/>
            <a:ext cx="395817" cy="39581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11" name="Rectangle 10"/>
          <p:cNvSpPr/>
          <p:nvPr userDrawn="1"/>
        </p:nvSpPr>
        <p:spPr>
          <a:xfrm>
            <a:off x="7008037" y="2882433"/>
            <a:ext cx="154985" cy="154985"/>
          </a:xfrm>
          <a:prstGeom prst="rect">
            <a:avLst/>
          </a:prstGeom>
          <a:solidFill>
            <a:srgbClr val="279BC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pic>
        <p:nvPicPr>
          <p:cNvPr id="12" name="Picture 11" descr="Logo_forPPT.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
        <p:nvSpPr>
          <p:cNvPr id="10" name="Title 1"/>
          <p:cNvSpPr>
            <a:spLocks noGrp="1"/>
          </p:cNvSpPr>
          <p:nvPr>
            <p:ph type="ctrTitle" hasCustomPrompt="1"/>
          </p:nvPr>
        </p:nvSpPr>
        <p:spPr>
          <a:xfrm>
            <a:off x="832195" y="834568"/>
            <a:ext cx="4787584" cy="1950201"/>
          </a:xfrm>
        </p:spPr>
        <p:txBody>
          <a:bodyPr>
            <a:normAutofit/>
          </a:bodyPr>
          <a:lstStyle>
            <a:lvl1pPr algn="l">
              <a:defRPr sz="4000" b="1">
                <a:solidFill>
                  <a:srgbClr val="000000"/>
                </a:solidFill>
              </a:defRPr>
            </a:lvl1pPr>
          </a:lstStyle>
          <a:p>
            <a:r>
              <a:rPr lang="en-GB" dirty="0"/>
              <a:t>Headline</a:t>
            </a:r>
            <a:endParaRPr lang="en-US" dirty="0"/>
          </a:p>
        </p:txBody>
      </p:sp>
      <p:sp>
        <p:nvSpPr>
          <p:cNvPr id="15" name="Subtitle 2"/>
          <p:cNvSpPr>
            <a:spLocks noGrp="1"/>
          </p:cNvSpPr>
          <p:nvPr>
            <p:ph type="subTitle" idx="1" hasCustomPrompt="1"/>
          </p:nvPr>
        </p:nvSpPr>
        <p:spPr>
          <a:xfrm>
            <a:off x="832192" y="3214256"/>
            <a:ext cx="4787587" cy="3361523"/>
          </a:xfrm>
        </p:spPr>
        <p:txBody>
          <a:bodyPr>
            <a:normAutofit/>
          </a:bodyPr>
          <a:lstStyle>
            <a:lvl1pPr marL="0" indent="0" algn="l">
              <a:buNone/>
              <a:defRPr sz="2400"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spTree>
    <p:extLst>
      <p:ext uri="{BB962C8B-B14F-4D97-AF65-F5344CB8AC3E}">
        <p14:creationId xmlns:p14="http://schemas.microsoft.com/office/powerpoint/2010/main" val="42210929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8737600" y="6356351"/>
            <a:ext cx="2844800" cy="365125"/>
          </a:xfrm>
          <a:prstGeom prst="rect">
            <a:avLst/>
          </a:prstGeom>
        </p:spPr>
        <p:txBody>
          <a:bodyPr/>
          <a:lstStyle/>
          <a:p>
            <a:pPr defTabSz="609585"/>
            <a:fld id="{3C8BFF48-4880-CB4D-9A24-85077AB40EA1}" type="slidenum">
              <a:rPr lang="en-US" smtClean="0">
                <a:solidFill>
                  <a:prstClr val="black"/>
                </a:solidFill>
              </a:rPr>
              <a:pPr defTabSz="609585"/>
              <a:t>‹#›</a:t>
            </a:fld>
            <a:endParaRPr lang="en-US">
              <a:solidFill>
                <a:prstClr val="black"/>
              </a:solidFill>
            </a:endParaRPr>
          </a:p>
        </p:txBody>
      </p:sp>
      <p:sp>
        <p:nvSpPr>
          <p:cNvPr id="8" name="Rectangle 7"/>
          <p:cNvSpPr/>
          <p:nvPr userDrawn="1"/>
        </p:nvSpPr>
        <p:spPr>
          <a:xfrm>
            <a:off x="5588001" y="0"/>
            <a:ext cx="9432601" cy="6858000"/>
          </a:xfrm>
          <a:custGeom>
            <a:avLst/>
            <a:gdLst/>
            <a:ahLst/>
            <a:cxnLst/>
            <a:rect l="l" t="t" r="r" b="b"/>
            <a:pathLst>
              <a:path w="7074451" h="5143500">
                <a:moveTo>
                  <a:pt x="4953000" y="0"/>
                </a:moveTo>
                <a:lnTo>
                  <a:pt x="7074451" y="0"/>
                </a:lnTo>
                <a:lnTo>
                  <a:pt x="7074451" y="5143500"/>
                </a:lnTo>
                <a:lnTo>
                  <a:pt x="4953000" y="5143500"/>
                </a:lnTo>
                <a:close/>
                <a:moveTo>
                  <a:pt x="1012194" y="0"/>
                </a:moveTo>
                <a:lnTo>
                  <a:pt x="4952999" y="0"/>
                </a:lnTo>
                <a:lnTo>
                  <a:pt x="4952999"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dirty="0">
              <a:solidFill>
                <a:prstClr val="white"/>
              </a:solidFill>
            </a:endParaRPr>
          </a:p>
        </p:txBody>
      </p:sp>
      <p:sp>
        <p:nvSpPr>
          <p:cNvPr id="3" name="Rectangle 2"/>
          <p:cNvSpPr/>
          <p:nvPr userDrawn="1"/>
        </p:nvSpPr>
        <p:spPr>
          <a:xfrm>
            <a:off x="5981585" y="6178788"/>
            <a:ext cx="154985" cy="154985"/>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9" name="Rectangle 8"/>
          <p:cNvSpPr/>
          <p:nvPr userDrawn="1"/>
        </p:nvSpPr>
        <p:spPr>
          <a:xfrm>
            <a:off x="5610932" y="5569188"/>
            <a:ext cx="395817" cy="39581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11" name="Rectangle 10"/>
          <p:cNvSpPr/>
          <p:nvPr userDrawn="1"/>
        </p:nvSpPr>
        <p:spPr>
          <a:xfrm>
            <a:off x="6015452" y="2882433"/>
            <a:ext cx="154985" cy="154985"/>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pic>
        <p:nvPicPr>
          <p:cNvPr id="12" name="Picture 11" descr="Logo_forPPT.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
        <p:nvSpPr>
          <p:cNvPr id="10" name="Title 1"/>
          <p:cNvSpPr>
            <a:spLocks noGrp="1"/>
          </p:cNvSpPr>
          <p:nvPr>
            <p:ph type="ctrTitle" hasCustomPrompt="1"/>
          </p:nvPr>
        </p:nvSpPr>
        <p:spPr>
          <a:xfrm>
            <a:off x="832195" y="834568"/>
            <a:ext cx="4787584" cy="1950201"/>
          </a:xfrm>
        </p:spPr>
        <p:txBody>
          <a:bodyPr>
            <a:normAutofit/>
          </a:bodyPr>
          <a:lstStyle>
            <a:lvl1pPr algn="l">
              <a:defRPr sz="4000" b="1">
                <a:solidFill>
                  <a:srgbClr val="000000"/>
                </a:solidFill>
              </a:defRPr>
            </a:lvl1pPr>
          </a:lstStyle>
          <a:p>
            <a:r>
              <a:rPr lang="en-GB" dirty="0"/>
              <a:t>Headline</a:t>
            </a:r>
            <a:endParaRPr lang="en-US" dirty="0"/>
          </a:p>
        </p:txBody>
      </p:sp>
      <p:sp>
        <p:nvSpPr>
          <p:cNvPr id="15" name="Subtitle 2"/>
          <p:cNvSpPr>
            <a:spLocks noGrp="1"/>
          </p:cNvSpPr>
          <p:nvPr>
            <p:ph type="subTitle" idx="1" hasCustomPrompt="1"/>
          </p:nvPr>
        </p:nvSpPr>
        <p:spPr>
          <a:xfrm>
            <a:off x="832192" y="3214256"/>
            <a:ext cx="4787587" cy="3361523"/>
          </a:xfrm>
        </p:spPr>
        <p:txBody>
          <a:bodyPr>
            <a:normAutofit/>
          </a:bodyPr>
          <a:lstStyle>
            <a:lvl1pPr marL="0" indent="0" algn="l">
              <a:buNone/>
              <a:defRPr sz="2400"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spTree>
    <p:extLst>
      <p:ext uri="{BB962C8B-B14F-4D97-AF65-F5344CB8AC3E}">
        <p14:creationId xmlns:p14="http://schemas.microsoft.com/office/powerpoint/2010/main" val="29138120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17" name="Rectangle 7"/>
          <p:cNvSpPr/>
          <p:nvPr userDrawn="1"/>
        </p:nvSpPr>
        <p:spPr>
          <a:xfrm>
            <a:off x="5588001" y="0"/>
            <a:ext cx="9432601" cy="6858000"/>
          </a:xfrm>
          <a:custGeom>
            <a:avLst/>
            <a:gdLst/>
            <a:ahLst/>
            <a:cxnLst/>
            <a:rect l="l" t="t" r="r" b="b"/>
            <a:pathLst>
              <a:path w="7074451" h="5143500">
                <a:moveTo>
                  <a:pt x="4953000" y="0"/>
                </a:moveTo>
                <a:lnTo>
                  <a:pt x="7074451" y="0"/>
                </a:lnTo>
                <a:lnTo>
                  <a:pt x="7074451" y="5143500"/>
                </a:lnTo>
                <a:lnTo>
                  <a:pt x="4953000" y="5143500"/>
                </a:lnTo>
                <a:close/>
                <a:moveTo>
                  <a:pt x="1012194" y="0"/>
                </a:moveTo>
                <a:lnTo>
                  <a:pt x="4952999" y="0"/>
                </a:lnTo>
                <a:lnTo>
                  <a:pt x="4952999"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65B04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dirty="0">
              <a:solidFill>
                <a:prstClr val="white"/>
              </a:solidFill>
            </a:endParaRPr>
          </a:p>
        </p:txBody>
      </p:sp>
      <p:pic>
        <p:nvPicPr>
          <p:cNvPr id="12" name="Picture 11" descr="Logo_forPPT.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81171" y="5202586"/>
            <a:ext cx="3310828" cy="1655415"/>
          </a:xfrm>
          <a:prstGeom prst="rect">
            <a:avLst/>
          </a:prstGeom>
        </p:spPr>
      </p:pic>
      <p:sp>
        <p:nvSpPr>
          <p:cNvPr id="7" name="Rectangle 6"/>
          <p:cNvSpPr/>
          <p:nvPr userDrawn="1"/>
        </p:nvSpPr>
        <p:spPr>
          <a:xfrm>
            <a:off x="5981585" y="6178788"/>
            <a:ext cx="154985" cy="154985"/>
          </a:xfrm>
          <a:prstGeom prst="rect">
            <a:avLst/>
          </a:prstGeom>
          <a:solidFill>
            <a:srgbClr val="264C2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9" name="Rectangle 8"/>
          <p:cNvSpPr/>
          <p:nvPr userDrawn="1"/>
        </p:nvSpPr>
        <p:spPr>
          <a:xfrm>
            <a:off x="5610932" y="5569188"/>
            <a:ext cx="395817" cy="39581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10" name="Rectangle 9"/>
          <p:cNvSpPr/>
          <p:nvPr userDrawn="1"/>
        </p:nvSpPr>
        <p:spPr>
          <a:xfrm>
            <a:off x="6015452" y="2882433"/>
            <a:ext cx="154985" cy="154985"/>
          </a:xfrm>
          <a:prstGeom prst="rect">
            <a:avLst/>
          </a:prstGeom>
          <a:solidFill>
            <a:srgbClr val="AECC4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11" name="Title 1"/>
          <p:cNvSpPr>
            <a:spLocks noGrp="1"/>
          </p:cNvSpPr>
          <p:nvPr>
            <p:ph type="ctrTitle" hasCustomPrompt="1"/>
          </p:nvPr>
        </p:nvSpPr>
        <p:spPr>
          <a:xfrm>
            <a:off x="832195" y="834568"/>
            <a:ext cx="4787584" cy="1950201"/>
          </a:xfrm>
        </p:spPr>
        <p:txBody>
          <a:bodyPr>
            <a:normAutofit/>
          </a:bodyPr>
          <a:lstStyle>
            <a:lvl1pPr algn="l">
              <a:defRPr sz="4000" b="1">
                <a:solidFill>
                  <a:srgbClr val="000000"/>
                </a:solidFill>
              </a:defRPr>
            </a:lvl1pPr>
          </a:lstStyle>
          <a:p>
            <a:r>
              <a:rPr lang="en-GB" dirty="0"/>
              <a:t>Headline</a:t>
            </a:r>
            <a:endParaRPr lang="en-US" dirty="0"/>
          </a:p>
        </p:txBody>
      </p:sp>
      <p:sp>
        <p:nvSpPr>
          <p:cNvPr id="15" name="Subtitle 2"/>
          <p:cNvSpPr>
            <a:spLocks noGrp="1"/>
          </p:cNvSpPr>
          <p:nvPr>
            <p:ph type="subTitle" idx="1" hasCustomPrompt="1"/>
          </p:nvPr>
        </p:nvSpPr>
        <p:spPr>
          <a:xfrm>
            <a:off x="832192" y="3214256"/>
            <a:ext cx="4787587" cy="3361523"/>
          </a:xfrm>
        </p:spPr>
        <p:txBody>
          <a:bodyPr>
            <a:normAutofit/>
          </a:bodyPr>
          <a:lstStyle>
            <a:lvl1pPr marL="0" indent="0" algn="l">
              <a:buNone/>
              <a:defRPr sz="2400"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spTree>
    <p:extLst>
      <p:ext uri="{BB962C8B-B14F-4D97-AF65-F5344CB8AC3E}">
        <p14:creationId xmlns:p14="http://schemas.microsoft.com/office/powerpoint/2010/main" val="56537711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17" name="Rectangle 7"/>
          <p:cNvSpPr/>
          <p:nvPr userDrawn="1"/>
        </p:nvSpPr>
        <p:spPr>
          <a:xfrm>
            <a:off x="5588001" y="0"/>
            <a:ext cx="9432601" cy="6858000"/>
          </a:xfrm>
          <a:custGeom>
            <a:avLst/>
            <a:gdLst/>
            <a:ahLst/>
            <a:cxnLst/>
            <a:rect l="l" t="t" r="r" b="b"/>
            <a:pathLst>
              <a:path w="7074451" h="5143500">
                <a:moveTo>
                  <a:pt x="4953000" y="0"/>
                </a:moveTo>
                <a:lnTo>
                  <a:pt x="7074451" y="0"/>
                </a:lnTo>
                <a:lnTo>
                  <a:pt x="7074451" y="5143500"/>
                </a:lnTo>
                <a:lnTo>
                  <a:pt x="4953000" y="5143500"/>
                </a:lnTo>
                <a:close/>
                <a:moveTo>
                  <a:pt x="1012194" y="0"/>
                </a:moveTo>
                <a:lnTo>
                  <a:pt x="4952999" y="0"/>
                </a:lnTo>
                <a:lnTo>
                  <a:pt x="4952999" y="5143500"/>
                </a:lnTo>
                <a:lnTo>
                  <a:pt x="1012194" y="5143500"/>
                </a:lnTo>
                <a:lnTo>
                  <a:pt x="1012194" y="4295664"/>
                </a:lnTo>
                <a:lnTo>
                  <a:pt x="597001" y="4295664"/>
                </a:lnTo>
                <a:lnTo>
                  <a:pt x="597001" y="3774721"/>
                </a:lnTo>
                <a:lnTo>
                  <a:pt x="1012194" y="3774721"/>
                </a:lnTo>
                <a:lnTo>
                  <a:pt x="1012194" y="1905001"/>
                </a:lnTo>
                <a:lnTo>
                  <a:pt x="0" y="1905001"/>
                </a:lnTo>
                <a:lnTo>
                  <a:pt x="0" y="811389"/>
                </a:lnTo>
                <a:lnTo>
                  <a:pt x="1012194" y="811389"/>
                </a:lnTo>
                <a:close/>
              </a:path>
            </a:pathLst>
          </a:custGeom>
          <a:solidFill>
            <a:srgbClr val="2B57A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dirty="0">
              <a:solidFill>
                <a:prstClr val="white"/>
              </a:solidFill>
            </a:endParaRPr>
          </a:p>
        </p:txBody>
      </p:sp>
      <p:pic>
        <p:nvPicPr>
          <p:cNvPr id="12" name="Picture 11" descr="Logo_forPPT.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81171" y="5202586"/>
            <a:ext cx="3310828" cy="1655415"/>
          </a:xfrm>
          <a:prstGeom prst="rect">
            <a:avLst/>
          </a:prstGeom>
        </p:spPr>
      </p:pic>
      <p:sp>
        <p:nvSpPr>
          <p:cNvPr id="7" name="Rectangle 6"/>
          <p:cNvSpPr/>
          <p:nvPr userDrawn="1"/>
        </p:nvSpPr>
        <p:spPr>
          <a:xfrm>
            <a:off x="5981585" y="6178788"/>
            <a:ext cx="154985" cy="154985"/>
          </a:xfrm>
          <a:prstGeom prst="rect">
            <a:avLst/>
          </a:prstGeom>
          <a:solidFill>
            <a:srgbClr val="1C234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9" name="Rectangle 8"/>
          <p:cNvSpPr/>
          <p:nvPr userDrawn="1"/>
        </p:nvSpPr>
        <p:spPr>
          <a:xfrm>
            <a:off x="5610932" y="5569188"/>
            <a:ext cx="395817" cy="395817"/>
          </a:xfrm>
          <a:prstGeom prst="rect">
            <a:avLst/>
          </a:prstGeom>
          <a:solidFill>
            <a:srgbClr val="F5B01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10" name="Rectangle 9"/>
          <p:cNvSpPr/>
          <p:nvPr userDrawn="1"/>
        </p:nvSpPr>
        <p:spPr>
          <a:xfrm>
            <a:off x="6015452" y="2882433"/>
            <a:ext cx="154985" cy="154985"/>
          </a:xfrm>
          <a:prstGeom prst="rect">
            <a:avLst/>
          </a:prstGeom>
          <a:solidFill>
            <a:srgbClr val="279BC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85"/>
            <a:endParaRPr lang="en-US">
              <a:solidFill>
                <a:prstClr val="white"/>
              </a:solidFill>
            </a:endParaRPr>
          </a:p>
        </p:txBody>
      </p:sp>
      <p:sp>
        <p:nvSpPr>
          <p:cNvPr id="11" name="Title 1"/>
          <p:cNvSpPr>
            <a:spLocks noGrp="1"/>
          </p:cNvSpPr>
          <p:nvPr>
            <p:ph type="ctrTitle" hasCustomPrompt="1"/>
          </p:nvPr>
        </p:nvSpPr>
        <p:spPr>
          <a:xfrm>
            <a:off x="832195" y="834568"/>
            <a:ext cx="4787584" cy="1950201"/>
          </a:xfrm>
        </p:spPr>
        <p:txBody>
          <a:bodyPr>
            <a:normAutofit/>
          </a:bodyPr>
          <a:lstStyle>
            <a:lvl1pPr algn="l">
              <a:defRPr sz="4000" b="1">
                <a:solidFill>
                  <a:srgbClr val="000000"/>
                </a:solidFill>
              </a:defRPr>
            </a:lvl1pPr>
          </a:lstStyle>
          <a:p>
            <a:r>
              <a:rPr lang="en-GB" dirty="0"/>
              <a:t>Headline</a:t>
            </a:r>
            <a:endParaRPr lang="en-US" dirty="0"/>
          </a:p>
        </p:txBody>
      </p:sp>
      <p:sp>
        <p:nvSpPr>
          <p:cNvPr id="15" name="Subtitle 2"/>
          <p:cNvSpPr>
            <a:spLocks noGrp="1"/>
          </p:cNvSpPr>
          <p:nvPr>
            <p:ph type="subTitle" idx="1" hasCustomPrompt="1"/>
          </p:nvPr>
        </p:nvSpPr>
        <p:spPr>
          <a:xfrm>
            <a:off x="832192" y="3214256"/>
            <a:ext cx="4787587" cy="3361523"/>
          </a:xfrm>
        </p:spPr>
        <p:txBody>
          <a:bodyPr>
            <a:normAutofit/>
          </a:bodyPr>
          <a:lstStyle>
            <a:lvl1pPr marL="0" indent="0" algn="l">
              <a:buNone/>
              <a:defRPr sz="2400"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spTree>
    <p:extLst>
      <p:ext uri="{BB962C8B-B14F-4D97-AF65-F5344CB8AC3E}">
        <p14:creationId xmlns:p14="http://schemas.microsoft.com/office/powerpoint/2010/main" val="178333120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9" name="Picture 8" descr="Logo_forPPT.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
        <p:nvSpPr>
          <p:cNvPr id="4" name="Content Placeholder 3"/>
          <p:cNvSpPr>
            <a:spLocks noGrp="1"/>
          </p:cNvSpPr>
          <p:nvPr>
            <p:ph sz="half" idx="2"/>
          </p:nvPr>
        </p:nvSpPr>
        <p:spPr>
          <a:xfrm>
            <a:off x="6366934" y="2105891"/>
            <a:ext cx="5046132" cy="3997192"/>
          </a:xfrm>
        </p:spPr>
        <p:txBody>
          <a:bodyPr/>
          <a:lstStyle>
            <a:lvl1pPr>
              <a:defRPr sz="2667">
                <a:solidFill>
                  <a:srgbClr val="3D3D3C"/>
                </a:solidFill>
              </a:defRPr>
            </a:lvl1pPr>
            <a:lvl2pPr>
              <a:defRPr sz="2400">
                <a:solidFill>
                  <a:srgbClr val="3D3D3C"/>
                </a:solidFill>
              </a:defRPr>
            </a:lvl2pPr>
            <a:lvl3pPr>
              <a:defRPr sz="2133">
                <a:solidFill>
                  <a:srgbClr val="3D3D3C"/>
                </a:solidFill>
              </a:defRPr>
            </a:lvl3pPr>
            <a:lvl4pPr>
              <a:defRPr sz="1867">
                <a:solidFill>
                  <a:srgbClr val="3D3D3C"/>
                </a:solidFill>
              </a:defRPr>
            </a:lvl4pPr>
            <a:lvl5pPr>
              <a:defRPr sz="1867">
                <a:solidFill>
                  <a:srgbClr val="3D3D3C"/>
                </a:solidFill>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half" idx="10"/>
          </p:nvPr>
        </p:nvSpPr>
        <p:spPr>
          <a:xfrm>
            <a:off x="778934" y="2105891"/>
            <a:ext cx="5046132" cy="3997192"/>
          </a:xfrm>
        </p:spPr>
        <p:txBody>
          <a:bodyPr/>
          <a:lstStyle>
            <a:lvl1pPr>
              <a:defRPr sz="2667">
                <a:solidFill>
                  <a:srgbClr val="3D3D3C"/>
                </a:solidFill>
              </a:defRPr>
            </a:lvl1pPr>
            <a:lvl2pPr>
              <a:defRPr sz="2400">
                <a:solidFill>
                  <a:srgbClr val="3D3D3C"/>
                </a:solidFill>
              </a:defRPr>
            </a:lvl2pPr>
            <a:lvl3pPr>
              <a:defRPr sz="2133">
                <a:solidFill>
                  <a:srgbClr val="3D3D3C"/>
                </a:solidFill>
              </a:defRPr>
            </a:lvl3pPr>
            <a:lvl4pPr>
              <a:defRPr sz="1867">
                <a:solidFill>
                  <a:srgbClr val="3D3D3C"/>
                </a:solidFill>
              </a:defRPr>
            </a:lvl4pPr>
            <a:lvl5pPr>
              <a:defRPr sz="1867">
                <a:solidFill>
                  <a:srgbClr val="3D3D3C"/>
                </a:solidFill>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1"/>
          <p:cNvSpPr>
            <a:spLocks noGrp="1"/>
          </p:cNvSpPr>
          <p:nvPr>
            <p:ph type="ctrTitle" hasCustomPrompt="1"/>
          </p:nvPr>
        </p:nvSpPr>
        <p:spPr>
          <a:xfrm>
            <a:off x="798327" y="593401"/>
            <a:ext cx="10592163" cy="1055291"/>
          </a:xfrm>
        </p:spPr>
        <p:txBody>
          <a:bodyPr/>
          <a:lstStyle>
            <a:lvl1pPr algn="l">
              <a:defRPr sz="4000" b="1">
                <a:solidFill>
                  <a:srgbClr val="000000"/>
                </a:solidFill>
              </a:defRPr>
            </a:lvl1pPr>
          </a:lstStyle>
          <a:p>
            <a:r>
              <a:rPr lang="en-GB" dirty="0"/>
              <a:t>Headline</a:t>
            </a:r>
            <a:endParaRPr lang="en-US" dirty="0"/>
          </a:p>
        </p:txBody>
      </p:sp>
    </p:spTree>
    <p:extLst>
      <p:ext uri="{BB962C8B-B14F-4D97-AF65-F5344CB8AC3E}">
        <p14:creationId xmlns:p14="http://schemas.microsoft.com/office/powerpoint/2010/main" val="373675735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14" name="Picture 13" descr="Logo_forPPT.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
        <p:nvSpPr>
          <p:cNvPr id="5" name="Title 1"/>
          <p:cNvSpPr>
            <a:spLocks noGrp="1"/>
          </p:cNvSpPr>
          <p:nvPr>
            <p:ph type="ctrTitle" hasCustomPrompt="1"/>
          </p:nvPr>
        </p:nvSpPr>
        <p:spPr>
          <a:xfrm>
            <a:off x="798327" y="593401"/>
            <a:ext cx="10592163" cy="1055291"/>
          </a:xfrm>
        </p:spPr>
        <p:txBody>
          <a:bodyPr/>
          <a:lstStyle>
            <a:lvl1pPr algn="l">
              <a:defRPr sz="4000" b="1">
                <a:solidFill>
                  <a:srgbClr val="000000"/>
                </a:solidFill>
              </a:defRPr>
            </a:lvl1pPr>
          </a:lstStyle>
          <a:p>
            <a:r>
              <a:rPr lang="en-GB" dirty="0"/>
              <a:t>Headline</a:t>
            </a:r>
            <a:endParaRPr lang="en-US" dirty="0"/>
          </a:p>
        </p:txBody>
      </p:sp>
      <p:sp>
        <p:nvSpPr>
          <p:cNvPr id="6" name="Subtitle 2"/>
          <p:cNvSpPr>
            <a:spLocks noGrp="1"/>
          </p:cNvSpPr>
          <p:nvPr>
            <p:ph type="subTitle" idx="1" hasCustomPrompt="1"/>
          </p:nvPr>
        </p:nvSpPr>
        <p:spPr>
          <a:xfrm>
            <a:off x="798327" y="1898074"/>
            <a:ext cx="10592163" cy="3896889"/>
          </a:xfrm>
        </p:spPr>
        <p:txBody>
          <a:bodyPr>
            <a:normAutofit/>
          </a:bodyPr>
          <a:lstStyle>
            <a:lvl1pPr marL="0" indent="0" algn="l">
              <a:buNone/>
              <a:defRPr sz="2400"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spTree>
    <p:extLst>
      <p:ext uri="{BB962C8B-B14F-4D97-AF65-F5344CB8AC3E}">
        <p14:creationId xmlns:p14="http://schemas.microsoft.com/office/powerpoint/2010/main" val="2100074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descr="Logo_forPPT.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81171" y="5202587"/>
            <a:ext cx="3310828" cy="1655415"/>
          </a:xfrm>
          <a:prstGeom prst="rect">
            <a:avLst/>
          </a:prstGeom>
        </p:spPr>
      </p:pic>
      <p:sp>
        <p:nvSpPr>
          <p:cNvPr id="5" name="Title 1"/>
          <p:cNvSpPr>
            <a:spLocks noGrp="1"/>
          </p:cNvSpPr>
          <p:nvPr>
            <p:ph type="ctrTitle" hasCustomPrompt="1"/>
          </p:nvPr>
        </p:nvSpPr>
        <p:spPr>
          <a:xfrm>
            <a:off x="798327" y="593401"/>
            <a:ext cx="10592163" cy="1055291"/>
          </a:xfrm>
        </p:spPr>
        <p:txBody>
          <a:bodyPr/>
          <a:lstStyle>
            <a:lvl1pPr algn="l">
              <a:defRPr sz="4000" b="1">
                <a:solidFill>
                  <a:srgbClr val="000000"/>
                </a:solidFill>
              </a:defRPr>
            </a:lvl1pPr>
          </a:lstStyle>
          <a:p>
            <a:r>
              <a:rPr lang="en-GB" dirty="0"/>
              <a:t>Headline</a:t>
            </a:r>
            <a:endParaRPr lang="en-US" dirty="0"/>
          </a:p>
        </p:txBody>
      </p:sp>
      <p:sp>
        <p:nvSpPr>
          <p:cNvPr id="6" name="Subtitle 2"/>
          <p:cNvSpPr>
            <a:spLocks noGrp="1"/>
          </p:cNvSpPr>
          <p:nvPr>
            <p:ph type="subTitle" idx="1" hasCustomPrompt="1"/>
          </p:nvPr>
        </p:nvSpPr>
        <p:spPr>
          <a:xfrm>
            <a:off x="798327" y="1898074"/>
            <a:ext cx="10592163" cy="3896889"/>
          </a:xfrm>
        </p:spPr>
        <p:txBody>
          <a:bodyPr>
            <a:normAutofit/>
          </a:bodyPr>
          <a:lstStyle>
            <a:lvl1pPr marL="0" indent="0" algn="l">
              <a:buNone/>
              <a:defRPr sz="2400" baseline="0">
                <a:solidFill>
                  <a:schemeClr val="tx2"/>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GB" dirty="0"/>
              <a:t>Secondary text goes here</a:t>
            </a:r>
            <a:endParaRPr lang="en-US" dirty="0"/>
          </a:p>
        </p:txBody>
      </p:sp>
    </p:spTree>
    <p:extLst>
      <p:ext uri="{BB962C8B-B14F-4D97-AF65-F5344CB8AC3E}">
        <p14:creationId xmlns:p14="http://schemas.microsoft.com/office/powerpoint/2010/main" val="90684346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fontAlgn="base">
              <a:spcBef>
                <a:spcPct val="0"/>
              </a:spcBef>
              <a:spcAft>
                <a:spcPct val="0"/>
              </a:spcAft>
              <a:defRPr>
                <a:latin typeface="Arial" charset="0"/>
              </a:defRPr>
            </a:lvl1pPr>
          </a:lstStyle>
          <a:p>
            <a:pPr>
              <a:defRPr/>
            </a:pPr>
            <a:fld id="{B8CD6AF4-BF38-4AD9-9B94-D6A689C7B648}" type="datetimeFigureOut">
              <a:rPr lang="en-GB">
                <a:solidFill>
                  <a:prstClr val="black">
                    <a:tint val="75000"/>
                  </a:prstClr>
                </a:solidFill>
              </a:rPr>
              <a:pPr>
                <a:defRPr/>
              </a:pPr>
              <a:t>23/10/2020</a:t>
            </a:fld>
            <a:endParaRPr lang="en-GB">
              <a:solidFill>
                <a:prstClr val="black">
                  <a:tint val="75000"/>
                </a:prstClr>
              </a:solidFill>
            </a:endParaRPr>
          </a:p>
        </p:txBody>
      </p:sp>
      <p:sp>
        <p:nvSpPr>
          <p:cNvPr id="3" name="Footer Placeholder 2"/>
          <p:cNvSpPr>
            <a:spLocks noGrp="1"/>
          </p:cNvSpPr>
          <p:nvPr>
            <p:ph type="ftr" sz="quarter" idx="11"/>
          </p:nvPr>
        </p:nvSpPr>
        <p:spPr>
          <a:xfrm>
            <a:off x="4165600" y="6356351"/>
            <a:ext cx="3860800" cy="365125"/>
          </a:xfrm>
          <a:prstGeom prst="rect">
            <a:avLst/>
          </a:prstGeom>
        </p:spPr>
        <p:txBody>
          <a:bodyPr/>
          <a:lstStyle>
            <a:lvl1pPr fontAlgn="base">
              <a:spcBef>
                <a:spcPct val="0"/>
              </a:spcBef>
              <a:spcAft>
                <a:spcPct val="0"/>
              </a:spcAft>
              <a:defRPr>
                <a:latin typeface="Arial" charset="0"/>
              </a:defRPr>
            </a:lvl1pPr>
          </a:lstStyle>
          <a:p>
            <a:pPr defTabSz="609585">
              <a:defRPr/>
            </a:pPr>
            <a:endParaRPr lang="en-GB">
              <a:solidFill>
                <a:prstClr val="black"/>
              </a:solidFill>
            </a:endParaRPr>
          </a:p>
        </p:txBody>
      </p:sp>
      <p:sp>
        <p:nvSpPr>
          <p:cNvPr id="4" name="Slide Number Placeholder 3"/>
          <p:cNvSpPr>
            <a:spLocks noGrp="1"/>
          </p:cNvSpPr>
          <p:nvPr>
            <p:ph type="sldNum" sz="quarter" idx="12"/>
          </p:nvPr>
        </p:nvSpPr>
        <p:spPr>
          <a:xfrm>
            <a:off x="8737600" y="6356351"/>
            <a:ext cx="2844800" cy="365125"/>
          </a:xfrm>
          <a:prstGeom prst="rect">
            <a:avLst/>
          </a:prstGeom>
        </p:spPr>
        <p:txBody>
          <a:bodyPr/>
          <a:lstStyle>
            <a:lvl1pPr fontAlgn="base">
              <a:spcBef>
                <a:spcPct val="0"/>
              </a:spcBef>
              <a:spcAft>
                <a:spcPct val="0"/>
              </a:spcAft>
              <a:defRPr>
                <a:latin typeface="Arial" charset="0"/>
              </a:defRPr>
            </a:lvl1pPr>
          </a:lstStyle>
          <a:p>
            <a:pPr defTabSz="609585">
              <a:defRPr/>
            </a:pPr>
            <a:fld id="{8441D3C6-2299-48C6-BE61-09DF530DFC22}" type="slidenum">
              <a:rPr lang="en-GB" smtClean="0">
                <a:solidFill>
                  <a:prstClr val="black"/>
                </a:solidFill>
              </a:rPr>
              <a:pPr defTabSz="609585">
                <a:defRPr/>
              </a:pPr>
              <a:t>‹#›</a:t>
            </a:fld>
            <a:endParaRPr lang="en-GB">
              <a:solidFill>
                <a:prstClr val="black"/>
              </a:solidFill>
            </a:endParaRPr>
          </a:p>
        </p:txBody>
      </p:sp>
    </p:spTree>
    <p:extLst>
      <p:ext uri="{BB962C8B-B14F-4D97-AF65-F5344CB8AC3E}">
        <p14:creationId xmlns:p14="http://schemas.microsoft.com/office/powerpoint/2010/main" val="13633527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2D43928-2C0B-4958-9A30-4429F50EBACF}" type="datetimeFigureOut">
              <a:rPr lang="en-GB" smtClean="0"/>
              <a:t>23/10/2020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1641049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72D43928-2C0B-4958-9A30-4429F50EBACF}" type="datetimeFigureOut">
              <a:rPr lang="en-GB" smtClean="0"/>
              <a:t>23/10/2020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11955701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72D43928-2C0B-4958-9A30-4429F50EBACF}" type="datetimeFigureOut">
              <a:rPr lang="en-GB" smtClean="0"/>
              <a:t>23/10/2020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14439354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72D43928-2C0B-4958-9A30-4429F50EBACF}" type="datetimeFigureOut">
              <a:rPr lang="en-GB" smtClean="0"/>
              <a:t>23/10/2020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9363343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D43928-2C0B-4958-9A30-4429F50EBACF}" type="datetimeFigureOut">
              <a:rPr lang="en-GB" smtClean="0"/>
              <a:t>23/10/2020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39244026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2D43928-2C0B-4958-9A30-4429F50EBACF}" type="datetimeFigureOut">
              <a:rPr lang="en-GB" smtClean="0"/>
              <a:t>23/10/2020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14774679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2D43928-2C0B-4958-9A30-4429F50EBACF}" type="datetimeFigureOut">
              <a:rPr lang="en-GB" smtClean="0"/>
              <a:t>23/10/2020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47ED95A-4179-469F-B518-DDEA327859DE}" type="slidenum">
              <a:rPr lang="en-GB" smtClean="0"/>
              <a:t>‹#›</a:t>
            </a:fld>
            <a:endParaRPr lang="en-GB"/>
          </a:p>
        </p:txBody>
      </p:sp>
    </p:spTree>
    <p:extLst>
      <p:ext uri="{BB962C8B-B14F-4D97-AF65-F5344CB8AC3E}">
        <p14:creationId xmlns:p14="http://schemas.microsoft.com/office/powerpoint/2010/main" val="1395958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6" Type="http://schemas.openxmlformats.org/officeDocument/2006/relationships/theme" Target="../theme/theme2.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D43928-2C0B-4958-9A30-4429F50EBACF}" type="datetimeFigureOut">
              <a:rPr lang="en-GB" smtClean="0"/>
              <a:t>23/10/2020</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7ED95A-4179-469F-B518-DDEA327859DE}" type="slidenum">
              <a:rPr lang="en-GB" smtClean="0"/>
              <a:t>‹#›</a:t>
            </a:fld>
            <a:endParaRPr lang="en-GB"/>
          </a:p>
        </p:txBody>
      </p:sp>
    </p:spTree>
    <p:extLst>
      <p:ext uri="{BB962C8B-B14F-4D97-AF65-F5344CB8AC3E}">
        <p14:creationId xmlns:p14="http://schemas.microsoft.com/office/powerpoint/2010/main" val="19093285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pPr defTabSz="609585"/>
            <a:fld id="{7AD7E914-2E24-E44E-8E32-D2278494C075}" type="datetimeFigureOut">
              <a:rPr lang="en-US" smtClean="0">
                <a:solidFill>
                  <a:prstClr val="black">
                    <a:tint val="75000"/>
                  </a:prstClr>
                </a:solidFill>
              </a:rPr>
              <a:pPr defTabSz="609585"/>
              <a:t>10/23/2020</a:t>
            </a:fld>
            <a:endParaRPr lang="en-US">
              <a:solidFill>
                <a:prstClr val="black">
                  <a:tint val="75000"/>
                </a:prstClr>
              </a:solidFill>
            </a:endParaRPr>
          </a:p>
        </p:txBody>
      </p:sp>
    </p:spTree>
    <p:extLst>
      <p:ext uri="{BB962C8B-B14F-4D97-AF65-F5344CB8AC3E}">
        <p14:creationId xmlns:p14="http://schemas.microsoft.com/office/powerpoint/2010/main" val="590059387"/>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Lst>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28.xml"/><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8.xml"/></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2.xml"/><Relationship Id="rId1"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4.png"/><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8.xml"/></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28.xml"/></Relationships>
</file>

<file path=ppt/slides/_rels/slide2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5.xml"/><Relationship Id="rId1" Type="http://schemas.openxmlformats.org/officeDocument/2006/relationships/slideLayout" Target="../slideLayouts/slideLayout28.xml"/></Relationships>
</file>

<file path=ppt/slides/_rels/slide2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6.xml"/><Relationship Id="rId1" Type="http://schemas.openxmlformats.org/officeDocument/2006/relationships/slideLayout" Target="../slideLayouts/slideLayout28.xml"/></Relationships>
</file>

<file path=ppt/slides/_rels/slide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7.xml"/><Relationship Id="rId1" Type="http://schemas.openxmlformats.org/officeDocument/2006/relationships/slideLayout" Target="../slideLayouts/slideLayout2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png"/><Relationship Id="rId7"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 Id="rId9"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1395663" y="1873404"/>
            <a:ext cx="10078942" cy="2062975"/>
          </a:xfrm>
          <a:prstGeom prst="roundRect">
            <a:avLst/>
          </a:prstGeom>
          <a:solidFill>
            <a:srgbClr val="09A5B5"/>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GB" b="1" dirty="0">
              <a:solidFill>
                <a:schemeClr val="bg1"/>
              </a:solidFill>
              <a:latin typeface="+mn-lt"/>
            </a:endParaRPr>
          </a:p>
        </p:txBody>
      </p:sp>
      <p:sp>
        <p:nvSpPr>
          <p:cNvPr id="5" name="Title 2"/>
          <p:cNvSpPr>
            <a:spLocks noGrp="1"/>
          </p:cNvSpPr>
          <p:nvPr>
            <p:ph type="ctrTitle" idx="4294967295"/>
          </p:nvPr>
        </p:nvSpPr>
        <p:spPr>
          <a:xfrm>
            <a:off x="786063" y="1392835"/>
            <a:ext cx="11019365" cy="3045633"/>
          </a:xfrm>
        </p:spPr>
        <p:txBody>
          <a:bodyPr>
            <a:normAutofit/>
          </a:bodyPr>
          <a:lstStyle/>
          <a:p>
            <a:pPr algn="ctr"/>
            <a:r>
              <a:rPr lang="en-GB" sz="6600" b="1" dirty="0" smtClean="0">
                <a:solidFill>
                  <a:schemeClr val="bg1"/>
                </a:solidFill>
                <a:latin typeface="+mn-lt"/>
              </a:rPr>
              <a:t>Sources of Electricity</a:t>
            </a:r>
            <a:endParaRPr lang="en-GB" sz="6600" b="1" dirty="0">
              <a:solidFill>
                <a:schemeClr val="bg1"/>
              </a:solidFill>
              <a:latin typeface="+mn-lt"/>
            </a:endParaRPr>
          </a:p>
        </p:txBody>
      </p:sp>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516369" y="5249447"/>
            <a:ext cx="5500914" cy="1390288"/>
          </a:xfrm>
          <a:prstGeom prst="rect">
            <a:avLst/>
          </a:prstGeom>
        </p:spPr>
      </p:pic>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11465" y="5165128"/>
            <a:ext cx="5321133" cy="1558926"/>
          </a:xfrm>
          <a:prstGeom prst="rect">
            <a:avLst/>
          </a:prstGeom>
        </p:spPr>
      </p:pic>
    </p:spTree>
    <p:extLst>
      <p:ext uri="{BB962C8B-B14F-4D97-AF65-F5344CB8AC3E}">
        <p14:creationId xmlns:p14="http://schemas.microsoft.com/office/powerpoint/2010/main" val="26713881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589490736"/>
              </p:ext>
            </p:extLst>
          </p:nvPr>
        </p:nvGraphicFramePr>
        <p:xfrm>
          <a:off x="2117558" y="-112295"/>
          <a:ext cx="10074442" cy="69702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52756" y="1547185"/>
            <a:ext cx="3628512" cy="3651333"/>
          </a:xfrm>
          <a:prstGeom prst="rect">
            <a:avLst/>
          </a:prstGeom>
        </p:spPr>
      </p:pic>
    </p:spTree>
    <p:extLst>
      <p:ext uri="{BB962C8B-B14F-4D97-AF65-F5344CB8AC3E}">
        <p14:creationId xmlns:p14="http://schemas.microsoft.com/office/powerpoint/2010/main" val="307289474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p:cNvSpPr txBox="1">
            <a:spLocks/>
          </p:cNvSpPr>
          <p:nvPr/>
        </p:nvSpPr>
        <p:spPr>
          <a:xfrm>
            <a:off x="0" y="0"/>
            <a:ext cx="3668889" cy="6858000"/>
          </a:xfrm>
          <a:prstGeom prst="rect">
            <a:avLst/>
          </a:prstGeom>
          <a:solidFill>
            <a:srgbClr val="09A5B5"/>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6000" b="1" dirty="0" smtClean="0">
                <a:solidFill>
                  <a:schemeClr val="bg1"/>
                </a:solidFill>
                <a:latin typeface="+mn-lt"/>
              </a:rPr>
              <a:t>What is electricity?</a:t>
            </a:r>
            <a:endParaRPr lang="en-GB" sz="2400" b="1" dirty="0" smtClean="0">
              <a:solidFill>
                <a:schemeClr val="bg1"/>
              </a:solidFill>
              <a:latin typeface="+mn-lt"/>
            </a:endParaRPr>
          </a:p>
          <a:p>
            <a:pPr algn="ctr"/>
            <a:endParaRPr lang="en-GB" sz="4200" b="1" dirty="0">
              <a:solidFill>
                <a:schemeClr val="bg1"/>
              </a:solidFill>
              <a:latin typeface="+mn-lt"/>
            </a:endParaRPr>
          </a:p>
        </p:txBody>
      </p:sp>
      <p:sp>
        <p:nvSpPr>
          <p:cNvPr id="4" name="TextBox 3"/>
          <p:cNvSpPr txBox="1"/>
          <p:nvPr/>
        </p:nvSpPr>
        <p:spPr>
          <a:xfrm>
            <a:off x="5278921" y="335039"/>
            <a:ext cx="5659404" cy="510778"/>
          </a:xfrm>
          <a:prstGeom prst="roundRect">
            <a:avLst/>
          </a:prstGeom>
          <a:solidFill>
            <a:srgbClr val="09A5B5"/>
          </a:solidFill>
        </p:spPr>
        <p:txBody>
          <a:bodyPr wrap="square" rtlCol="0">
            <a:spAutoFit/>
          </a:bodyPr>
          <a:lstStyle/>
          <a:p>
            <a:pPr algn="ctr"/>
            <a:r>
              <a:rPr lang="en-GB" sz="2400" dirty="0" smtClean="0">
                <a:solidFill>
                  <a:schemeClr val="bg1"/>
                </a:solidFill>
              </a:rPr>
              <a:t>The presence and flow of electrical charge</a:t>
            </a:r>
            <a:endParaRPr lang="en-GB" sz="1600" dirty="0">
              <a:solidFill>
                <a:schemeClr val="bg1"/>
              </a:solidFill>
            </a:endParaRPr>
          </a:p>
        </p:txBody>
      </p:sp>
      <p:sp>
        <p:nvSpPr>
          <p:cNvPr id="6" name="TextBox 5"/>
          <p:cNvSpPr txBox="1"/>
          <p:nvPr/>
        </p:nvSpPr>
        <p:spPr>
          <a:xfrm>
            <a:off x="5278921" y="2690523"/>
            <a:ext cx="5659404" cy="919401"/>
          </a:xfrm>
          <a:prstGeom prst="roundRect">
            <a:avLst/>
          </a:prstGeom>
          <a:solidFill>
            <a:srgbClr val="09A5B5"/>
          </a:solidFill>
        </p:spPr>
        <p:txBody>
          <a:bodyPr wrap="square" rtlCol="0">
            <a:spAutoFit/>
          </a:bodyPr>
          <a:lstStyle/>
          <a:p>
            <a:pPr algn="ctr"/>
            <a:r>
              <a:rPr lang="en-GB" sz="2400" dirty="0" smtClean="0">
                <a:solidFill>
                  <a:schemeClr val="bg1"/>
                </a:solidFill>
              </a:rPr>
              <a:t>We can harness this energy</a:t>
            </a:r>
          </a:p>
          <a:p>
            <a:pPr algn="ctr"/>
            <a:r>
              <a:rPr lang="en-GB" sz="2400" dirty="0" smtClean="0">
                <a:solidFill>
                  <a:schemeClr val="bg1"/>
                </a:solidFill>
              </a:rPr>
              <a:t> to power electrical devices</a:t>
            </a:r>
            <a:endParaRPr lang="en-GB" sz="1600" dirty="0">
              <a:solidFill>
                <a:schemeClr val="bg1"/>
              </a:solidFill>
            </a:endParaRPr>
          </a:p>
        </p:txBody>
      </p:sp>
      <p:sp>
        <p:nvSpPr>
          <p:cNvPr id="7" name="TextBox 6"/>
          <p:cNvSpPr txBox="1"/>
          <p:nvPr/>
        </p:nvSpPr>
        <p:spPr>
          <a:xfrm>
            <a:off x="5278921" y="1324511"/>
            <a:ext cx="5659404" cy="919401"/>
          </a:xfrm>
          <a:prstGeom prst="roundRect">
            <a:avLst/>
          </a:prstGeom>
          <a:solidFill>
            <a:srgbClr val="09A5B5"/>
          </a:solidFill>
        </p:spPr>
        <p:txBody>
          <a:bodyPr wrap="square" rtlCol="0">
            <a:spAutoFit/>
          </a:bodyPr>
          <a:lstStyle/>
          <a:p>
            <a:pPr algn="ctr"/>
            <a:r>
              <a:rPr lang="en-GB" sz="2400" dirty="0" smtClean="0">
                <a:solidFill>
                  <a:schemeClr val="bg1"/>
                </a:solidFill>
              </a:rPr>
              <a:t>This flow can be controlled through </a:t>
            </a:r>
          </a:p>
          <a:p>
            <a:pPr algn="ctr"/>
            <a:r>
              <a:rPr lang="en-GB" sz="2400" dirty="0" smtClean="0">
                <a:solidFill>
                  <a:schemeClr val="bg1"/>
                </a:solidFill>
              </a:rPr>
              <a:t>conductors such as copper wires</a:t>
            </a:r>
            <a:endParaRPr lang="en-GB" sz="1600" dirty="0">
              <a:solidFill>
                <a:schemeClr val="bg1"/>
              </a:solidFill>
            </a:endParaRPr>
          </a:p>
        </p:txBody>
      </p:sp>
      <p:pic>
        <p:nvPicPr>
          <p:cNvPr id="2" name="Picture 2" descr="Batteries, Cells, Battery Cells, Batteries, Batteries, Energ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51879" y="3933871"/>
            <a:ext cx="2722129" cy="27221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9698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p:cNvSpPr txBox="1">
            <a:spLocks/>
          </p:cNvSpPr>
          <p:nvPr/>
        </p:nvSpPr>
        <p:spPr>
          <a:xfrm>
            <a:off x="0" y="0"/>
            <a:ext cx="3645749" cy="6858000"/>
          </a:xfrm>
          <a:prstGeom prst="rect">
            <a:avLst/>
          </a:prstGeom>
          <a:solidFill>
            <a:srgbClr val="09A5B5"/>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6000" b="1" dirty="0" smtClean="0">
                <a:solidFill>
                  <a:schemeClr val="bg1"/>
                </a:solidFill>
                <a:latin typeface="+mn-lt"/>
              </a:rPr>
              <a:t>National Grid</a:t>
            </a:r>
            <a:endParaRPr lang="en-GB" sz="2400" b="1" dirty="0" smtClean="0">
              <a:solidFill>
                <a:schemeClr val="bg1"/>
              </a:solidFill>
              <a:latin typeface="+mn-lt"/>
            </a:endParaRPr>
          </a:p>
          <a:p>
            <a:pPr marL="285750" indent="-285750">
              <a:buFont typeface="Arial" panose="020B0604020202020204" pitchFamily="34" charset="0"/>
              <a:buChar char="•"/>
            </a:pPr>
            <a:endParaRPr lang="en-GB" sz="2400" dirty="0" smtClean="0">
              <a:solidFill>
                <a:schemeClr val="bg1"/>
              </a:solidFill>
              <a:latin typeface="+mn-lt"/>
            </a:endParaRPr>
          </a:p>
          <a:p>
            <a:pPr marL="285750" indent="-285750">
              <a:buFont typeface="Arial" panose="020B0604020202020204" pitchFamily="34" charset="0"/>
              <a:buChar char="•"/>
            </a:pPr>
            <a:r>
              <a:rPr lang="en-GB" sz="2400" dirty="0" smtClean="0">
                <a:solidFill>
                  <a:schemeClr val="bg1"/>
                </a:solidFill>
                <a:latin typeface="+mn-lt"/>
              </a:rPr>
              <a:t>When </a:t>
            </a:r>
            <a:r>
              <a:rPr lang="en-GB" sz="2400" dirty="0">
                <a:solidFill>
                  <a:schemeClr val="bg1"/>
                </a:solidFill>
                <a:latin typeface="+mn-lt"/>
              </a:rPr>
              <a:t>power plants burn fossil fuels the energy created is transferred to the </a:t>
            </a:r>
            <a:r>
              <a:rPr lang="en-GB" sz="2400" dirty="0" smtClean="0">
                <a:solidFill>
                  <a:schemeClr val="bg1"/>
                </a:solidFill>
                <a:latin typeface="+mn-lt"/>
              </a:rPr>
              <a:t>National Grid </a:t>
            </a:r>
            <a:r>
              <a:rPr lang="en-GB" sz="2400" dirty="0">
                <a:solidFill>
                  <a:schemeClr val="bg1"/>
                </a:solidFill>
                <a:latin typeface="+mn-lt"/>
              </a:rPr>
              <a:t>which then supplies </a:t>
            </a:r>
            <a:r>
              <a:rPr lang="en-GB" sz="2400" dirty="0" smtClean="0">
                <a:solidFill>
                  <a:schemeClr val="bg1"/>
                </a:solidFill>
                <a:latin typeface="+mn-lt"/>
              </a:rPr>
              <a:t>consumers with </a:t>
            </a:r>
            <a:r>
              <a:rPr lang="en-GB" sz="2400" dirty="0">
                <a:solidFill>
                  <a:schemeClr val="bg1"/>
                </a:solidFill>
                <a:latin typeface="+mn-lt"/>
              </a:rPr>
              <a:t>electricity</a:t>
            </a:r>
          </a:p>
          <a:p>
            <a:pPr marL="285750" indent="-285750">
              <a:buFont typeface="Arial" panose="020B0604020202020204" pitchFamily="34" charset="0"/>
              <a:buChar char="•"/>
            </a:pPr>
            <a:endParaRPr lang="en-GB" sz="2400" dirty="0">
              <a:solidFill>
                <a:schemeClr val="bg1"/>
              </a:solidFill>
            </a:endParaRPr>
          </a:p>
          <a:p>
            <a:pPr marL="285750" indent="-285750">
              <a:buFont typeface="Arial" panose="020B0604020202020204" pitchFamily="34" charset="0"/>
              <a:buChar char="•"/>
            </a:pPr>
            <a:r>
              <a:rPr lang="en-GB" sz="2400" dirty="0" smtClean="0">
                <a:solidFill>
                  <a:schemeClr val="bg1"/>
                </a:solidFill>
                <a:latin typeface="+mn-lt"/>
              </a:rPr>
              <a:t>The National Grid </a:t>
            </a:r>
            <a:r>
              <a:rPr lang="en-GB" sz="2400" dirty="0">
                <a:solidFill>
                  <a:schemeClr val="bg1"/>
                </a:solidFill>
                <a:latin typeface="+mn-lt"/>
              </a:rPr>
              <a:t>transfers electrical power from power stations to anywhere on the </a:t>
            </a:r>
            <a:r>
              <a:rPr lang="en-GB" sz="2400" dirty="0" smtClean="0">
                <a:solidFill>
                  <a:schemeClr val="bg1"/>
                </a:solidFill>
                <a:latin typeface="+mn-lt"/>
              </a:rPr>
              <a:t>grid</a:t>
            </a:r>
            <a:endParaRPr lang="en-GB" sz="2400" dirty="0">
              <a:solidFill>
                <a:schemeClr val="bg1"/>
              </a:solidFill>
              <a:latin typeface="+mn-lt"/>
            </a:endParaRPr>
          </a:p>
          <a:p>
            <a:pPr algn="ctr"/>
            <a:endParaRPr lang="en-GB" sz="4200" b="1" dirty="0">
              <a:solidFill>
                <a:schemeClr val="bg1"/>
              </a:solidFill>
              <a:latin typeface="+mn-lt"/>
            </a:endParaRPr>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5334" t="14545" r="5636" b="6484"/>
          <a:stretch/>
        </p:blipFill>
        <p:spPr>
          <a:xfrm>
            <a:off x="3840480" y="1294228"/>
            <a:ext cx="7986286" cy="5008098"/>
          </a:xfrm>
          <a:prstGeom prst="rect">
            <a:avLst/>
          </a:prstGeom>
        </p:spPr>
      </p:pic>
      <p:sp>
        <p:nvSpPr>
          <p:cNvPr id="4" name="TextBox 3"/>
          <p:cNvSpPr txBox="1"/>
          <p:nvPr/>
        </p:nvSpPr>
        <p:spPr>
          <a:xfrm>
            <a:off x="4206240" y="709453"/>
            <a:ext cx="5078437" cy="584775"/>
          </a:xfrm>
          <a:prstGeom prst="rect">
            <a:avLst/>
          </a:prstGeom>
          <a:noFill/>
        </p:spPr>
        <p:txBody>
          <a:bodyPr wrap="square" rtlCol="0">
            <a:spAutoFit/>
          </a:bodyPr>
          <a:lstStyle/>
          <a:p>
            <a:r>
              <a:rPr lang="en-GB" sz="3200" b="1" dirty="0" smtClean="0">
                <a:solidFill>
                  <a:srgbClr val="09A5B5"/>
                </a:solidFill>
              </a:rPr>
              <a:t>Coal-fired Power Station </a:t>
            </a:r>
            <a:endParaRPr lang="en-GB" sz="3200" b="1" dirty="0">
              <a:solidFill>
                <a:srgbClr val="09A5B5"/>
              </a:solidFill>
            </a:endParaRPr>
          </a:p>
        </p:txBody>
      </p:sp>
    </p:spTree>
    <p:extLst>
      <p:ext uri="{BB962C8B-B14F-4D97-AF65-F5344CB8AC3E}">
        <p14:creationId xmlns:p14="http://schemas.microsoft.com/office/powerpoint/2010/main" val="2057081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220096222"/>
              </p:ext>
            </p:extLst>
          </p:nvPr>
        </p:nvGraphicFramePr>
        <p:xfrm>
          <a:off x="450460" y="611646"/>
          <a:ext cx="5948633" cy="5549128"/>
        </p:xfrm>
        <a:graphic>
          <a:graphicData uri="http://schemas.openxmlformats.org/drawingml/2006/table">
            <a:tbl>
              <a:tblPr firstRow="1" bandRow="1">
                <a:tableStyleId>{5940675A-B579-460E-94D1-54222C63F5DA}</a:tableStyleId>
              </a:tblPr>
              <a:tblGrid>
                <a:gridCol w="5948633"/>
              </a:tblGrid>
              <a:tr h="776921">
                <a:tc>
                  <a:txBody>
                    <a:bodyPr/>
                    <a:lstStyle/>
                    <a:p>
                      <a:r>
                        <a:rPr lang="en-GB" sz="2800" b="1" dirty="0" smtClean="0">
                          <a:solidFill>
                            <a:schemeClr val="bg1"/>
                          </a:solidFill>
                          <a:latin typeface="Calibri" panose="020F0502020204030204" pitchFamily="34" charset="0"/>
                        </a:rPr>
                        <a:t>Coal Powered Plants</a:t>
                      </a:r>
                      <a:endParaRPr lang="en-GB" sz="2800" b="1" dirty="0">
                        <a:solidFill>
                          <a:schemeClr val="bg1"/>
                        </a:solidFill>
                        <a:latin typeface="Calibri" panose="020F0502020204030204" pitchFamily="34" charset="0"/>
                      </a:endParaRPr>
                    </a:p>
                  </a:txBody>
                  <a:tcPr>
                    <a:solidFill>
                      <a:srgbClr val="09A5B5"/>
                    </a:solidFill>
                  </a:tcPr>
                </a:tc>
              </a:tr>
              <a:tr h="1183816">
                <a:tc>
                  <a:txBody>
                    <a:bodyPr/>
                    <a:lstStyle/>
                    <a:p>
                      <a:r>
                        <a:rPr lang="en-GB" sz="2800" dirty="0" smtClean="0">
                          <a:latin typeface="Calibri" panose="020F0502020204030204" pitchFamily="34" charset="0"/>
                        </a:rPr>
                        <a:t>Huge cause</a:t>
                      </a:r>
                      <a:r>
                        <a:rPr lang="en-GB" sz="2800" baseline="0" dirty="0" smtClean="0">
                          <a:latin typeface="Calibri" panose="020F0502020204030204" pitchFamily="34" charset="0"/>
                        </a:rPr>
                        <a:t> of air pollution and greenhouse gases</a:t>
                      </a:r>
                      <a:endParaRPr lang="en-GB" sz="2800" dirty="0">
                        <a:latin typeface="Calibri" panose="020F0502020204030204" pitchFamily="34" charset="0"/>
                      </a:endParaRPr>
                    </a:p>
                  </a:txBody>
                  <a:tcPr/>
                </a:tc>
              </a:tr>
              <a:tr h="11838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dirty="0" smtClean="0">
                          <a:latin typeface="Calibri" panose="020F0502020204030204" pitchFamily="34" charset="0"/>
                        </a:rPr>
                        <a:t>More</a:t>
                      </a:r>
                      <a:r>
                        <a:rPr lang="en-GB" sz="2800" baseline="0" dirty="0" smtClean="0">
                          <a:latin typeface="Calibri" panose="020F0502020204030204" pitchFamily="34" charset="0"/>
                        </a:rPr>
                        <a:t> expensive overall than renewable energy source</a:t>
                      </a:r>
                      <a:endParaRPr lang="en-GB" sz="2800" dirty="0" smtClean="0">
                        <a:latin typeface="Calibri" panose="020F0502020204030204" pitchFamily="34" charset="0"/>
                      </a:endParaRPr>
                    </a:p>
                  </a:txBody>
                  <a:tcPr/>
                </a:tc>
              </a:tr>
              <a:tr h="1220759">
                <a:tc>
                  <a:txBody>
                    <a:bodyPr/>
                    <a:lstStyle/>
                    <a:p>
                      <a:r>
                        <a:rPr lang="en-GB" sz="2800" dirty="0" smtClean="0">
                          <a:latin typeface="Calibri" panose="020F0502020204030204" pitchFamily="34" charset="0"/>
                        </a:rPr>
                        <a:t>Releases large amounts of sulphur</a:t>
                      </a:r>
                      <a:r>
                        <a:rPr lang="en-GB" sz="2800" baseline="0" dirty="0" smtClean="0">
                          <a:latin typeface="Calibri" panose="020F0502020204030204" pitchFamily="34" charset="0"/>
                        </a:rPr>
                        <a:t> dioxide which c</a:t>
                      </a:r>
                      <a:r>
                        <a:rPr lang="en-GB" sz="2800" dirty="0" smtClean="0">
                          <a:latin typeface="Calibri" panose="020F0502020204030204" pitchFamily="34" charset="0"/>
                        </a:rPr>
                        <a:t>ontributes to aci</a:t>
                      </a:r>
                      <a:r>
                        <a:rPr lang="en-GB" sz="2800" baseline="0" dirty="0" smtClean="0">
                          <a:latin typeface="Calibri" panose="020F0502020204030204" pitchFamily="34" charset="0"/>
                        </a:rPr>
                        <a:t>d rain </a:t>
                      </a:r>
                      <a:endParaRPr lang="en-GB" sz="2800" dirty="0">
                        <a:latin typeface="Calibri" panose="020F0502020204030204" pitchFamily="34" charset="0"/>
                      </a:endParaRPr>
                    </a:p>
                  </a:txBody>
                  <a:tcPr/>
                </a:tc>
              </a:tr>
              <a:tr h="1183816">
                <a:tc>
                  <a:txBody>
                    <a:bodyPr/>
                    <a:lstStyle/>
                    <a:p>
                      <a:r>
                        <a:rPr lang="en-GB" sz="2800" dirty="0" smtClean="0">
                          <a:latin typeface="Calibri" panose="020F0502020204030204" pitchFamily="34" charset="0"/>
                        </a:rPr>
                        <a:t>The mining of coal ruins</a:t>
                      </a:r>
                      <a:r>
                        <a:rPr lang="en-GB" sz="2800" baseline="0" dirty="0" smtClean="0">
                          <a:latin typeface="Calibri" panose="020F0502020204030204" pitchFamily="34" charset="0"/>
                        </a:rPr>
                        <a:t> natural habitats</a:t>
                      </a:r>
                      <a:endParaRPr lang="en-GB" sz="2800" dirty="0">
                        <a:latin typeface="Calibri" panose="020F0502020204030204" pitchFamily="34" charset="0"/>
                      </a:endParaRPr>
                    </a:p>
                  </a:txBody>
                  <a:tcPr/>
                </a:tc>
              </a:tr>
            </a:tbl>
          </a:graphicData>
        </a:graphic>
      </p:graphicFrame>
      <p:pic>
        <p:nvPicPr>
          <p:cNvPr id="4" name="Picture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524513" y="1042250"/>
            <a:ext cx="5667487" cy="4687920"/>
          </a:xfrm>
          <a:prstGeom prst="rect">
            <a:avLst/>
          </a:prstGeom>
        </p:spPr>
      </p:pic>
      <p:sp>
        <p:nvSpPr>
          <p:cNvPr id="5" name="Rounded Rectangle 4"/>
          <p:cNvSpPr/>
          <p:nvPr/>
        </p:nvSpPr>
        <p:spPr>
          <a:xfrm>
            <a:off x="8411152" y="4287498"/>
            <a:ext cx="3084722" cy="1442672"/>
          </a:xfrm>
          <a:prstGeom prst="roundRect">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t>This is why the government is closing down all coal powered plants by 2025</a:t>
            </a:r>
            <a:r>
              <a:rPr lang="en-GB" dirty="0" smtClean="0"/>
              <a:t>!</a:t>
            </a:r>
            <a:endParaRPr lang="en-GB" dirty="0"/>
          </a:p>
        </p:txBody>
      </p:sp>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783279" y="211873"/>
            <a:ext cx="6482357" cy="6482357"/>
          </a:xfrm>
          <a:prstGeom prst="rect">
            <a:avLst/>
          </a:prstGeom>
        </p:spPr>
      </p:pic>
    </p:spTree>
    <p:extLst>
      <p:ext uri="{BB962C8B-B14F-4D97-AF65-F5344CB8AC3E}">
        <p14:creationId xmlns:p14="http://schemas.microsoft.com/office/powerpoint/2010/main" val="3270213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p:cNvSpPr txBox="1">
            <a:spLocks/>
          </p:cNvSpPr>
          <p:nvPr/>
        </p:nvSpPr>
        <p:spPr>
          <a:xfrm>
            <a:off x="0" y="0"/>
            <a:ext cx="3585757" cy="6832884"/>
          </a:xfrm>
          <a:prstGeom prst="rect">
            <a:avLst/>
          </a:prstGeom>
          <a:solidFill>
            <a:srgbClr val="09A5B5"/>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dirty="0" smtClean="0">
                <a:solidFill>
                  <a:schemeClr val="bg1"/>
                </a:solidFill>
                <a:latin typeface="Calibri" panose="020F0502020204030204" pitchFamily="34" charset="0"/>
              </a:rPr>
              <a:t>kW = </a:t>
            </a:r>
            <a:r>
              <a:rPr lang="en-GB" sz="3200" dirty="0" smtClean="0">
                <a:solidFill>
                  <a:schemeClr val="bg1"/>
                </a:solidFill>
                <a:latin typeface="Calibri" panose="020F0502020204030204" pitchFamily="34" charset="0"/>
              </a:rPr>
              <a:t>A </a:t>
            </a:r>
            <a:r>
              <a:rPr lang="en-GB" sz="3200" dirty="0">
                <a:solidFill>
                  <a:schemeClr val="bg1"/>
                </a:solidFill>
                <a:latin typeface="Calibri" panose="020F0502020204030204" pitchFamily="34" charset="0"/>
              </a:rPr>
              <a:t>kilowatt is simply 1,000 watts, which is a measure of power</a:t>
            </a:r>
            <a:endParaRPr lang="en-GB" sz="3200" b="1" dirty="0" smtClean="0">
              <a:solidFill>
                <a:schemeClr val="bg1"/>
              </a:solidFill>
              <a:latin typeface="Calibri" panose="020F0502020204030204" pitchFamily="34" charset="0"/>
            </a:endParaRPr>
          </a:p>
          <a:p>
            <a:endParaRPr lang="en-GB" sz="3200" b="1" dirty="0">
              <a:solidFill>
                <a:schemeClr val="bg1"/>
              </a:solidFill>
              <a:latin typeface="Calibri" panose="020F0502020204030204" pitchFamily="34" charset="0"/>
            </a:endParaRPr>
          </a:p>
          <a:p>
            <a:endParaRPr lang="en-GB" sz="3200" b="1" dirty="0" smtClean="0">
              <a:solidFill>
                <a:schemeClr val="bg1"/>
              </a:solidFill>
              <a:latin typeface="Calibri" panose="020F0502020204030204" pitchFamily="34" charset="0"/>
            </a:endParaRPr>
          </a:p>
          <a:p>
            <a:r>
              <a:rPr lang="en-GB" sz="3200" b="1" dirty="0" smtClean="0">
                <a:solidFill>
                  <a:schemeClr val="bg1"/>
                </a:solidFill>
                <a:latin typeface="Calibri" panose="020F0502020204030204" pitchFamily="34" charset="0"/>
              </a:rPr>
              <a:t>kWh = </a:t>
            </a:r>
            <a:r>
              <a:rPr lang="en-GB" sz="3200" dirty="0" smtClean="0">
                <a:solidFill>
                  <a:schemeClr val="bg1"/>
                </a:solidFill>
                <a:latin typeface="Calibri" panose="020F0502020204030204" pitchFamily="34" charset="0"/>
              </a:rPr>
              <a:t>A </a:t>
            </a:r>
            <a:r>
              <a:rPr lang="en-GB" sz="3200" dirty="0">
                <a:solidFill>
                  <a:schemeClr val="bg1"/>
                </a:solidFill>
                <a:latin typeface="Calibri" panose="020F0502020204030204" pitchFamily="34" charset="0"/>
              </a:rPr>
              <a:t>kilowatt hour (kWh) is a measure of </a:t>
            </a:r>
            <a:r>
              <a:rPr lang="en-GB" sz="3200" dirty="0" smtClean="0">
                <a:solidFill>
                  <a:schemeClr val="bg1"/>
                </a:solidFill>
                <a:latin typeface="Calibri" panose="020F0502020204030204" pitchFamily="34" charset="0"/>
              </a:rPr>
              <a:t>energy</a:t>
            </a:r>
            <a:endParaRPr lang="en-GB" sz="3200" b="1" dirty="0">
              <a:solidFill>
                <a:schemeClr val="bg1"/>
              </a:solidFill>
              <a:latin typeface="Calibri" panose="020F0502020204030204" pitchFamily="34" charset="0"/>
            </a:endParaRPr>
          </a:p>
        </p:txBody>
      </p:sp>
      <p:sp>
        <p:nvSpPr>
          <p:cNvPr id="8" name="Control 3"/>
          <p:cNvSpPr>
            <a:spLocks noChangeArrowheads="1" noChangeShapeType="1"/>
          </p:cNvSpPr>
          <p:nvPr/>
        </p:nvSpPr>
        <p:spPr bwMode="auto">
          <a:xfrm>
            <a:off x="4316478" y="4024064"/>
            <a:ext cx="10147652" cy="415495"/>
          </a:xfrm>
          <a:prstGeom prst="rect">
            <a:avLst/>
          </a:prstGeom>
          <a:noFill/>
          <a:ln>
            <a:noFill/>
          </a:ln>
          <a:effectLst/>
          <a:extLst>
            <a:ext uri="{91240B29-F687-4F45-9708-019B960494DF}">
              <a14:hiddenLine xmlns:a14="http://schemas.microsoft.com/office/drawing/2010/main" w="25400">
                <a:no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0" tIns="0" rIns="0" bIns="0" numCol="1" anchor="t" anchorCtr="0" compatLnSpc="1">
            <a:prstTxWarp prst="textNoShape">
              <a:avLst/>
            </a:prstTxWarp>
          </a:bodyPr>
          <a:lstStyle/>
          <a:p>
            <a:endParaRPr lang="en-GB"/>
          </a:p>
        </p:txBody>
      </p:sp>
      <p:sp>
        <p:nvSpPr>
          <p:cNvPr id="11" name="Rectangle 10"/>
          <p:cNvSpPr/>
          <p:nvPr/>
        </p:nvSpPr>
        <p:spPr>
          <a:xfrm>
            <a:off x="4425637" y="3689528"/>
            <a:ext cx="8471941" cy="2800767"/>
          </a:xfrm>
          <a:prstGeom prst="rect">
            <a:avLst/>
          </a:prstGeom>
        </p:spPr>
        <p:txBody>
          <a:bodyPr wrap="square">
            <a:spAutoFit/>
          </a:bodyPr>
          <a:lstStyle/>
          <a:p>
            <a:r>
              <a:rPr lang="en-GB" sz="3200" b="1" dirty="0">
                <a:solidFill>
                  <a:srgbClr val="09A5B5"/>
                </a:solidFill>
                <a:latin typeface="Calibri" panose="020F0502020204030204" pitchFamily="34" charset="0"/>
              </a:rPr>
              <a:t>What does 1 kWh </a:t>
            </a:r>
            <a:r>
              <a:rPr lang="en-GB" sz="3200" b="1" dirty="0" smtClean="0">
                <a:solidFill>
                  <a:srgbClr val="09A5B5"/>
                </a:solidFill>
                <a:latin typeface="Calibri" panose="020F0502020204030204" pitchFamily="34" charset="0"/>
              </a:rPr>
              <a:t>equate </a:t>
            </a:r>
            <a:r>
              <a:rPr lang="en-GB" sz="3200" b="1" dirty="0">
                <a:solidFill>
                  <a:srgbClr val="09A5B5"/>
                </a:solidFill>
                <a:latin typeface="Calibri" panose="020F0502020204030204" pitchFamily="34" charset="0"/>
              </a:rPr>
              <a:t>to in </a:t>
            </a:r>
            <a:r>
              <a:rPr lang="en-GB" sz="3200" b="1" dirty="0" smtClean="0">
                <a:solidFill>
                  <a:srgbClr val="09A5B5"/>
                </a:solidFill>
                <a:latin typeface="Calibri" panose="020F0502020204030204" pitchFamily="34" charset="0"/>
              </a:rPr>
              <a:t>your </a:t>
            </a:r>
            <a:r>
              <a:rPr lang="en-GB" sz="3200" b="1" dirty="0">
                <a:solidFill>
                  <a:srgbClr val="09A5B5"/>
                </a:solidFill>
                <a:latin typeface="Calibri" panose="020F0502020204030204" pitchFamily="34" charset="0"/>
              </a:rPr>
              <a:t>h</a:t>
            </a:r>
            <a:r>
              <a:rPr lang="en-GB" sz="3200" b="1" dirty="0" smtClean="0">
                <a:solidFill>
                  <a:srgbClr val="09A5B5"/>
                </a:solidFill>
                <a:latin typeface="Calibri" panose="020F0502020204030204" pitchFamily="34" charset="0"/>
              </a:rPr>
              <a:t>ome?</a:t>
            </a:r>
            <a:endParaRPr lang="en-GB" sz="2400" b="1" dirty="0">
              <a:solidFill>
                <a:srgbClr val="09A5B5"/>
              </a:solidFill>
              <a:latin typeface="Calibri" panose="020F0502020204030204" pitchFamily="34" charset="0"/>
            </a:endParaRPr>
          </a:p>
          <a:p>
            <a:pPr marL="285750" indent="-285750">
              <a:buFont typeface="Arial" panose="020B0604020202020204" pitchFamily="34" charset="0"/>
              <a:buChar char="•"/>
            </a:pPr>
            <a:r>
              <a:rPr lang="en-GB" sz="2400" dirty="0">
                <a:latin typeface="Calibri" panose="020F0502020204030204" pitchFamily="34" charset="0"/>
              </a:rPr>
              <a:t>Using a desktop computer for </a:t>
            </a:r>
            <a:r>
              <a:rPr lang="en-GB" sz="2400" dirty="0">
                <a:solidFill>
                  <a:srgbClr val="09A5B5"/>
                </a:solidFill>
                <a:latin typeface="Calibri" panose="020F0502020204030204" pitchFamily="34" charset="0"/>
              </a:rPr>
              <a:t>3 hours</a:t>
            </a:r>
          </a:p>
          <a:p>
            <a:pPr marL="285750" indent="-285750">
              <a:buFont typeface="Arial" panose="020B0604020202020204" pitchFamily="34" charset="0"/>
              <a:buChar char="•"/>
            </a:pPr>
            <a:r>
              <a:rPr lang="en-GB" sz="2400" dirty="0">
                <a:latin typeface="Calibri" panose="020F0502020204030204" pitchFamily="34" charset="0"/>
              </a:rPr>
              <a:t>Ironing your clothes for </a:t>
            </a:r>
            <a:r>
              <a:rPr lang="en-GB" sz="2400" dirty="0">
                <a:solidFill>
                  <a:srgbClr val="09A5B5"/>
                </a:solidFill>
                <a:latin typeface="Calibri" panose="020F0502020204030204" pitchFamily="34" charset="0"/>
              </a:rPr>
              <a:t>1 hour</a:t>
            </a:r>
          </a:p>
          <a:p>
            <a:pPr marL="285750" indent="-285750">
              <a:buFont typeface="Arial" panose="020B0604020202020204" pitchFamily="34" charset="0"/>
              <a:buChar char="•"/>
            </a:pPr>
            <a:r>
              <a:rPr lang="en-GB" sz="2400" dirty="0">
                <a:latin typeface="Calibri" panose="020F0502020204030204" pitchFamily="34" charset="0"/>
              </a:rPr>
              <a:t>Boiling your kettle </a:t>
            </a:r>
            <a:r>
              <a:rPr lang="en-GB" sz="2400" dirty="0">
                <a:solidFill>
                  <a:srgbClr val="09A5B5"/>
                </a:solidFill>
                <a:latin typeface="Calibri" panose="020F0502020204030204" pitchFamily="34" charset="0"/>
              </a:rPr>
              <a:t>10 times</a:t>
            </a:r>
          </a:p>
          <a:p>
            <a:pPr marL="285750" indent="-285750">
              <a:buFont typeface="Arial" panose="020B0604020202020204" pitchFamily="34" charset="0"/>
              <a:buChar char="•"/>
            </a:pPr>
            <a:r>
              <a:rPr lang="en-GB" sz="2400" dirty="0">
                <a:latin typeface="Calibri" panose="020F0502020204030204" pitchFamily="34" charset="0"/>
              </a:rPr>
              <a:t>Watching TV for </a:t>
            </a:r>
            <a:r>
              <a:rPr lang="en-GB" sz="2400" dirty="0">
                <a:solidFill>
                  <a:srgbClr val="09A5B5"/>
                </a:solidFill>
                <a:latin typeface="Calibri" panose="020F0502020204030204" pitchFamily="34" charset="0"/>
              </a:rPr>
              <a:t>10 hours</a:t>
            </a:r>
          </a:p>
          <a:p>
            <a:pPr marL="285750" indent="-285750">
              <a:buFont typeface="Arial" panose="020B0604020202020204" pitchFamily="34" charset="0"/>
              <a:buChar char="•"/>
            </a:pPr>
            <a:r>
              <a:rPr lang="en-GB" sz="2400" dirty="0">
                <a:latin typeface="Calibri" panose="020F0502020204030204" pitchFamily="34" charset="0"/>
              </a:rPr>
              <a:t>Having your fridge switched on for </a:t>
            </a:r>
            <a:r>
              <a:rPr lang="en-GB" sz="2400" dirty="0">
                <a:solidFill>
                  <a:srgbClr val="09A5B5"/>
                </a:solidFill>
                <a:latin typeface="Calibri" panose="020F0502020204030204" pitchFamily="34" charset="0"/>
              </a:rPr>
              <a:t>24 hours</a:t>
            </a:r>
          </a:p>
          <a:p>
            <a:pPr marL="285750" indent="-285750">
              <a:buFont typeface="Arial" panose="020B0604020202020204" pitchFamily="34" charset="0"/>
              <a:buChar char="•"/>
            </a:pPr>
            <a:r>
              <a:rPr lang="en-GB" sz="2400" dirty="0">
                <a:latin typeface="Calibri" panose="020F0502020204030204" pitchFamily="34" charset="0"/>
              </a:rPr>
              <a:t>Playing on a games console for </a:t>
            </a:r>
            <a:r>
              <a:rPr lang="en-GB" sz="2400" dirty="0">
                <a:solidFill>
                  <a:srgbClr val="09A5B5"/>
                </a:solidFill>
                <a:latin typeface="Calibri" panose="020F0502020204030204" pitchFamily="34" charset="0"/>
              </a:rPr>
              <a:t>3 hours</a:t>
            </a:r>
            <a:endParaRPr lang="en-GB" sz="2400" b="0" i="0" dirty="0">
              <a:solidFill>
                <a:srgbClr val="09A5B5"/>
              </a:solidFill>
              <a:effectLst/>
              <a:latin typeface="Calibri" panose="020F050202020403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1850885549"/>
              </p:ext>
            </p:extLst>
          </p:nvPr>
        </p:nvGraphicFramePr>
        <p:xfrm>
          <a:off x="3860433" y="604215"/>
          <a:ext cx="8128000" cy="2683021"/>
        </p:xfrm>
        <a:graphic>
          <a:graphicData uri="http://schemas.openxmlformats.org/drawingml/2006/table">
            <a:tbl>
              <a:tblPr firstRow="1" bandRow="1">
                <a:tableStyleId>{5C22544A-7EE6-4342-B048-85BDC9FD1C3A}</a:tableStyleId>
              </a:tblPr>
              <a:tblGrid>
                <a:gridCol w="2032000"/>
                <a:gridCol w="2032000"/>
                <a:gridCol w="2032000"/>
                <a:gridCol w="2032000"/>
              </a:tblGrid>
              <a:tr h="1260361">
                <a:tc>
                  <a:txBody>
                    <a:bodyPr/>
                    <a:lstStyle/>
                    <a:p>
                      <a:pPr marR="0" indent="0" algn="ctr" rtl="0">
                        <a:lnSpc>
                          <a:spcPct val="119000"/>
                        </a:lnSpc>
                        <a:spcBef>
                          <a:spcPts val="0"/>
                        </a:spcBef>
                        <a:spcAft>
                          <a:spcPts val="1400"/>
                        </a:spcAft>
                      </a:pPr>
                      <a:r>
                        <a:rPr lang="en-GB" sz="1600" b="1" kern="1400" dirty="0">
                          <a:ln>
                            <a:noFill/>
                          </a:ln>
                          <a:solidFill>
                            <a:schemeClr val="bg1"/>
                          </a:solidFill>
                          <a:effectLst/>
                          <a:latin typeface="Calibri" panose="020F0502020204030204" pitchFamily="34" charset="0"/>
                        </a:rPr>
                        <a:t>Action</a:t>
                      </a:r>
                      <a:endParaRPr lang="en-GB" sz="1600" kern="1400" dirty="0">
                        <a:ln>
                          <a:noFill/>
                        </a:ln>
                        <a:solidFill>
                          <a:schemeClr val="bg1"/>
                        </a:solidFill>
                        <a:effectLst/>
                        <a:latin typeface="Calibri" panose="020F0502020204030204" pitchFamily="34" charset="0"/>
                      </a:endParaRPr>
                    </a:p>
                  </a:txBody>
                  <a:tcPr marL="7961" marR="7961" marT="7961" marB="0" anchor="ctr">
                    <a:solidFill>
                      <a:srgbClr val="09A5B5"/>
                    </a:solidFill>
                  </a:tcPr>
                </a:tc>
                <a:tc>
                  <a:txBody>
                    <a:bodyPr/>
                    <a:lstStyle/>
                    <a:p>
                      <a:pPr marR="0" indent="0" algn="ctr" rtl="0">
                        <a:lnSpc>
                          <a:spcPct val="119000"/>
                        </a:lnSpc>
                        <a:spcBef>
                          <a:spcPts val="0"/>
                        </a:spcBef>
                        <a:spcAft>
                          <a:spcPts val="1400"/>
                        </a:spcAft>
                      </a:pPr>
                      <a:r>
                        <a:rPr lang="en-GB" sz="1600" b="1" kern="1400" dirty="0" smtClean="0">
                          <a:ln>
                            <a:noFill/>
                          </a:ln>
                          <a:solidFill>
                            <a:schemeClr val="bg1"/>
                          </a:solidFill>
                          <a:effectLst/>
                          <a:latin typeface="Calibri" panose="020F0502020204030204" pitchFamily="34" charset="0"/>
                        </a:rPr>
                        <a:t>Power</a:t>
                      </a:r>
                      <a:r>
                        <a:rPr lang="en-GB" sz="1600" b="1" kern="1400" baseline="0" dirty="0" smtClean="0">
                          <a:ln>
                            <a:noFill/>
                          </a:ln>
                          <a:solidFill>
                            <a:schemeClr val="bg1"/>
                          </a:solidFill>
                          <a:effectLst/>
                          <a:latin typeface="Calibri" panose="020F0502020204030204" pitchFamily="34" charset="0"/>
                        </a:rPr>
                        <a:t> of appliance (Watts)</a:t>
                      </a:r>
                      <a:endParaRPr lang="en-GB" sz="1600" kern="1400" dirty="0">
                        <a:ln>
                          <a:noFill/>
                        </a:ln>
                        <a:solidFill>
                          <a:schemeClr val="bg1"/>
                        </a:solidFill>
                        <a:effectLst/>
                        <a:latin typeface="Calibri" panose="020F0502020204030204" pitchFamily="34" charset="0"/>
                      </a:endParaRPr>
                    </a:p>
                  </a:txBody>
                  <a:tcPr marL="7961" marR="7961" marT="7961" marB="0" anchor="ctr">
                    <a:solidFill>
                      <a:srgbClr val="09A5B5"/>
                    </a:solidFill>
                  </a:tcPr>
                </a:tc>
                <a:tc>
                  <a:txBody>
                    <a:bodyPr/>
                    <a:lstStyle/>
                    <a:p>
                      <a:pPr marR="0" indent="0" algn="ctr" rtl="0">
                        <a:lnSpc>
                          <a:spcPct val="119000"/>
                        </a:lnSpc>
                        <a:spcBef>
                          <a:spcPts val="0"/>
                        </a:spcBef>
                        <a:spcAft>
                          <a:spcPts val="1400"/>
                        </a:spcAft>
                      </a:pPr>
                      <a:r>
                        <a:rPr lang="en-GB" sz="1600" b="1" kern="1400" dirty="0" smtClean="0">
                          <a:ln>
                            <a:noFill/>
                          </a:ln>
                          <a:solidFill>
                            <a:schemeClr val="bg1"/>
                          </a:solidFill>
                          <a:effectLst/>
                          <a:latin typeface="Calibri" panose="020F0502020204030204" pitchFamily="34" charset="0"/>
                        </a:rPr>
                        <a:t>Power of appliance (Kilo</a:t>
                      </a:r>
                      <a:r>
                        <a:rPr lang="en-GB" sz="1600" b="1" kern="1400" baseline="0" dirty="0" smtClean="0">
                          <a:ln>
                            <a:noFill/>
                          </a:ln>
                          <a:solidFill>
                            <a:schemeClr val="bg1"/>
                          </a:solidFill>
                          <a:effectLst/>
                          <a:latin typeface="Calibri" panose="020F0502020204030204" pitchFamily="34" charset="0"/>
                        </a:rPr>
                        <a:t>watts)</a:t>
                      </a:r>
                      <a:endParaRPr lang="en-GB" sz="1600" kern="1400" dirty="0">
                        <a:ln>
                          <a:noFill/>
                        </a:ln>
                        <a:solidFill>
                          <a:schemeClr val="bg1"/>
                        </a:solidFill>
                        <a:effectLst/>
                        <a:latin typeface="Calibri" panose="020F0502020204030204" pitchFamily="34" charset="0"/>
                      </a:endParaRPr>
                    </a:p>
                    <a:p>
                      <a:pPr marR="0" indent="0" algn="ctr" rtl="0">
                        <a:lnSpc>
                          <a:spcPct val="119000"/>
                        </a:lnSpc>
                        <a:spcBef>
                          <a:spcPts val="0"/>
                        </a:spcBef>
                        <a:spcAft>
                          <a:spcPts val="1400"/>
                        </a:spcAft>
                      </a:pPr>
                      <a:r>
                        <a:rPr lang="en-GB" sz="1600" b="1" kern="1400" dirty="0">
                          <a:ln>
                            <a:noFill/>
                          </a:ln>
                          <a:solidFill>
                            <a:srgbClr val="FF0000"/>
                          </a:solidFill>
                          <a:effectLst/>
                          <a:latin typeface="Calibri" panose="020F0502020204030204" pitchFamily="34" charset="0"/>
                        </a:rPr>
                        <a:t>Watts ÷ 1000</a:t>
                      </a:r>
                      <a:endParaRPr lang="en-GB" sz="1600" kern="1400" dirty="0">
                        <a:ln>
                          <a:noFill/>
                        </a:ln>
                        <a:solidFill>
                          <a:srgbClr val="FF0000"/>
                        </a:solidFill>
                        <a:effectLst/>
                        <a:latin typeface="Calibri" panose="020F0502020204030204" pitchFamily="34" charset="0"/>
                      </a:endParaRPr>
                    </a:p>
                  </a:txBody>
                  <a:tcPr marL="7961" marR="7961" marT="7961" marB="0" anchor="ctr">
                    <a:solidFill>
                      <a:srgbClr val="09A5B5"/>
                    </a:solidFill>
                  </a:tcPr>
                </a:tc>
                <a:tc>
                  <a:txBody>
                    <a:bodyPr/>
                    <a:lstStyle/>
                    <a:p>
                      <a:pPr marR="0" indent="0" algn="ctr" rtl="0">
                        <a:lnSpc>
                          <a:spcPct val="119000"/>
                        </a:lnSpc>
                        <a:spcBef>
                          <a:spcPts val="0"/>
                        </a:spcBef>
                        <a:spcAft>
                          <a:spcPts val="1400"/>
                        </a:spcAft>
                      </a:pPr>
                      <a:r>
                        <a:rPr lang="en-GB" sz="1600" b="1" kern="1400" dirty="0" smtClean="0">
                          <a:ln>
                            <a:noFill/>
                          </a:ln>
                          <a:solidFill>
                            <a:schemeClr val="bg1"/>
                          </a:solidFill>
                          <a:effectLst/>
                          <a:latin typeface="Calibri" panose="020F0502020204030204" pitchFamily="34" charset="0"/>
                        </a:rPr>
                        <a:t>Energy used (kWh)</a:t>
                      </a:r>
                      <a:endParaRPr lang="en-GB" sz="1600" kern="1400" dirty="0">
                        <a:ln>
                          <a:noFill/>
                        </a:ln>
                        <a:solidFill>
                          <a:schemeClr val="bg1"/>
                        </a:solidFill>
                        <a:effectLst/>
                        <a:latin typeface="Calibri" panose="020F0502020204030204" pitchFamily="34" charset="0"/>
                      </a:endParaRPr>
                    </a:p>
                    <a:p>
                      <a:pPr marR="0" indent="0" algn="ctr" rtl="0">
                        <a:lnSpc>
                          <a:spcPct val="119000"/>
                        </a:lnSpc>
                        <a:spcBef>
                          <a:spcPts val="0"/>
                        </a:spcBef>
                        <a:spcAft>
                          <a:spcPts val="1400"/>
                        </a:spcAft>
                      </a:pPr>
                      <a:r>
                        <a:rPr lang="en-GB" sz="1600" b="1" kern="1400" dirty="0">
                          <a:ln>
                            <a:noFill/>
                          </a:ln>
                          <a:solidFill>
                            <a:srgbClr val="FF0000"/>
                          </a:solidFill>
                          <a:effectLst/>
                          <a:latin typeface="Calibri" panose="020F0502020204030204" pitchFamily="34" charset="0"/>
                        </a:rPr>
                        <a:t>kW x number of hours action lasts</a:t>
                      </a:r>
                      <a:endParaRPr lang="en-GB" sz="1600" kern="1400" dirty="0">
                        <a:ln>
                          <a:noFill/>
                        </a:ln>
                        <a:solidFill>
                          <a:srgbClr val="FF0000"/>
                        </a:solidFill>
                        <a:effectLst/>
                        <a:latin typeface="Calibri" panose="020F0502020204030204" pitchFamily="34" charset="0"/>
                      </a:endParaRPr>
                    </a:p>
                  </a:txBody>
                  <a:tcPr marL="7961" marR="7961" marT="7961" marB="0" anchor="ctr">
                    <a:solidFill>
                      <a:srgbClr val="09A5B5"/>
                    </a:solidFill>
                  </a:tcPr>
                </a:tc>
              </a:tr>
              <a:tr h="589257">
                <a:tc>
                  <a:txBody>
                    <a:bodyPr/>
                    <a:lstStyle/>
                    <a:p>
                      <a:pPr marR="0" indent="0" algn="ctr" rtl="0">
                        <a:lnSpc>
                          <a:spcPct val="119000"/>
                        </a:lnSpc>
                        <a:spcBef>
                          <a:spcPts val="0"/>
                        </a:spcBef>
                        <a:spcAft>
                          <a:spcPts val="1400"/>
                        </a:spcAft>
                      </a:pPr>
                      <a:r>
                        <a:rPr lang="en-GB" sz="1600" kern="1400" dirty="0">
                          <a:ln>
                            <a:noFill/>
                          </a:ln>
                          <a:solidFill>
                            <a:srgbClr val="000000"/>
                          </a:solidFill>
                          <a:effectLst/>
                          <a:latin typeface="Calibri" panose="020F0502020204030204" pitchFamily="34" charset="0"/>
                        </a:rPr>
                        <a:t>Turn light on for 4 hours</a:t>
                      </a:r>
                    </a:p>
                  </a:txBody>
                  <a:tcPr marL="7971" marR="7971" marT="7971" marB="0" anchor="ctr">
                    <a:solidFill>
                      <a:srgbClr val="09A5B5">
                        <a:alpha val="32000"/>
                      </a:srgbClr>
                    </a:solidFill>
                  </a:tcPr>
                </a:tc>
                <a:tc>
                  <a:txBody>
                    <a:bodyPr/>
                    <a:lstStyle/>
                    <a:p>
                      <a:pPr marR="0" indent="0" algn="ctr" rtl="0">
                        <a:lnSpc>
                          <a:spcPct val="119000"/>
                        </a:lnSpc>
                        <a:spcBef>
                          <a:spcPts val="0"/>
                        </a:spcBef>
                        <a:spcAft>
                          <a:spcPts val="1400"/>
                        </a:spcAft>
                      </a:pPr>
                      <a:r>
                        <a:rPr lang="en-GB" sz="1600" kern="1400" dirty="0">
                          <a:ln>
                            <a:noFill/>
                          </a:ln>
                          <a:solidFill>
                            <a:srgbClr val="000000"/>
                          </a:solidFill>
                          <a:effectLst/>
                          <a:latin typeface="Calibri" panose="020F0502020204030204" pitchFamily="34" charset="0"/>
                        </a:rPr>
                        <a:t>20</a:t>
                      </a:r>
                    </a:p>
                  </a:txBody>
                  <a:tcPr marL="7971" marR="7971" marT="7971" marB="0" anchor="ctr">
                    <a:solidFill>
                      <a:srgbClr val="09A5B5">
                        <a:alpha val="32000"/>
                      </a:srgbClr>
                    </a:solidFill>
                  </a:tcPr>
                </a:tc>
                <a:tc>
                  <a:txBody>
                    <a:bodyPr/>
                    <a:lstStyle/>
                    <a:p>
                      <a:pPr marR="0" indent="0" algn="ctr" rtl="0">
                        <a:lnSpc>
                          <a:spcPct val="119000"/>
                        </a:lnSpc>
                        <a:spcBef>
                          <a:spcPts val="0"/>
                        </a:spcBef>
                        <a:spcAft>
                          <a:spcPts val="1400"/>
                        </a:spcAft>
                      </a:pPr>
                      <a:r>
                        <a:rPr lang="en-GB" sz="1600" kern="1400" dirty="0">
                          <a:ln>
                            <a:noFill/>
                          </a:ln>
                          <a:solidFill>
                            <a:srgbClr val="000000"/>
                          </a:solidFill>
                          <a:effectLst/>
                          <a:latin typeface="Calibri" panose="020F0502020204030204" pitchFamily="34" charset="0"/>
                        </a:rPr>
                        <a:t>0.02</a:t>
                      </a:r>
                    </a:p>
                  </a:txBody>
                  <a:tcPr marL="7971" marR="7971" marT="7971" marB="0" anchor="ctr">
                    <a:solidFill>
                      <a:srgbClr val="09A5B5">
                        <a:alpha val="32000"/>
                      </a:srgbClr>
                    </a:solidFill>
                  </a:tcPr>
                </a:tc>
                <a:tc>
                  <a:txBody>
                    <a:bodyPr/>
                    <a:lstStyle/>
                    <a:p>
                      <a:pPr marR="0" indent="0" algn="ctr" rtl="0">
                        <a:lnSpc>
                          <a:spcPct val="119000"/>
                        </a:lnSpc>
                        <a:spcBef>
                          <a:spcPts val="0"/>
                        </a:spcBef>
                        <a:spcAft>
                          <a:spcPts val="1400"/>
                        </a:spcAft>
                      </a:pPr>
                      <a:r>
                        <a:rPr lang="en-GB" sz="1600" kern="1400" dirty="0">
                          <a:ln>
                            <a:noFill/>
                          </a:ln>
                          <a:solidFill>
                            <a:srgbClr val="000000"/>
                          </a:solidFill>
                          <a:effectLst/>
                          <a:latin typeface="Calibri" panose="020F0502020204030204" pitchFamily="34" charset="0"/>
                        </a:rPr>
                        <a:t>0.08</a:t>
                      </a:r>
                    </a:p>
                  </a:txBody>
                  <a:tcPr marL="7971" marR="7971" marT="7971" marB="0" anchor="ctr">
                    <a:solidFill>
                      <a:srgbClr val="09A5B5">
                        <a:alpha val="32000"/>
                      </a:srgbClr>
                    </a:solidFill>
                  </a:tcPr>
                </a:tc>
              </a:tr>
              <a:tr h="833403">
                <a:tc>
                  <a:txBody>
                    <a:bodyPr/>
                    <a:lstStyle/>
                    <a:p>
                      <a:pPr marR="0" indent="0" algn="ctr" rtl="0">
                        <a:lnSpc>
                          <a:spcPct val="119000"/>
                        </a:lnSpc>
                        <a:spcBef>
                          <a:spcPts val="0"/>
                        </a:spcBef>
                        <a:spcAft>
                          <a:spcPts val="1400"/>
                        </a:spcAft>
                      </a:pPr>
                      <a:r>
                        <a:rPr lang="en-GB" sz="1600" kern="1400" dirty="0">
                          <a:ln>
                            <a:noFill/>
                          </a:ln>
                          <a:solidFill>
                            <a:srgbClr val="000000"/>
                          </a:solidFill>
                          <a:effectLst/>
                          <a:latin typeface="Calibri" panose="020F0502020204030204" pitchFamily="34" charset="0"/>
                        </a:rPr>
                        <a:t>Turn heating on for 2 hours</a:t>
                      </a:r>
                    </a:p>
                  </a:txBody>
                  <a:tcPr marL="7971" marR="7971" marT="7971" marB="0" anchor="ctr">
                    <a:solidFill>
                      <a:srgbClr val="09A5B5">
                        <a:alpha val="32000"/>
                      </a:srgbClr>
                    </a:solidFill>
                  </a:tcPr>
                </a:tc>
                <a:tc>
                  <a:txBody>
                    <a:bodyPr/>
                    <a:lstStyle/>
                    <a:p>
                      <a:pPr marR="0" indent="0" algn="ctr" rtl="0">
                        <a:lnSpc>
                          <a:spcPct val="119000"/>
                        </a:lnSpc>
                        <a:spcBef>
                          <a:spcPts val="0"/>
                        </a:spcBef>
                        <a:spcAft>
                          <a:spcPts val="1400"/>
                        </a:spcAft>
                      </a:pPr>
                      <a:r>
                        <a:rPr lang="en-GB" sz="1600" kern="1400" dirty="0">
                          <a:ln>
                            <a:noFill/>
                          </a:ln>
                          <a:solidFill>
                            <a:srgbClr val="000000"/>
                          </a:solidFill>
                          <a:effectLst/>
                          <a:latin typeface="Calibri" panose="020F0502020204030204" pitchFamily="34" charset="0"/>
                        </a:rPr>
                        <a:t>1600</a:t>
                      </a:r>
                    </a:p>
                  </a:txBody>
                  <a:tcPr marL="7971" marR="7971" marT="7971" marB="0" anchor="ctr">
                    <a:solidFill>
                      <a:srgbClr val="09A5B5">
                        <a:alpha val="32000"/>
                      </a:srgbClr>
                    </a:solidFill>
                  </a:tcPr>
                </a:tc>
                <a:tc>
                  <a:txBody>
                    <a:bodyPr/>
                    <a:lstStyle/>
                    <a:p>
                      <a:pPr marR="0" indent="0" algn="ctr" rtl="0">
                        <a:lnSpc>
                          <a:spcPct val="119000"/>
                        </a:lnSpc>
                        <a:spcBef>
                          <a:spcPts val="0"/>
                        </a:spcBef>
                        <a:spcAft>
                          <a:spcPts val="1400"/>
                        </a:spcAft>
                      </a:pPr>
                      <a:r>
                        <a:rPr lang="en-GB" sz="1600" kern="1400" dirty="0">
                          <a:ln>
                            <a:noFill/>
                          </a:ln>
                          <a:solidFill>
                            <a:srgbClr val="000000"/>
                          </a:solidFill>
                          <a:effectLst/>
                          <a:latin typeface="Calibri" panose="020F0502020204030204" pitchFamily="34" charset="0"/>
                        </a:rPr>
                        <a:t>1.6</a:t>
                      </a:r>
                    </a:p>
                  </a:txBody>
                  <a:tcPr marL="7971" marR="7971" marT="7971" marB="0" anchor="ctr">
                    <a:solidFill>
                      <a:srgbClr val="09A5B5">
                        <a:alpha val="32000"/>
                      </a:srgbClr>
                    </a:solidFill>
                  </a:tcPr>
                </a:tc>
                <a:tc>
                  <a:txBody>
                    <a:bodyPr/>
                    <a:lstStyle/>
                    <a:p>
                      <a:pPr marR="0" indent="0" algn="ctr" rtl="0">
                        <a:lnSpc>
                          <a:spcPct val="119000"/>
                        </a:lnSpc>
                        <a:spcBef>
                          <a:spcPts val="0"/>
                        </a:spcBef>
                        <a:spcAft>
                          <a:spcPts val="1400"/>
                        </a:spcAft>
                      </a:pPr>
                      <a:r>
                        <a:rPr lang="en-GB" sz="1600" kern="1400" dirty="0">
                          <a:ln>
                            <a:noFill/>
                          </a:ln>
                          <a:solidFill>
                            <a:srgbClr val="000000"/>
                          </a:solidFill>
                          <a:effectLst/>
                          <a:latin typeface="Calibri" panose="020F0502020204030204" pitchFamily="34" charset="0"/>
                        </a:rPr>
                        <a:t>3.2</a:t>
                      </a:r>
                    </a:p>
                  </a:txBody>
                  <a:tcPr marL="7971" marR="7971" marT="7971" marB="0" anchor="ctr">
                    <a:solidFill>
                      <a:srgbClr val="09A5B5">
                        <a:alpha val="32000"/>
                      </a:srgbClr>
                    </a:solidFill>
                  </a:tcPr>
                </a:tc>
              </a:tr>
            </a:tbl>
          </a:graphicData>
        </a:graphic>
      </p:graphicFrame>
    </p:spTree>
    <p:extLst>
      <p:ext uri="{BB962C8B-B14F-4D97-AF65-F5344CB8AC3E}">
        <p14:creationId xmlns:p14="http://schemas.microsoft.com/office/powerpoint/2010/main" val="402041367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4090087" cy="8617744"/>
          </a:xfrm>
          <a:prstGeom prst="rect">
            <a:avLst/>
          </a:prstGeom>
          <a:solidFill>
            <a:srgbClr val="09A5B5"/>
          </a:solidFill>
        </p:spPr>
        <p:txBody>
          <a:bodyPr wrap="square">
            <a:spAutoFit/>
          </a:bodyPr>
          <a:lstStyle/>
          <a:p>
            <a:endParaRPr lang="en-GB" sz="5400" b="1" dirty="0" smtClean="0">
              <a:solidFill>
                <a:schemeClr val="bg1"/>
              </a:solidFill>
            </a:endParaRPr>
          </a:p>
          <a:p>
            <a:r>
              <a:rPr lang="en-GB" sz="5400" b="1" dirty="0" smtClean="0">
                <a:solidFill>
                  <a:schemeClr val="bg1"/>
                </a:solidFill>
                <a:latin typeface="Calibri" panose="020F0502020204030204" pitchFamily="34" charset="0"/>
              </a:rPr>
              <a:t>One household consumes 4664.7 kWh electricity annually </a:t>
            </a:r>
          </a:p>
          <a:p>
            <a:endParaRPr lang="en-GB" sz="4400" b="1" dirty="0" smtClean="0">
              <a:solidFill>
                <a:schemeClr val="bg1"/>
              </a:solidFill>
            </a:endParaRPr>
          </a:p>
          <a:p>
            <a:endParaRPr lang="en-GB" sz="4400" b="1" dirty="0">
              <a:solidFill>
                <a:schemeClr val="bg1"/>
              </a:solidFill>
            </a:endParaRPr>
          </a:p>
          <a:p>
            <a:endParaRPr lang="en-GB" sz="4400" b="1" dirty="0" smtClean="0">
              <a:solidFill>
                <a:schemeClr val="bg1"/>
              </a:solidFill>
            </a:endParaRPr>
          </a:p>
          <a:p>
            <a:endParaRPr lang="en-GB" sz="4400" dirty="0">
              <a:solidFill>
                <a:schemeClr val="bg1"/>
              </a:solidFill>
            </a:endParaRP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003590" y="-172995"/>
            <a:ext cx="8501449" cy="8501449"/>
          </a:xfrm>
          <a:prstGeom prst="rect">
            <a:avLst/>
          </a:prstGeom>
        </p:spPr>
      </p:pic>
    </p:spTree>
    <p:extLst>
      <p:ext uri="{BB962C8B-B14F-4D97-AF65-F5344CB8AC3E}">
        <p14:creationId xmlns:p14="http://schemas.microsoft.com/office/powerpoint/2010/main" val="20519430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5676" y="0"/>
            <a:ext cx="4409480" cy="6858000"/>
          </a:xfrm>
          <a:prstGeom prst="rect">
            <a:avLst/>
          </a:prstGeom>
        </p:spPr>
      </p:pic>
      <p:pic>
        <p:nvPicPr>
          <p:cNvPr id="11" name="Picture 10"/>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831304" y="247419"/>
            <a:ext cx="6179735" cy="6186426"/>
          </a:xfrm>
          <a:prstGeom prst="rect">
            <a:avLst/>
          </a:prstGeom>
          <a:solidFill>
            <a:srgbClr val="09A5B5"/>
          </a:solidFill>
          <a:ln w="25400">
            <a:solidFill>
              <a:srgbClr val="09A5B5"/>
            </a:solidFill>
          </a:ln>
        </p:spPr>
      </p:pic>
      <p:grpSp>
        <p:nvGrpSpPr>
          <p:cNvPr id="3" name="Group 2"/>
          <p:cNvGrpSpPr/>
          <p:nvPr/>
        </p:nvGrpSpPr>
        <p:grpSpPr>
          <a:xfrm>
            <a:off x="2614020" y="1424776"/>
            <a:ext cx="2345718" cy="1243261"/>
            <a:chOff x="2625171" y="1558591"/>
            <a:chExt cx="2345718" cy="1243261"/>
          </a:xfrm>
        </p:grpSpPr>
        <p:sp>
          <p:nvSpPr>
            <p:cNvPr id="4" name="Rectangle 3"/>
            <p:cNvSpPr/>
            <p:nvPr/>
          </p:nvSpPr>
          <p:spPr>
            <a:xfrm>
              <a:off x="2791425" y="1558591"/>
              <a:ext cx="2179464" cy="1065131"/>
            </a:xfrm>
            <a:prstGeom prst="rect">
              <a:avLst/>
            </a:prstGeom>
            <a:solidFill>
              <a:srgbClr val="09A5B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smtClean="0">
                  <a:latin typeface="Calibri" panose="020F0502020204030204" pitchFamily="34" charset="0"/>
                </a:rPr>
                <a:t>250,000 homes will be built in this new town</a:t>
              </a:r>
              <a:endParaRPr lang="en-GB" dirty="0">
                <a:latin typeface="Calibri" panose="020F0502020204030204" pitchFamily="34" charset="0"/>
              </a:endParaRPr>
            </a:p>
          </p:txBody>
        </p:sp>
        <p:sp>
          <p:nvSpPr>
            <p:cNvPr id="8" name="Oval 7"/>
            <p:cNvSpPr/>
            <p:nvPr/>
          </p:nvSpPr>
          <p:spPr>
            <a:xfrm>
              <a:off x="2625171" y="2445593"/>
              <a:ext cx="332509" cy="356259"/>
            </a:xfrm>
            <a:prstGeom prst="ellips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84304518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 y="0"/>
            <a:ext cx="4612194" cy="7540526"/>
          </a:xfrm>
          <a:prstGeom prst="rect">
            <a:avLst/>
          </a:prstGeom>
          <a:solidFill>
            <a:srgbClr val="09A5B5"/>
          </a:solidFill>
        </p:spPr>
        <p:txBody>
          <a:bodyPr wrap="square" rtlCol="0">
            <a:spAutoFit/>
          </a:bodyPr>
          <a:lstStyle/>
          <a:p>
            <a:endParaRPr lang="en-GB" sz="4000" b="1" dirty="0" smtClean="0">
              <a:solidFill>
                <a:schemeClr val="bg1"/>
              </a:solidFill>
              <a:latin typeface="Calibri" panose="020F0502020204030204" pitchFamily="34" charset="0"/>
            </a:endParaRPr>
          </a:p>
          <a:p>
            <a:r>
              <a:rPr lang="en-GB" sz="4000" b="1" dirty="0" smtClean="0">
                <a:solidFill>
                  <a:schemeClr val="bg1"/>
                </a:solidFill>
                <a:latin typeface="Calibri" panose="020F0502020204030204" pitchFamily="34" charset="0"/>
              </a:rPr>
              <a:t>What is the capacity factor?</a:t>
            </a:r>
          </a:p>
          <a:p>
            <a:endParaRPr lang="en-GB" sz="4000" b="1" dirty="0" smtClean="0">
              <a:solidFill>
                <a:schemeClr val="bg1"/>
              </a:solidFill>
              <a:latin typeface="Calibri" panose="020F0502020204030204" pitchFamily="34" charset="0"/>
            </a:endParaRPr>
          </a:p>
          <a:p>
            <a:r>
              <a:rPr lang="en-GB" sz="2400" dirty="0" smtClean="0">
                <a:solidFill>
                  <a:schemeClr val="bg1"/>
                </a:solidFill>
                <a:latin typeface="Calibri" panose="020F0502020204030204" pitchFamily="34" charset="0"/>
              </a:rPr>
              <a:t>One of the drawbacks of renewable energy is that it's not always available like non renewable resources. </a:t>
            </a:r>
            <a:endParaRPr lang="en-GB" sz="2400" dirty="0">
              <a:solidFill>
                <a:schemeClr val="bg1"/>
              </a:solidFill>
              <a:latin typeface="Calibri" panose="020F0502020204030204" pitchFamily="34" charset="0"/>
            </a:endParaRPr>
          </a:p>
          <a:p>
            <a:endParaRPr lang="en-GB" sz="2400" dirty="0" smtClean="0">
              <a:solidFill>
                <a:schemeClr val="bg1"/>
              </a:solidFill>
              <a:latin typeface="Calibri" panose="020F0502020204030204" pitchFamily="34" charset="0"/>
            </a:endParaRPr>
          </a:p>
          <a:p>
            <a:r>
              <a:rPr lang="en-GB" sz="2400" dirty="0" smtClean="0">
                <a:solidFill>
                  <a:schemeClr val="bg1"/>
                </a:solidFill>
                <a:latin typeface="Calibri" panose="020F0502020204030204" pitchFamily="34" charset="0"/>
              </a:rPr>
              <a:t>For example, there will always be wind but it isn’t always blowing at the same strength and the sun only shines during certain hours.</a:t>
            </a:r>
          </a:p>
          <a:p>
            <a:endParaRPr lang="en-GB" sz="2400" dirty="0" smtClean="0">
              <a:solidFill>
                <a:schemeClr val="bg1"/>
              </a:solidFill>
              <a:latin typeface="Calibri" panose="020F0502020204030204" pitchFamily="34" charset="0"/>
            </a:endParaRPr>
          </a:p>
          <a:p>
            <a:endParaRPr lang="en-GB" sz="2800" dirty="0">
              <a:solidFill>
                <a:schemeClr val="bg1"/>
              </a:solidFill>
              <a:latin typeface="Calibri" panose="020F0502020204030204" pitchFamily="34" charset="0"/>
            </a:endParaRPr>
          </a:p>
          <a:p>
            <a:endParaRPr lang="en-GB" sz="2800" dirty="0" smtClean="0">
              <a:solidFill>
                <a:schemeClr val="bg1"/>
              </a:solidFill>
              <a:latin typeface="Calibri" panose="020F0502020204030204" pitchFamily="34" charset="0"/>
            </a:endParaRPr>
          </a:p>
          <a:p>
            <a:endParaRPr lang="en-GB" sz="2800" dirty="0">
              <a:latin typeface="Calibri" panose="020F0502020204030204" pitchFamily="34" charset="0"/>
            </a:endParaRPr>
          </a:p>
        </p:txBody>
      </p:sp>
      <p:pic>
        <p:nvPicPr>
          <p:cNvPr id="2" name="Picture 1"/>
          <p:cNvPicPr>
            <a:picLocks noChangeAspect="1"/>
          </p:cNvPicPr>
          <p:nvPr/>
        </p:nvPicPr>
        <p:blipFill>
          <a:blip r:embed="rId3"/>
          <a:stretch>
            <a:fillRect/>
          </a:stretch>
        </p:blipFill>
        <p:spPr>
          <a:xfrm>
            <a:off x="6415251" y="244212"/>
            <a:ext cx="4499821" cy="6432918"/>
          </a:xfrm>
          <a:prstGeom prst="rect">
            <a:avLst/>
          </a:prstGeom>
          <a:ln w="25400">
            <a:solidFill>
              <a:srgbClr val="09A5B5"/>
            </a:solidFill>
          </a:ln>
        </p:spPr>
      </p:pic>
    </p:spTree>
    <p:extLst>
      <p:ext uri="{BB962C8B-B14F-4D97-AF65-F5344CB8AC3E}">
        <p14:creationId xmlns:p14="http://schemas.microsoft.com/office/powerpoint/2010/main" val="66802915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9679151" y="4580692"/>
            <a:ext cx="6096000" cy="646331"/>
          </a:xfrm>
          <a:prstGeom prst="rect">
            <a:avLst/>
          </a:prstGeom>
        </p:spPr>
        <p:txBody>
          <a:bodyPr>
            <a:spAutoFit/>
          </a:bodyPr>
          <a:lstStyle/>
          <a:p>
            <a:endParaRPr lang="en-GB" dirty="0">
              <a:solidFill>
                <a:prstClr val="black"/>
              </a:solidFill>
            </a:endParaRPr>
          </a:p>
          <a:p>
            <a:endParaRPr lang="en-GB" dirty="0">
              <a:solidFill>
                <a:prstClr val="black"/>
              </a:solidFill>
            </a:endParaRPr>
          </a:p>
        </p:txBody>
      </p:sp>
      <p:pic>
        <p:nvPicPr>
          <p:cNvPr id="2" name="Picture 1"/>
          <p:cNvPicPr>
            <a:picLocks noChangeAspect="1"/>
          </p:cNvPicPr>
          <p:nvPr/>
        </p:nvPicPr>
        <p:blipFill>
          <a:blip r:embed="rId3"/>
          <a:stretch>
            <a:fillRect/>
          </a:stretch>
        </p:blipFill>
        <p:spPr>
          <a:xfrm>
            <a:off x="1232900" y="-10274"/>
            <a:ext cx="9931685" cy="6993316"/>
          </a:xfrm>
          <a:prstGeom prst="rect">
            <a:avLst/>
          </a:prstGeom>
        </p:spPr>
      </p:pic>
    </p:spTree>
    <p:extLst>
      <p:ext uri="{BB962C8B-B14F-4D97-AF65-F5344CB8AC3E}">
        <p14:creationId xmlns:p14="http://schemas.microsoft.com/office/powerpoint/2010/main" val="356940747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831304" y="247419"/>
            <a:ext cx="6179735" cy="6186426"/>
          </a:xfrm>
          <a:prstGeom prst="rect">
            <a:avLst/>
          </a:prstGeom>
          <a:solidFill>
            <a:srgbClr val="09A5B5"/>
          </a:solidFill>
          <a:ln w="25400">
            <a:solidFill>
              <a:srgbClr val="09A5B5"/>
            </a:solidFill>
          </a:ln>
        </p:spPr>
      </p:pic>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5676" y="0"/>
            <a:ext cx="4409480" cy="6858000"/>
          </a:xfrm>
          <a:prstGeom prst="rect">
            <a:avLst/>
          </a:prstGeom>
        </p:spPr>
      </p:pic>
      <p:grpSp>
        <p:nvGrpSpPr>
          <p:cNvPr id="8" name="Group 7"/>
          <p:cNvGrpSpPr/>
          <p:nvPr/>
        </p:nvGrpSpPr>
        <p:grpSpPr>
          <a:xfrm>
            <a:off x="2614020" y="1424776"/>
            <a:ext cx="2345718" cy="1243261"/>
            <a:chOff x="2625171" y="1558591"/>
            <a:chExt cx="2345718" cy="1243261"/>
          </a:xfrm>
        </p:grpSpPr>
        <p:sp>
          <p:nvSpPr>
            <p:cNvPr id="12" name="Rectangle 11"/>
            <p:cNvSpPr/>
            <p:nvPr/>
          </p:nvSpPr>
          <p:spPr>
            <a:xfrm>
              <a:off x="2791425" y="1558591"/>
              <a:ext cx="2179464" cy="1065131"/>
            </a:xfrm>
            <a:prstGeom prst="rect">
              <a:avLst/>
            </a:prstGeom>
            <a:solidFill>
              <a:srgbClr val="09A5B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smtClean="0">
                  <a:latin typeface="Calibri" panose="020F0502020204030204" pitchFamily="34" charset="0"/>
                </a:rPr>
                <a:t>250,000 homes will be built in this new town</a:t>
              </a:r>
              <a:endParaRPr lang="en-GB" dirty="0">
                <a:latin typeface="Calibri" panose="020F0502020204030204" pitchFamily="34" charset="0"/>
              </a:endParaRPr>
            </a:p>
          </p:txBody>
        </p:sp>
        <p:sp>
          <p:nvSpPr>
            <p:cNvPr id="13" name="Oval 12"/>
            <p:cNvSpPr/>
            <p:nvPr/>
          </p:nvSpPr>
          <p:spPr>
            <a:xfrm>
              <a:off x="2625171" y="2445593"/>
              <a:ext cx="332509" cy="356259"/>
            </a:xfrm>
            <a:prstGeom prst="ellips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91314852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6" descr="https://pbs.twimg.com/media/DLTnS4eWsAIo_Lh.jpg:large"/>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384275" y="1848381"/>
            <a:ext cx="7589837" cy="247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ubtitle 2"/>
          <p:cNvSpPr txBox="1">
            <a:spLocks/>
          </p:cNvSpPr>
          <p:nvPr/>
        </p:nvSpPr>
        <p:spPr>
          <a:xfrm>
            <a:off x="1746031" y="4466130"/>
            <a:ext cx="8866324" cy="928830"/>
          </a:xfrm>
          <a:prstGeom prst="roundRect">
            <a:avLst/>
          </a:prstGeom>
          <a:solidFill>
            <a:srgbClr val="00A7B5"/>
          </a:solidFill>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altLang="en-US" sz="6000" b="1" smtClean="0">
                <a:solidFill>
                  <a:schemeClr val="bg1"/>
                </a:solidFill>
              </a:rPr>
              <a:t>THE BUILT ENVIRONMENT</a:t>
            </a:r>
            <a:endParaRPr lang="en-GB" sz="6000" b="1" dirty="0">
              <a:solidFill>
                <a:schemeClr val="bg1"/>
              </a:solidFill>
            </a:endParaRPr>
          </a:p>
        </p:txBody>
      </p:sp>
      <p:sp>
        <p:nvSpPr>
          <p:cNvPr id="2" name="Subtitle 1"/>
          <p:cNvSpPr>
            <a:spLocks noGrp="1"/>
          </p:cNvSpPr>
          <p:nvPr>
            <p:ph type="subTitle" idx="1"/>
          </p:nvPr>
        </p:nvSpPr>
        <p:spPr/>
        <p:txBody>
          <a:bodyPr/>
          <a:lstStyle/>
          <a:p>
            <a:endParaRPr lang="en-GB"/>
          </a:p>
        </p:txBody>
      </p:sp>
    </p:spTree>
    <p:extLst>
      <p:ext uri="{BB962C8B-B14F-4D97-AF65-F5344CB8AC3E}">
        <p14:creationId xmlns:p14="http://schemas.microsoft.com/office/powerpoint/2010/main" val="127603574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78296" y="209677"/>
            <a:ext cx="10515600" cy="1325563"/>
          </a:xfrm>
          <a:prstGeom prst="roundRect">
            <a:avLst/>
          </a:prstGeom>
          <a:solidFill>
            <a:srgbClr val="09A5B5"/>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7200" b="1" dirty="0" smtClean="0">
                <a:solidFill>
                  <a:schemeClr val="bg1"/>
                </a:solidFill>
                <a:latin typeface="Calibri" panose="020F0502020204030204" pitchFamily="34" charset="0"/>
              </a:rPr>
              <a:t>   Answers</a:t>
            </a:r>
            <a:endParaRPr lang="en-GB" sz="7200" b="1" dirty="0">
              <a:solidFill>
                <a:schemeClr val="bg1"/>
              </a:solidFill>
              <a:latin typeface="Calibri" panose="020F0502020204030204" pitchFamily="34" charset="0"/>
            </a:endParaRP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815330" y="1980625"/>
            <a:ext cx="6295216" cy="4059103"/>
          </a:xfrm>
          <a:prstGeom prst="rect">
            <a:avLst/>
          </a:prstGeom>
        </p:spPr>
      </p:pic>
    </p:spTree>
    <p:extLst>
      <p:ext uri="{BB962C8B-B14F-4D97-AF65-F5344CB8AC3E}">
        <p14:creationId xmlns:p14="http://schemas.microsoft.com/office/powerpoint/2010/main" val="224809177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172083" y="179873"/>
            <a:ext cx="4607992" cy="6570247"/>
          </a:xfrm>
          <a:prstGeom prst="rect">
            <a:avLst/>
          </a:prstGeom>
        </p:spPr>
      </p:pic>
      <p:sp>
        <p:nvSpPr>
          <p:cNvPr id="4" name="TextBox 3"/>
          <p:cNvSpPr txBox="1"/>
          <p:nvPr/>
        </p:nvSpPr>
        <p:spPr>
          <a:xfrm>
            <a:off x="4886793" y="198389"/>
            <a:ext cx="6786651" cy="1077218"/>
          </a:xfrm>
          <a:prstGeom prst="rect">
            <a:avLst/>
          </a:prstGeom>
          <a:noFill/>
          <a:ln w="31750">
            <a:solidFill>
              <a:srgbClr val="09A5B5"/>
            </a:solidFill>
          </a:ln>
        </p:spPr>
        <p:txBody>
          <a:bodyPr wrap="square" rtlCol="0">
            <a:spAutoFit/>
          </a:bodyPr>
          <a:lstStyle/>
          <a:p>
            <a:r>
              <a:rPr lang="en-GB" sz="1600" b="1" dirty="0">
                <a:solidFill>
                  <a:srgbClr val="09A5B5"/>
                </a:solidFill>
                <a:latin typeface="Calibri" panose="020F0502020204030204" pitchFamily="34" charset="0"/>
              </a:rPr>
              <a:t>Step 1 :</a:t>
            </a:r>
          </a:p>
          <a:p>
            <a:r>
              <a:rPr lang="en-GB" sz="1600" dirty="0" smtClean="0">
                <a:latin typeface="Calibri" panose="020F0502020204030204" pitchFamily="34" charset="0"/>
              </a:rPr>
              <a:t>KW </a:t>
            </a:r>
            <a:r>
              <a:rPr lang="en-GB" sz="1600" dirty="0">
                <a:latin typeface="Calibri" panose="020F0502020204030204" pitchFamily="34" charset="0"/>
              </a:rPr>
              <a:t>x Total hours in a year x capacity </a:t>
            </a:r>
            <a:r>
              <a:rPr lang="en-GB" sz="1600" dirty="0" smtClean="0">
                <a:latin typeface="Calibri" panose="020F0502020204030204" pitchFamily="34" charset="0"/>
              </a:rPr>
              <a:t>factor</a:t>
            </a:r>
          </a:p>
          <a:p>
            <a:endParaRPr lang="en-GB" sz="1600" dirty="0">
              <a:latin typeface="Calibri" panose="020F0502020204030204" pitchFamily="34" charset="0"/>
            </a:endParaRPr>
          </a:p>
          <a:p>
            <a:r>
              <a:rPr lang="en-GB" sz="1600" dirty="0" smtClean="0">
                <a:latin typeface="Calibri" panose="020F0502020204030204" pitchFamily="34" charset="0"/>
              </a:rPr>
              <a:t>Average </a:t>
            </a:r>
            <a:r>
              <a:rPr lang="en-GB" sz="1600" dirty="0">
                <a:latin typeface="Calibri" panose="020F0502020204030204" pitchFamily="34" charset="0"/>
              </a:rPr>
              <a:t>amount of energy one house requires in a year </a:t>
            </a:r>
          </a:p>
        </p:txBody>
      </p:sp>
      <p:sp>
        <p:nvSpPr>
          <p:cNvPr id="12" name="TextBox 11"/>
          <p:cNvSpPr txBox="1"/>
          <p:nvPr/>
        </p:nvSpPr>
        <p:spPr>
          <a:xfrm>
            <a:off x="4886793" y="1593803"/>
            <a:ext cx="6786651" cy="1077218"/>
          </a:xfrm>
          <a:prstGeom prst="rect">
            <a:avLst/>
          </a:prstGeom>
          <a:noFill/>
          <a:ln w="31750">
            <a:solidFill>
              <a:srgbClr val="09A5B5"/>
            </a:solidFill>
          </a:ln>
        </p:spPr>
        <p:txBody>
          <a:bodyPr wrap="square" rtlCol="0">
            <a:spAutoFit/>
          </a:bodyPr>
          <a:lstStyle/>
          <a:p>
            <a:r>
              <a:rPr lang="en-GB" sz="1600" b="1" dirty="0">
                <a:solidFill>
                  <a:srgbClr val="09A5B5"/>
                </a:solidFill>
                <a:latin typeface="Calibri" panose="020F0502020204030204" pitchFamily="34" charset="0"/>
              </a:rPr>
              <a:t>Step 2</a:t>
            </a:r>
            <a:r>
              <a:rPr lang="en-GB" sz="1600" b="1" dirty="0" smtClean="0">
                <a:solidFill>
                  <a:srgbClr val="09A5B5"/>
                </a:solidFill>
                <a:latin typeface="Calibri" panose="020F0502020204030204" pitchFamily="34" charset="0"/>
              </a:rPr>
              <a:t>:</a:t>
            </a:r>
          </a:p>
          <a:p>
            <a:r>
              <a:rPr lang="en-GB" sz="1600" dirty="0" smtClean="0">
                <a:latin typeface="Calibri" panose="020F0502020204030204" pitchFamily="34" charset="0"/>
              </a:rPr>
              <a:t>30,000 </a:t>
            </a:r>
            <a:r>
              <a:rPr lang="en-GB" sz="1600" dirty="0">
                <a:latin typeface="Calibri" panose="020F0502020204030204" pitchFamily="34" charset="0"/>
              </a:rPr>
              <a:t>x 8760 x </a:t>
            </a:r>
            <a:r>
              <a:rPr lang="en-GB" sz="1600" dirty="0" smtClean="0">
                <a:latin typeface="Calibri" panose="020F0502020204030204" pitchFamily="34" charset="0"/>
              </a:rPr>
              <a:t>0.7 </a:t>
            </a:r>
            <a:endParaRPr lang="en-GB" sz="1600" dirty="0">
              <a:latin typeface="Calibri" panose="020F0502020204030204" pitchFamily="34" charset="0"/>
            </a:endParaRPr>
          </a:p>
          <a:p>
            <a:r>
              <a:rPr lang="en-GB" sz="1600" dirty="0">
                <a:latin typeface="Calibri" panose="020F0502020204030204" pitchFamily="34" charset="0"/>
              </a:rPr>
              <a:t>                                  </a:t>
            </a:r>
            <a:r>
              <a:rPr lang="en-GB" sz="1600" dirty="0" smtClean="0">
                <a:latin typeface="Calibri" panose="020F0502020204030204" pitchFamily="34" charset="0"/>
              </a:rPr>
              <a:t> = 39,436.6 (1dp)</a:t>
            </a:r>
          </a:p>
          <a:p>
            <a:r>
              <a:rPr lang="en-GB" sz="1600" dirty="0" smtClean="0">
                <a:latin typeface="Calibri" panose="020F0502020204030204" pitchFamily="34" charset="0"/>
              </a:rPr>
              <a:t>       4664.7</a:t>
            </a:r>
            <a:endParaRPr lang="en-GB" sz="1600" dirty="0">
              <a:latin typeface="Calibri" panose="020F0502020204030204" pitchFamily="34" charset="0"/>
            </a:endParaRPr>
          </a:p>
        </p:txBody>
      </p:sp>
      <p:cxnSp>
        <p:nvCxnSpPr>
          <p:cNvPr id="13" name="Straight Connector 12"/>
          <p:cNvCxnSpPr/>
          <p:nvPr/>
        </p:nvCxnSpPr>
        <p:spPr>
          <a:xfrm>
            <a:off x="4999219" y="2209859"/>
            <a:ext cx="1501942" cy="9234"/>
          </a:xfrm>
          <a:prstGeom prst="line">
            <a:avLst/>
          </a:prstGeom>
          <a:ln>
            <a:solidFill>
              <a:srgbClr val="09A5B5"/>
            </a:solidFill>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4883228" y="2962061"/>
            <a:ext cx="6790216" cy="338554"/>
          </a:xfrm>
          <a:prstGeom prst="rect">
            <a:avLst/>
          </a:prstGeom>
          <a:noFill/>
          <a:ln w="31750">
            <a:solidFill>
              <a:srgbClr val="09A5B5"/>
            </a:solidFill>
          </a:ln>
        </p:spPr>
        <p:txBody>
          <a:bodyPr wrap="square" rtlCol="0">
            <a:spAutoFit/>
          </a:bodyPr>
          <a:lstStyle/>
          <a:p>
            <a:r>
              <a:rPr lang="en-GB" sz="1600" b="1" dirty="0">
                <a:solidFill>
                  <a:srgbClr val="09A5B5"/>
                </a:solidFill>
                <a:latin typeface="Calibri" panose="020F0502020204030204" pitchFamily="34" charset="0"/>
              </a:rPr>
              <a:t>Step </a:t>
            </a:r>
            <a:r>
              <a:rPr lang="en-GB" sz="1600" b="1" dirty="0" smtClean="0">
                <a:solidFill>
                  <a:srgbClr val="09A5B5"/>
                </a:solidFill>
                <a:latin typeface="Calibri" panose="020F0502020204030204" pitchFamily="34" charset="0"/>
              </a:rPr>
              <a:t>3:  </a:t>
            </a:r>
            <a:r>
              <a:rPr lang="en-GB" sz="1600" dirty="0">
                <a:latin typeface="Calibri" panose="020F0502020204030204" pitchFamily="34" charset="0"/>
              </a:rPr>
              <a:t>So one </a:t>
            </a:r>
            <a:r>
              <a:rPr lang="en-GB" sz="1600" dirty="0" smtClean="0">
                <a:latin typeface="Calibri" panose="020F0502020204030204" pitchFamily="34" charset="0"/>
              </a:rPr>
              <a:t>geothermal plant can </a:t>
            </a:r>
            <a:r>
              <a:rPr lang="en-GB" sz="1600" dirty="0">
                <a:latin typeface="Calibri" panose="020F0502020204030204" pitchFamily="34" charset="0"/>
              </a:rPr>
              <a:t>provide energy to </a:t>
            </a:r>
            <a:r>
              <a:rPr lang="en-GB" sz="1600" dirty="0" smtClean="0">
                <a:latin typeface="Calibri" panose="020F0502020204030204" pitchFamily="34" charset="0"/>
              </a:rPr>
              <a:t>39,436 homes </a:t>
            </a:r>
            <a:r>
              <a:rPr lang="en-GB" sz="1600" dirty="0">
                <a:latin typeface="Calibri" panose="020F0502020204030204" pitchFamily="34" charset="0"/>
              </a:rPr>
              <a:t>in a year</a:t>
            </a:r>
            <a:r>
              <a:rPr lang="en-GB" sz="1600" dirty="0" smtClean="0">
                <a:latin typeface="Calibri" panose="020F0502020204030204" pitchFamily="34" charset="0"/>
              </a:rPr>
              <a:t>.</a:t>
            </a:r>
            <a:endParaRPr lang="en-GB" sz="1600" dirty="0">
              <a:latin typeface="Calibri" panose="020F0502020204030204" pitchFamily="34" charset="0"/>
            </a:endParaRPr>
          </a:p>
        </p:txBody>
      </p:sp>
      <p:sp>
        <p:nvSpPr>
          <p:cNvPr id="15" name="TextBox 14"/>
          <p:cNvSpPr txBox="1"/>
          <p:nvPr/>
        </p:nvSpPr>
        <p:spPr>
          <a:xfrm>
            <a:off x="4883227" y="3584233"/>
            <a:ext cx="6790217" cy="584775"/>
          </a:xfrm>
          <a:prstGeom prst="rect">
            <a:avLst/>
          </a:prstGeom>
          <a:noFill/>
          <a:ln w="31750">
            <a:solidFill>
              <a:srgbClr val="09A5B5"/>
            </a:solidFill>
          </a:ln>
        </p:spPr>
        <p:txBody>
          <a:bodyPr wrap="square" rtlCol="0">
            <a:spAutoFit/>
          </a:bodyPr>
          <a:lstStyle/>
          <a:p>
            <a:r>
              <a:rPr lang="en-GB" sz="1600" b="1" dirty="0">
                <a:solidFill>
                  <a:srgbClr val="09A5B5"/>
                </a:solidFill>
                <a:latin typeface="Calibri" panose="020F0502020204030204" pitchFamily="34" charset="0"/>
              </a:rPr>
              <a:t>Step </a:t>
            </a:r>
            <a:r>
              <a:rPr lang="en-GB" sz="1600" b="1" dirty="0" smtClean="0">
                <a:solidFill>
                  <a:srgbClr val="09A5B5"/>
                </a:solidFill>
                <a:latin typeface="Calibri" panose="020F0502020204030204" pitchFamily="34" charset="0"/>
              </a:rPr>
              <a:t>4: </a:t>
            </a:r>
            <a:r>
              <a:rPr lang="en-GB" sz="1600" dirty="0" smtClean="0">
                <a:latin typeface="Calibri" panose="020F0502020204030204" pitchFamily="34" charset="0"/>
              </a:rPr>
              <a:t>How many geothermal plants do </a:t>
            </a:r>
            <a:r>
              <a:rPr lang="en-GB" sz="1600" dirty="0">
                <a:latin typeface="Calibri" panose="020F0502020204030204" pitchFamily="34" charset="0"/>
              </a:rPr>
              <a:t>we need to provide electricity </a:t>
            </a:r>
            <a:r>
              <a:rPr lang="en-GB" sz="1600" dirty="0" smtClean="0">
                <a:latin typeface="Calibri" panose="020F0502020204030204" pitchFamily="34" charset="0"/>
              </a:rPr>
              <a:t>to 250,000  homes?</a:t>
            </a:r>
            <a:endParaRPr lang="en-GB" sz="1600" dirty="0">
              <a:latin typeface="Calibri" panose="020F0502020204030204" pitchFamily="34" charset="0"/>
            </a:endParaRPr>
          </a:p>
        </p:txBody>
      </p:sp>
      <p:sp>
        <p:nvSpPr>
          <p:cNvPr id="18" name="TextBox 17"/>
          <p:cNvSpPr txBox="1"/>
          <p:nvPr/>
        </p:nvSpPr>
        <p:spPr>
          <a:xfrm>
            <a:off x="4883227" y="4378153"/>
            <a:ext cx="6790217" cy="1107996"/>
          </a:xfrm>
          <a:prstGeom prst="rect">
            <a:avLst/>
          </a:prstGeom>
          <a:noFill/>
          <a:ln w="31750">
            <a:solidFill>
              <a:srgbClr val="09A5B5"/>
            </a:solidFill>
          </a:ln>
        </p:spPr>
        <p:txBody>
          <a:bodyPr wrap="square" rtlCol="0">
            <a:spAutoFit/>
          </a:bodyPr>
          <a:lstStyle/>
          <a:p>
            <a:r>
              <a:rPr lang="en-GB" sz="1600" b="1" dirty="0">
                <a:solidFill>
                  <a:srgbClr val="09A5B5"/>
                </a:solidFill>
                <a:latin typeface="Calibri" panose="020F0502020204030204" pitchFamily="34" charset="0"/>
              </a:rPr>
              <a:t>Step </a:t>
            </a:r>
            <a:r>
              <a:rPr lang="en-GB" sz="1600" b="1" dirty="0" smtClean="0">
                <a:solidFill>
                  <a:srgbClr val="09A5B5"/>
                </a:solidFill>
                <a:latin typeface="Calibri" panose="020F0502020204030204" pitchFamily="34" charset="0"/>
              </a:rPr>
              <a:t>5:</a:t>
            </a:r>
          </a:p>
          <a:p>
            <a:r>
              <a:rPr lang="en-GB" sz="1600" dirty="0" smtClean="0">
                <a:latin typeface="Calibri" panose="020F0502020204030204" pitchFamily="34" charset="0"/>
              </a:rPr>
              <a:t>250,000</a:t>
            </a:r>
            <a:endParaRPr lang="en-GB" sz="1600" dirty="0">
              <a:latin typeface="Calibri" panose="020F0502020204030204" pitchFamily="34" charset="0"/>
            </a:endParaRPr>
          </a:p>
          <a:p>
            <a:r>
              <a:rPr lang="en-GB" sz="1600" dirty="0">
                <a:latin typeface="Calibri" panose="020F0502020204030204" pitchFamily="34" charset="0"/>
              </a:rPr>
              <a:t>                     = </a:t>
            </a:r>
            <a:r>
              <a:rPr lang="en-GB" sz="1600" dirty="0" smtClean="0">
                <a:latin typeface="Calibri" panose="020F0502020204030204" pitchFamily="34" charset="0"/>
              </a:rPr>
              <a:t>6.3 Geothermal Plants (1dp)   </a:t>
            </a:r>
            <a:r>
              <a:rPr lang="en-GB" b="1" dirty="0" smtClean="0">
                <a:solidFill>
                  <a:srgbClr val="09A5B5"/>
                </a:solidFill>
                <a:latin typeface="Calibri" panose="020F0502020204030204" pitchFamily="34" charset="0"/>
              </a:rPr>
              <a:t>Round up to 7</a:t>
            </a:r>
            <a:r>
              <a:rPr lang="en-GB" sz="1600" dirty="0" smtClean="0">
                <a:solidFill>
                  <a:srgbClr val="09A5B5"/>
                </a:solidFill>
                <a:latin typeface="Calibri" panose="020F0502020204030204" pitchFamily="34" charset="0"/>
              </a:rPr>
              <a:t> </a:t>
            </a:r>
            <a:endParaRPr lang="en-GB" sz="1600" dirty="0">
              <a:solidFill>
                <a:srgbClr val="09A5B5"/>
              </a:solidFill>
              <a:latin typeface="Calibri" panose="020F0502020204030204" pitchFamily="34" charset="0"/>
            </a:endParaRPr>
          </a:p>
          <a:p>
            <a:r>
              <a:rPr lang="en-GB" sz="1600" dirty="0" smtClean="0">
                <a:latin typeface="Calibri" panose="020F0502020204030204" pitchFamily="34" charset="0"/>
              </a:rPr>
              <a:t>39,436.6</a:t>
            </a:r>
            <a:endParaRPr lang="en-GB" sz="1600" dirty="0">
              <a:latin typeface="Calibri" panose="020F0502020204030204" pitchFamily="34" charset="0"/>
            </a:endParaRPr>
          </a:p>
        </p:txBody>
      </p:sp>
      <p:sp>
        <p:nvSpPr>
          <p:cNvPr id="21" name="Rectangle 20"/>
          <p:cNvSpPr/>
          <p:nvPr/>
        </p:nvSpPr>
        <p:spPr>
          <a:xfrm>
            <a:off x="9679151" y="4580692"/>
            <a:ext cx="6096000" cy="646331"/>
          </a:xfrm>
          <a:prstGeom prst="rect">
            <a:avLst/>
          </a:prstGeom>
        </p:spPr>
        <p:txBody>
          <a:bodyPr>
            <a:spAutoFit/>
          </a:bodyPr>
          <a:lstStyle/>
          <a:p>
            <a:endParaRPr lang="en-GB" dirty="0"/>
          </a:p>
          <a:p>
            <a:endParaRPr lang="en-GB" dirty="0"/>
          </a:p>
        </p:txBody>
      </p:sp>
      <p:sp>
        <p:nvSpPr>
          <p:cNvPr id="22" name="TextBox 21"/>
          <p:cNvSpPr txBox="1"/>
          <p:nvPr/>
        </p:nvSpPr>
        <p:spPr>
          <a:xfrm>
            <a:off x="4883227" y="5683718"/>
            <a:ext cx="6790217" cy="584775"/>
          </a:xfrm>
          <a:prstGeom prst="rect">
            <a:avLst/>
          </a:prstGeom>
          <a:noFill/>
          <a:ln w="31750">
            <a:solidFill>
              <a:srgbClr val="09A5B5"/>
            </a:solidFill>
          </a:ln>
        </p:spPr>
        <p:txBody>
          <a:bodyPr wrap="square" rtlCol="0">
            <a:spAutoFit/>
          </a:bodyPr>
          <a:lstStyle/>
          <a:p>
            <a:r>
              <a:rPr lang="en-GB" sz="1600" b="1" dirty="0">
                <a:solidFill>
                  <a:srgbClr val="09A5B5"/>
                </a:solidFill>
                <a:latin typeface="Calibri" panose="020F0502020204030204" pitchFamily="34" charset="0"/>
              </a:rPr>
              <a:t>Step 6</a:t>
            </a:r>
            <a:r>
              <a:rPr lang="en-GB" sz="1600" b="1" dirty="0" smtClean="0">
                <a:solidFill>
                  <a:srgbClr val="09A5B5"/>
                </a:solidFill>
                <a:latin typeface="Calibri" panose="020F0502020204030204" pitchFamily="34" charset="0"/>
              </a:rPr>
              <a:t>:  </a:t>
            </a:r>
            <a:r>
              <a:rPr lang="en-GB" sz="1600" dirty="0">
                <a:latin typeface="Calibri" panose="020F0502020204030204" pitchFamily="34" charset="0"/>
              </a:rPr>
              <a:t>Cost of 1 </a:t>
            </a:r>
            <a:r>
              <a:rPr lang="en-GB" sz="1600" dirty="0" smtClean="0">
                <a:latin typeface="Calibri" panose="020F0502020204030204" pitchFamily="34" charset="0"/>
              </a:rPr>
              <a:t>geothermal plant is £18 </a:t>
            </a:r>
            <a:r>
              <a:rPr lang="en-GB" sz="1600" dirty="0">
                <a:latin typeface="Calibri" panose="020F0502020204030204" pitchFamily="34" charset="0"/>
              </a:rPr>
              <a:t>million</a:t>
            </a:r>
          </a:p>
          <a:p>
            <a:r>
              <a:rPr lang="en-GB" sz="1600" dirty="0">
                <a:latin typeface="Calibri" panose="020F0502020204030204" pitchFamily="34" charset="0"/>
              </a:rPr>
              <a:t>Cost of 7</a:t>
            </a:r>
            <a:r>
              <a:rPr lang="en-GB" sz="1600" dirty="0" smtClean="0">
                <a:latin typeface="Calibri" panose="020F0502020204030204" pitchFamily="34" charset="0"/>
              </a:rPr>
              <a:t> </a:t>
            </a:r>
            <a:r>
              <a:rPr lang="en-GB" sz="1600" dirty="0">
                <a:latin typeface="Calibri" panose="020F0502020204030204" pitchFamily="34" charset="0"/>
              </a:rPr>
              <a:t>= ( </a:t>
            </a:r>
            <a:r>
              <a:rPr lang="en-GB" sz="1600" dirty="0" smtClean="0">
                <a:latin typeface="Calibri" panose="020F0502020204030204" pitchFamily="34" charset="0"/>
              </a:rPr>
              <a:t>18,000,000 x 7) </a:t>
            </a:r>
            <a:r>
              <a:rPr lang="en-GB" sz="1600" dirty="0">
                <a:latin typeface="Calibri" panose="020F0502020204030204" pitchFamily="34" charset="0"/>
              </a:rPr>
              <a:t>=  </a:t>
            </a:r>
            <a:r>
              <a:rPr lang="en-GB" sz="1600" b="1" dirty="0" smtClean="0">
                <a:solidFill>
                  <a:srgbClr val="09A5B5"/>
                </a:solidFill>
                <a:latin typeface="Calibri" panose="020F0502020204030204" pitchFamily="34" charset="0"/>
              </a:rPr>
              <a:t>£126,000,000</a:t>
            </a:r>
            <a:endParaRPr lang="en-GB" sz="1600" b="1" dirty="0">
              <a:solidFill>
                <a:srgbClr val="09A5B5"/>
              </a:solidFill>
              <a:latin typeface="Calibri" panose="020F0502020204030204" pitchFamily="34" charset="0"/>
            </a:endParaRPr>
          </a:p>
        </p:txBody>
      </p:sp>
      <p:cxnSp>
        <p:nvCxnSpPr>
          <p:cNvPr id="25" name="Straight Connector 24"/>
          <p:cNvCxnSpPr/>
          <p:nvPr/>
        </p:nvCxnSpPr>
        <p:spPr>
          <a:xfrm>
            <a:off x="4910011" y="5056430"/>
            <a:ext cx="813710" cy="0"/>
          </a:xfrm>
          <a:prstGeom prst="line">
            <a:avLst/>
          </a:prstGeom>
          <a:ln>
            <a:solidFill>
              <a:srgbClr val="09A5B5"/>
            </a:solidFill>
          </a:ln>
        </p:spPr>
        <p:style>
          <a:lnRef idx="2">
            <a:schemeClr val="accent1"/>
          </a:lnRef>
          <a:fillRef idx="0">
            <a:schemeClr val="accent1"/>
          </a:fillRef>
          <a:effectRef idx="1">
            <a:schemeClr val="accent1"/>
          </a:effectRef>
          <a:fontRef idx="minor">
            <a:schemeClr val="tx1"/>
          </a:fontRef>
        </p:style>
      </p:cxnSp>
      <p:sp>
        <p:nvSpPr>
          <p:cNvPr id="7" name="Rectangle 6"/>
          <p:cNvSpPr/>
          <p:nvPr/>
        </p:nvSpPr>
        <p:spPr>
          <a:xfrm>
            <a:off x="9679151" y="4580692"/>
            <a:ext cx="6096000" cy="923330"/>
          </a:xfrm>
          <a:prstGeom prst="rect">
            <a:avLst/>
          </a:prstGeom>
        </p:spPr>
        <p:txBody>
          <a:bodyPr>
            <a:spAutoFit/>
          </a:bodyPr>
          <a:lstStyle/>
          <a:p>
            <a:endParaRPr lang="en-GB" dirty="0" smtClean="0"/>
          </a:p>
          <a:p>
            <a:endParaRPr lang="en-GB" b="1" dirty="0">
              <a:solidFill>
                <a:srgbClr val="92D050"/>
              </a:solidFill>
            </a:endParaRPr>
          </a:p>
          <a:p>
            <a:endParaRPr lang="en-GB" b="1" dirty="0">
              <a:solidFill>
                <a:srgbClr val="92D050"/>
              </a:solidFill>
            </a:endParaRPr>
          </a:p>
        </p:txBody>
      </p:sp>
      <p:cxnSp>
        <p:nvCxnSpPr>
          <p:cNvPr id="10" name="Straight Arrow Connector 9"/>
          <p:cNvCxnSpPr/>
          <p:nvPr/>
        </p:nvCxnSpPr>
        <p:spPr>
          <a:xfrm flipH="1" flipV="1">
            <a:off x="2763748" y="3031412"/>
            <a:ext cx="2177475" cy="2906251"/>
          </a:xfrm>
          <a:prstGeom prst="straightConnector1">
            <a:avLst/>
          </a:prstGeom>
          <a:ln>
            <a:solidFill>
              <a:srgbClr val="09A5B5"/>
            </a:solidFill>
            <a:tailEnd type="triangle"/>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H="1">
            <a:off x="2578813" y="1935678"/>
            <a:ext cx="2304415" cy="2328097"/>
          </a:xfrm>
          <a:prstGeom prst="straightConnector1">
            <a:avLst/>
          </a:prstGeom>
          <a:ln>
            <a:solidFill>
              <a:srgbClr val="09A5B5"/>
            </a:solidFill>
            <a:tailEnd type="triangle"/>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5058008" y="873693"/>
            <a:ext cx="3636102" cy="0"/>
          </a:xfrm>
          <a:prstGeom prst="line">
            <a:avLst/>
          </a:prstGeom>
          <a:ln>
            <a:solidFill>
              <a:srgbClr val="09A5B5"/>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523925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87303" y="131135"/>
            <a:ext cx="4628066" cy="6584825"/>
          </a:xfrm>
          <a:prstGeom prst="rect">
            <a:avLst/>
          </a:prstGeom>
        </p:spPr>
      </p:pic>
      <p:sp>
        <p:nvSpPr>
          <p:cNvPr id="4" name="TextBox 3"/>
          <p:cNvSpPr txBox="1"/>
          <p:nvPr/>
        </p:nvSpPr>
        <p:spPr>
          <a:xfrm>
            <a:off x="4886793" y="198389"/>
            <a:ext cx="6834152" cy="1077218"/>
          </a:xfrm>
          <a:prstGeom prst="rect">
            <a:avLst/>
          </a:prstGeom>
          <a:noFill/>
          <a:ln w="31750">
            <a:solidFill>
              <a:srgbClr val="09A5B5"/>
            </a:solidFill>
          </a:ln>
        </p:spPr>
        <p:txBody>
          <a:bodyPr wrap="square" rtlCol="0">
            <a:spAutoFit/>
          </a:bodyPr>
          <a:lstStyle/>
          <a:p>
            <a:r>
              <a:rPr lang="en-GB" sz="1600" b="1" dirty="0">
                <a:solidFill>
                  <a:srgbClr val="09A5B5"/>
                </a:solidFill>
                <a:latin typeface="Calibri" panose="020F0502020204030204" pitchFamily="34" charset="0"/>
              </a:rPr>
              <a:t>Step 1 :</a:t>
            </a:r>
          </a:p>
          <a:p>
            <a:r>
              <a:rPr lang="en-GB" sz="1600" dirty="0" smtClean="0">
                <a:latin typeface="Calibri" panose="020F0502020204030204" pitchFamily="34" charset="0"/>
              </a:rPr>
              <a:t>KW </a:t>
            </a:r>
            <a:r>
              <a:rPr lang="en-GB" sz="1600" dirty="0">
                <a:latin typeface="Calibri" panose="020F0502020204030204" pitchFamily="34" charset="0"/>
              </a:rPr>
              <a:t>x Total hours in a year x capacity </a:t>
            </a:r>
            <a:r>
              <a:rPr lang="en-GB" sz="1600" dirty="0" smtClean="0">
                <a:latin typeface="Calibri" panose="020F0502020204030204" pitchFamily="34" charset="0"/>
              </a:rPr>
              <a:t>factor</a:t>
            </a:r>
          </a:p>
          <a:p>
            <a:endParaRPr lang="en-GB" sz="1600" dirty="0">
              <a:latin typeface="Calibri" panose="020F0502020204030204" pitchFamily="34" charset="0"/>
            </a:endParaRPr>
          </a:p>
          <a:p>
            <a:r>
              <a:rPr lang="en-GB" sz="1600" dirty="0" smtClean="0">
                <a:latin typeface="Calibri" panose="020F0502020204030204" pitchFamily="34" charset="0"/>
              </a:rPr>
              <a:t>Average </a:t>
            </a:r>
            <a:r>
              <a:rPr lang="en-GB" sz="1600" dirty="0">
                <a:latin typeface="Calibri" panose="020F0502020204030204" pitchFamily="34" charset="0"/>
              </a:rPr>
              <a:t>amount of energy one house requires in a year </a:t>
            </a:r>
          </a:p>
        </p:txBody>
      </p:sp>
      <p:cxnSp>
        <p:nvCxnSpPr>
          <p:cNvPr id="8" name="Straight Connector 7"/>
          <p:cNvCxnSpPr/>
          <p:nvPr/>
        </p:nvCxnSpPr>
        <p:spPr>
          <a:xfrm>
            <a:off x="5058008" y="873693"/>
            <a:ext cx="3636102" cy="0"/>
          </a:xfrm>
          <a:prstGeom prst="line">
            <a:avLst/>
          </a:prstGeom>
          <a:ln>
            <a:solidFill>
              <a:srgbClr val="09A5B5"/>
            </a:solidFill>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4886793" y="1593803"/>
            <a:ext cx="6834152" cy="1077218"/>
          </a:xfrm>
          <a:prstGeom prst="rect">
            <a:avLst/>
          </a:prstGeom>
          <a:noFill/>
          <a:ln w="31750">
            <a:solidFill>
              <a:srgbClr val="09A5B5"/>
            </a:solidFill>
          </a:ln>
        </p:spPr>
        <p:txBody>
          <a:bodyPr wrap="square" rtlCol="0">
            <a:spAutoFit/>
          </a:bodyPr>
          <a:lstStyle/>
          <a:p>
            <a:r>
              <a:rPr lang="en-GB" sz="1600" b="1" dirty="0">
                <a:solidFill>
                  <a:srgbClr val="09A5B5"/>
                </a:solidFill>
                <a:latin typeface="Calibri" panose="020F0502020204030204" pitchFamily="34" charset="0"/>
              </a:rPr>
              <a:t>Step 2</a:t>
            </a:r>
            <a:r>
              <a:rPr lang="en-GB" sz="1600" b="1" dirty="0" smtClean="0">
                <a:solidFill>
                  <a:srgbClr val="09A5B5"/>
                </a:solidFill>
                <a:latin typeface="Calibri" panose="020F0502020204030204" pitchFamily="34" charset="0"/>
              </a:rPr>
              <a:t>:</a:t>
            </a:r>
          </a:p>
          <a:p>
            <a:r>
              <a:rPr lang="en-GB" sz="1600" dirty="0" smtClean="0">
                <a:latin typeface="Calibri" panose="020F0502020204030204" pitchFamily="34" charset="0"/>
              </a:rPr>
              <a:t>5000 </a:t>
            </a:r>
            <a:r>
              <a:rPr lang="en-GB" sz="1600" dirty="0">
                <a:latin typeface="Calibri" panose="020F0502020204030204" pitchFamily="34" charset="0"/>
              </a:rPr>
              <a:t>x 8760 x </a:t>
            </a:r>
            <a:r>
              <a:rPr lang="en-GB" sz="1600" dirty="0" smtClean="0">
                <a:latin typeface="Calibri" panose="020F0502020204030204" pitchFamily="34" charset="0"/>
              </a:rPr>
              <a:t>0.18 </a:t>
            </a:r>
            <a:endParaRPr lang="en-GB" sz="1600" dirty="0">
              <a:latin typeface="Calibri" panose="020F0502020204030204" pitchFamily="34" charset="0"/>
            </a:endParaRPr>
          </a:p>
          <a:p>
            <a:r>
              <a:rPr lang="en-GB" sz="1600" dirty="0">
                <a:latin typeface="Calibri" panose="020F0502020204030204" pitchFamily="34" charset="0"/>
              </a:rPr>
              <a:t>                                  </a:t>
            </a:r>
            <a:r>
              <a:rPr lang="en-GB" sz="1600" dirty="0" smtClean="0">
                <a:latin typeface="Calibri" panose="020F0502020204030204" pitchFamily="34" charset="0"/>
              </a:rPr>
              <a:t>    = 1690.1 (1dp)</a:t>
            </a:r>
          </a:p>
          <a:p>
            <a:r>
              <a:rPr lang="en-GB" sz="1600" dirty="0" smtClean="0">
                <a:latin typeface="Calibri" panose="020F0502020204030204" pitchFamily="34" charset="0"/>
              </a:rPr>
              <a:t>       4664.7</a:t>
            </a:r>
            <a:endParaRPr lang="en-GB" sz="1600" dirty="0">
              <a:latin typeface="Calibri" panose="020F0502020204030204" pitchFamily="34" charset="0"/>
            </a:endParaRPr>
          </a:p>
        </p:txBody>
      </p:sp>
      <p:cxnSp>
        <p:nvCxnSpPr>
          <p:cNvPr id="13" name="Straight Connector 12"/>
          <p:cNvCxnSpPr/>
          <p:nvPr/>
        </p:nvCxnSpPr>
        <p:spPr>
          <a:xfrm flipV="1">
            <a:off x="4999219" y="2194868"/>
            <a:ext cx="1627420" cy="14990"/>
          </a:xfrm>
          <a:prstGeom prst="line">
            <a:avLst/>
          </a:prstGeom>
          <a:ln>
            <a:solidFill>
              <a:srgbClr val="09A5B5"/>
            </a:solidFill>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4883228" y="2941513"/>
            <a:ext cx="6837717" cy="338554"/>
          </a:xfrm>
          <a:prstGeom prst="rect">
            <a:avLst/>
          </a:prstGeom>
          <a:noFill/>
          <a:ln w="31750">
            <a:solidFill>
              <a:srgbClr val="09A5B5"/>
            </a:solidFill>
          </a:ln>
        </p:spPr>
        <p:txBody>
          <a:bodyPr wrap="square" rtlCol="0">
            <a:spAutoFit/>
          </a:bodyPr>
          <a:lstStyle/>
          <a:p>
            <a:r>
              <a:rPr lang="en-GB" sz="1600" b="1" dirty="0">
                <a:solidFill>
                  <a:srgbClr val="09A5B5"/>
                </a:solidFill>
                <a:latin typeface="Calibri" panose="020F0502020204030204" pitchFamily="34" charset="0"/>
              </a:rPr>
              <a:t>Step </a:t>
            </a:r>
            <a:r>
              <a:rPr lang="en-GB" sz="1600" b="1" dirty="0" smtClean="0">
                <a:solidFill>
                  <a:srgbClr val="09A5B5"/>
                </a:solidFill>
                <a:latin typeface="Calibri" panose="020F0502020204030204" pitchFamily="34" charset="0"/>
              </a:rPr>
              <a:t>3:</a:t>
            </a:r>
            <a:r>
              <a:rPr lang="en-GB" sz="1600" dirty="0" smtClean="0">
                <a:solidFill>
                  <a:srgbClr val="FF0000"/>
                </a:solidFill>
                <a:latin typeface="Calibri" panose="020F0502020204030204" pitchFamily="34" charset="0"/>
              </a:rPr>
              <a:t> </a:t>
            </a:r>
            <a:r>
              <a:rPr lang="en-GB" sz="1600" dirty="0">
                <a:latin typeface="Calibri" panose="020F0502020204030204" pitchFamily="34" charset="0"/>
              </a:rPr>
              <a:t>So one large </a:t>
            </a:r>
            <a:r>
              <a:rPr lang="en-GB" sz="1600" dirty="0" smtClean="0">
                <a:latin typeface="Calibri" panose="020F0502020204030204" pitchFamily="34" charset="0"/>
              </a:rPr>
              <a:t>solar farm can </a:t>
            </a:r>
            <a:r>
              <a:rPr lang="en-GB" sz="1600" dirty="0">
                <a:latin typeface="Calibri" panose="020F0502020204030204" pitchFamily="34" charset="0"/>
              </a:rPr>
              <a:t>provide energy to </a:t>
            </a:r>
            <a:r>
              <a:rPr lang="en-GB" sz="1600" dirty="0" smtClean="0">
                <a:latin typeface="Calibri" panose="020F0502020204030204" pitchFamily="34" charset="0"/>
              </a:rPr>
              <a:t>1690 homes </a:t>
            </a:r>
            <a:r>
              <a:rPr lang="en-GB" sz="1600" dirty="0">
                <a:latin typeface="Calibri" panose="020F0502020204030204" pitchFamily="34" charset="0"/>
              </a:rPr>
              <a:t>in a year</a:t>
            </a:r>
            <a:r>
              <a:rPr lang="en-GB" sz="1600" dirty="0" smtClean="0">
                <a:latin typeface="Calibri" panose="020F0502020204030204" pitchFamily="34" charset="0"/>
              </a:rPr>
              <a:t>.</a:t>
            </a:r>
            <a:endParaRPr lang="en-GB" sz="1600" dirty="0">
              <a:latin typeface="Calibri" panose="020F0502020204030204" pitchFamily="34" charset="0"/>
            </a:endParaRPr>
          </a:p>
        </p:txBody>
      </p:sp>
      <p:sp>
        <p:nvSpPr>
          <p:cNvPr id="15" name="TextBox 14"/>
          <p:cNvSpPr txBox="1"/>
          <p:nvPr/>
        </p:nvSpPr>
        <p:spPr>
          <a:xfrm>
            <a:off x="4883227" y="3584233"/>
            <a:ext cx="6837718" cy="584775"/>
          </a:xfrm>
          <a:prstGeom prst="rect">
            <a:avLst/>
          </a:prstGeom>
          <a:noFill/>
          <a:ln w="31750">
            <a:solidFill>
              <a:srgbClr val="09A5B5"/>
            </a:solidFill>
          </a:ln>
        </p:spPr>
        <p:txBody>
          <a:bodyPr wrap="square" rtlCol="0">
            <a:spAutoFit/>
          </a:bodyPr>
          <a:lstStyle/>
          <a:p>
            <a:r>
              <a:rPr lang="en-GB" sz="1600" b="1" dirty="0">
                <a:solidFill>
                  <a:srgbClr val="09A5B5"/>
                </a:solidFill>
                <a:latin typeface="Calibri" panose="020F0502020204030204" pitchFamily="34" charset="0"/>
              </a:rPr>
              <a:t>Step </a:t>
            </a:r>
            <a:r>
              <a:rPr lang="en-GB" sz="1600" b="1" dirty="0" smtClean="0">
                <a:solidFill>
                  <a:srgbClr val="09A5B5"/>
                </a:solidFill>
                <a:latin typeface="Calibri" panose="020F0502020204030204" pitchFamily="34" charset="0"/>
              </a:rPr>
              <a:t>4: </a:t>
            </a:r>
            <a:r>
              <a:rPr lang="en-GB" sz="1600" dirty="0" smtClean="0">
                <a:latin typeface="Calibri" panose="020F0502020204030204" pitchFamily="34" charset="0"/>
              </a:rPr>
              <a:t>How </a:t>
            </a:r>
            <a:r>
              <a:rPr lang="en-GB" sz="1600" dirty="0">
                <a:latin typeface="Calibri" panose="020F0502020204030204" pitchFamily="34" charset="0"/>
              </a:rPr>
              <a:t>many </a:t>
            </a:r>
            <a:r>
              <a:rPr lang="en-GB" sz="1600" dirty="0" smtClean="0">
                <a:latin typeface="Calibri" panose="020F0502020204030204" pitchFamily="34" charset="0"/>
              </a:rPr>
              <a:t>solar farms do we need </a:t>
            </a:r>
            <a:r>
              <a:rPr lang="en-GB" sz="1600" dirty="0">
                <a:latin typeface="Calibri" panose="020F0502020204030204" pitchFamily="34" charset="0"/>
              </a:rPr>
              <a:t>do we need to provide electricity </a:t>
            </a:r>
            <a:r>
              <a:rPr lang="en-GB" sz="1600" dirty="0" smtClean="0">
                <a:latin typeface="Calibri" panose="020F0502020204030204" pitchFamily="34" charset="0"/>
              </a:rPr>
              <a:t>to 250,000  homes?</a:t>
            </a:r>
            <a:endParaRPr lang="en-GB" sz="1600" dirty="0">
              <a:latin typeface="Calibri" panose="020F0502020204030204" pitchFamily="34" charset="0"/>
            </a:endParaRPr>
          </a:p>
        </p:txBody>
      </p:sp>
      <p:sp>
        <p:nvSpPr>
          <p:cNvPr id="18" name="TextBox 17"/>
          <p:cNvSpPr txBox="1"/>
          <p:nvPr/>
        </p:nvSpPr>
        <p:spPr>
          <a:xfrm>
            <a:off x="4883227" y="4346534"/>
            <a:ext cx="6837718" cy="1077218"/>
          </a:xfrm>
          <a:prstGeom prst="rect">
            <a:avLst/>
          </a:prstGeom>
          <a:noFill/>
          <a:ln w="31750">
            <a:solidFill>
              <a:srgbClr val="09A5B5"/>
            </a:solidFill>
          </a:ln>
        </p:spPr>
        <p:txBody>
          <a:bodyPr wrap="square" rtlCol="0">
            <a:spAutoFit/>
          </a:bodyPr>
          <a:lstStyle/>
          <a:p>
            <a:r>
              <a:rPr lang="en-GB" sz="1600" b="1" dirty="0">
                <a:solidFill>
                  <a:srgbClr val="09A5B5"/>
                </a:solidFill>
                <a:latin typeface="Calibri" panose="020F0502020204030204" pitchFamily="34" charset="0"/>
              </a:rPr>
              <a:t>Step </a:t>
            </a:r>
            <a:r>
              <a:rPr lang="en-GB" sz="1600" b="1" dirty="0" smtClean="0">
                <a:solidFill>
                  <a:srgbClr val="09A5B5"/>
                </a:solidFill>
                <a:latin typeface="Calibri" panose="020F0502020204030204" pitchFamily="34" charset="0"/>
              </a:rPr>
              <a:t>5:</a:t>
            </a:r>
          </a:p>
          <a:p>
            <a:r>
              <a:rPr lang="en-GB" sz="1600" dirty="0" smtClean="0">
                <a:latin typeface="Calibri" panose="020F0502020204030204" pitchFamily="34" charset="0"/>
              </a:rPr>
              <a:t>250,000</a:t>
            </a:r>
            <a:endParaRPr lang="en-GB" sz="1600" dirty="0">
              <a:latin typeface="Calibri" panose="020F0502020204030204" pitchFamily="34" charset="0"/>
            </a:endParaRPr>
          </a:p>
          <a:p>
            <a:r>
              <a:rPr lang="en-GB" sz="1600" dirty="0">
                <a:latin typeface="Calibri" panose="020F0502020204030204" pitchFamily="34" charset="0"/>
              </a:rPr>
              <a:t>               </a:t>
            </a:r>
            <a:r>
              <a:rPr lang="en-GB" sz="1600" dirty="0" smtClean="0">
                <a:latin typeface="Calibri" panose="020F0502020204030204" pitchFamily="34" charset="0"/>
              </a:rPr>
              <a:t>   </a:t>
            </a:r>
            <a:r>
              <a:rPr lang="en-GB" sz="1600" dirty="0">
                <a:latin typeface="Calibri" panose="020F0502020204030204" pitchFamily="34" charset="0"/>
              </a:rPr>
              <a:t>= </a:t>
            </a:r>
            <a:r>
              <a:rPr lang="en-GB" sz="1600" dirty="0" smtClean="0">
                <a:latin typeface="Calibri" panose="020F0502020204030204" pitchFamily="34" charset="0"/>
              </a:rPr>
              <a:t>148 Solar Farms (1dp)  </a:t>
            </a:r>
            <a:endParaRPr lang="en-GB" sz="1600" dirty="0">
              <a:solidFill>
                <a:srgbClr val="FF0000"/>
              </a:solidFill>
              <a:latin typeface="Calibri" panose="020F0502020204030204" pitchFamily="34" charset="0"/>
            </a:endParaRPr>
          </a:p>
          <a:p>
            <a:r>
              <a:rPr lang="en-GB" sz="1600" dirty="0" smtClean="0">
                <a:latin typeface="Calibri" panose="020F0502020204030204" pitchFamily="34" charset="0"/>
              </a:rPr>
              <a:t>1690.1     </a:t>
            </a:r>
            <a:endParaRPr lang="en-GB" sz="1600" dirty="0">
              <a:latin typeface="Calibri" panose="020F0502020204030204" pitchFamily="34" charset="0"/>
            </a:endParaRPr>
          </a:p>
        </p:txBody>
      </p:sp>
      <p:sp>
        <p:nvSpPr>
          <p:cNvPr id="21" name="Rectangle 20"/>
          <p:cNvSpPr/>
          <p:nvPr/>
        </p:nvSpPr>
        <p:spPr>
          <a:xfrm>
            <a:off x="9679151" y="4580692"/>
            <a:ext cx="6096000" cy="646331"/>
          </a:xfrm>
          <a:prstGeom prst="rect">
            <a:avLst/>
          </a:prstGeom>
        </p:spPr>
        <p:txBody>
          <a:bodyPr>
            <a:spAutoFit/>
          </a:bodyPr>
          <a:lstStyle/>
          <a:p>
            <a:endParaRPr lang="en-GB" dirty="0"/>
          </a:p>
          <a:p>
            <a:endParaRPr lang="en-GB" dirty="0"/>
          </a:p>
        </p:txBody>
      </p:sp>
      <p:sp>
        <p:nvSpPr>
          <p:cNvPr id="22" name="TextBox 21"/>
          <p:cNvSpPr txBox="1"/>
          <p:nvPr/>
        </p:nvSpPr>
        <p:spPr>
          <a:xfrm>
            <a:off x="4883227" y="5638707"/>
            <a:ext cx="6837718" cy="584775"/>
          </a:xfrm>
          <a:prstGeom prst="rect">
            <a:avLst/>
          </a:prstGeom>
          <a:noFill/>
          <a:ln w="31750">
            <a:solidFill>
              <a:srgbClr val="09A5B5"/>
            </a:solidFill>
          </a:ln>
        </p:spPr>
        <p:txBody>
          <a:bodyPr wrap="square" rtlCol="0">
            <a:spAutoFit/>
          </a:bodyPr>
          <a:lstStyle/>
          <a:p>
            <a:r>
              <a:rPr lang="en-GB" sz="1600" b="1" dirty="0">
                <a:solidFill>
                  <a:srgbClr val="09A5B5"/>
                </a:solidFill>
                <a:latin typeface="Calibri" panose="020F0502020204030204" pitchFamily="34" charset="0"/>
              </a:rPr>
              <a:t>Step 6</a:t>
            </a:r>
            <a:r>
              <a:rPr lang="en-GB" sz="1600" b="1" dirty="0" smtClean="0">
                <a:solidFill>
                  <a:srgbClr val="09A5B5"/>
                </a:solidFill>
                <a:latin typeface="Calibri" panose="020F0502020204030204" pitchFamily="34" charset="0"/>
              </a:rPr>
              <a:t>: </a:t>
            </a:r>
            <a:r>
              <a:rPr lang="en-GB" sz="1600" dirty="0">
                <a:latin typeface="Calibri" panose="020F0502020204030204" pitchFamily="34" charset="0"/>
              </a:rPr>
              <a:t>Cost of 1 </a:t>
            </a:r>
            <a:r>
              <a:rPr lang="en-GB" sz="1600" dirty="0" smtClean="0">
                <a:latin typeface="Calibri" panose="020F0502020204030204" pitchFamily="34" charset="0"/>
              </a:rPr>
              <a:t>solar farm is  £5 </a:t>
            </a:r>
            <a:r>
              <a:rPr lang="en-GB" sz="1600" dirty="0">
                <a:latin typeface="Calibri" panose="020F0502020204030204" pitchFamily="34" charset="0"/>
              </a:rPr>
              <a:t>million</a:t>
            </a:r>
          </a:p>
          <a:p>
            <a:r>
              <a:rPr lang="en-GB" sz="1600" dirty="0">
                <a:latin typeface="Calibri" panose="020F0502020204030204" pitchFamily="34" charset="0"/>
              </a:rPr>
              <a:t>Cost </a:t>
            </a:r>
            <a:r>
              <a:rPr lang="en-GB" sz="1600" dirty="0" smtClean="0">
                <a:latin typeface="Calibri" panose="020F0502020204030204" pitchFamily="34" charset="0"/>
              </a:rPr>
              <a:t>of 148 = 5,000,000 x 148 = </a:t>
            </a:r>
            <a:r>
              <a:rPr lang="en-GB" sz="1600" b="1" dirty="0">
                <a:solidFill>
                  <a:srgbClr val="09A5B5"/>
                </a:solidFill>
                <a:latin typeface="Calibri" panose="020F0502020204030204" pitchFamily="34" charset="0"/>
              </a:rPr>
              <a:t>£</a:t>
            </a:r>
            <a:r>
              <a:rPr lang="en-GB" sz="1600" b="1" dirty="0" smtClean="0">
                <a:solidFill>
                  <a:srgbClr val="09A5B5"/>
                </a:solidFill>
                <a:latin typeface="Calibri" panose="020F0502020204030204" pitchFamily="34" charset="0"/>
              </a:rPr>
              <a:t>740,000,000</a:t>
            </a:r>
            <a:endParaRPr lang="en-GB" sz="1600" b="1" dirty="0">
              <a:solidFill>
                <a:srgbClr val="09A5B5"/>
              </a:solidFill>
              <a:latin typeface="Calibri" panose="020F0502020204030204" pitchFamily="34" charset="0"/>
            </a:endParaRPr>
          </a:p>
        </p:txBody>
      </p:sp>
      <p:cxnSp>
        <p:nvCxnSpPr>
          <p:cNvPr id="25" name="Straight Connector 24"/>
          <p:cNvCxnSpPr/>
          <p:nvPr/>
        </p:nvCxnSpPr>
        <p:spPr>
          <a:xfrm>
            <a:off x="4926629" y="4991283"/>
            <a:ext cx="813710" cy="0"/>
          </a:xfrm>
          <a:prstGeom prst="line">
            <a:avLst/>
          </a:prstGeom>
          <a:ln>
            <a:solidFill>
              <a:srgbClr val="09A5B5"/>
            </a:solidFill>
          </a:ln>
        </p:spPr>
        <p:style>
          <a:lnRef idx="2">
            <a:schemeClr val="accent1"/>
          </a:lnRef>
          <a:fillRef idx="0">
            <a:schemeClr val="accent1"/>
          </a:fillRef>
          <a:effectRef idx="1">
            <a:schemeClr val="accent1"/>
          </a:effectRef>
          <a:fontRef idx="minor">
            <a:schemeClr val="tx1"/>
          </a:fontRef>
        </p:style>
      </p:cxnSp>
      <p:cxnSp>
        <p:nvCxnSpPr>
          <p:cNvPr id="5" name="Straight Arrow Connector 4"/>
          <p:cNvCxnSpPr>
            <a:stCxn id="22" idx="1"/>
          </p:cNvCxnSpPr>
          <p:nvPr/>
        </p:nvCxnSpPr>
        <p:spPr>
          <a:xfrm flipH="1" flipV="1">
            <a:off x="2578813" y="2349154"/>
            <a:ext cx="2304414" cy="3581941"/>
          </a:xfrm>
          <a:prstGeom prst="straightConnector1">
            <a:avLst/>
          </a:prstGeom>
          <a:ln>
            <a:solidFill>
              <a:srgbClr val="09A5B5"/>
            </a:solidFill>
            <a:tailEnd type="triangle"/>
          </a:ln>
        </p:spPr>
        <p:style>
          <a:lnRef idx="2">
            <a:schemeClr val="accent1"/>
          </a:lnRef>
          <a:fillRef idx="0">
            <a:schemeClr val="accent1"/>
          </a:fillRef>
          <a:effectRef idx="1">
            <a:schemeClr val="accent1"/>
          </a:effectRef>
          <a:fontRef idx="minor">
            <a:schemeClr val="tx1"/>
          </a:fontRef>
        </p:style>
      </p:cxnSp>
      <p:cxnSp>
        <p:nvCxnSpPr>
          <p:cNvPr id="7" name="Straight Arrow Connector 6"/>
          <p:cNvCxnSpPr/>
          <p:nvPr/>
        </p:nvCxnSpPr>
        <p:spPr>
          <a:xfrm flipH="1">
            <a:off x="2401336" y="1959429"/>
            <a:ext cx="2481891" cy="1785139"/>
          </a:xfrm>
          <a:prstGeom prst="straightConnector1">
            <a:avLst/>
          </a:prstGeom>
          <a:ln>
            <a:solidFill>
              <a:srgbClr val="09A5B5"/>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8348260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83317" y="112426"/>
            <a:ext cx="4652571" cy="6606873"/>
          </a:xfrm>
          <a:prstGeom prst="rect">
            <a:avLst/>
          </a:prstGeom>
        </p:spPr>
      </p:pic>
      <p:sp>
        <p:nvSpPr>
          <p:cNvPr id="4" name="TextBox 3"/>
          <p:cNvSpPr txBox="1"/>
          <p:nvPr/>
        </p:nvSpPr>
        <p:spPr>
          <a:xfrm>
            <a:off x="4886793" y="198389"/>
            <a:ext cx="7047908" cy="1077218"/>
          </a:xfrm>
          <a:prstGeom prst="rect">
            <a:avLst/>
          </a:prstGeom>
          <a:noFill/>
          <a:ln w="31750">
            <a:solidFill>
              <a:srgbClr val="09A5B5"/>
            </a:solidFill>
          </a:ln>
        </p:spPr>
        <p:txBody>
          <a:bodyPr wrap="square" rtlCol="0">
            <a:spAutoFit/>
          </a:bodyPr>
          <a:lstStyle/>
          <a:p>
            <a:r>
              <a:rPr lang="en-GB" sz="1600" b="1" dirty="0">
                <a:solidFill>
                  <a:srgbClr val="09A5B5"/>
                </a:solidFill>
                <a:latin typeface="Calibri" panose="020F0502020204030204" pitchFamily="34" charset="0"/>
              </a:rPr>
              <a:t>Step </a:t>
            </a:r>
            <a:r>
              <a:rPr lang="en-GB" sz="1600" b="1" dirty="0" smtClean="0">
                <a:solidFill>
                  <a:srgbClr val="09A5B5"/>
                </a:solidFill>
                <a:latin typeface="Calibri" panose="020F0502020204030204" pitchFamily="34" charset="0"/>
              </a:rPr>
              <a:t>1:</a:t>
            </a:r>
            <a:endParaRPr lang="en-GB" sz="1600" b="1" dirty="0">
              <a:solidFill>
                <a:srgbClr val="09A5B5"/>
              </a:solidFill>
              <a:latin typeface="Calibri" panose="020F0502020204030204" pitchFamily="34" charset="0"/>
            </a:endParaRPr>
          </a:p>
          <a:p>
            <a:r>
              <a:rPr lang="en-GB" sz="1600" dirty="0" smtClean="0">
                <a:latin typeface="Calibri" panose="020F0502020204030204" pitchFamily="34" charset="0"/>
              </a:rPr>
              <a:t>KW </a:t>
            </a:r>
            <a:r>
              <a:rPr lang="en-GB" sz="1600" dirty="0">
                <a:latin typeface="Calibri" panose="020F0502020204030204" pitchFamily="34" charset="0"/>
              </a:rPr>
              <a:t>x Total hours in a year x capacity </a:t>
            </a:r>
            <a:r>
              <a:rPr lang="en-GB" sz="1600" dirty="0" smtClean="0">
                <a:latin typeface="Calibri" panose="020F0502020204030204" pitchFamily="34" charset="0"/>
              </a:rPr>
              <a:t>factor</a:t>
            </a:r>
          </a:p>
          <a:p>
            <a:endParaRPr lang="en-GB" sz="1600" dirty="0">
              <a:latin typeface="Calibri" panose="020F0502020204030204" pitchFamily="34" charset="0"/>
            </a:endParaRPr>
          </a:p>
          <a:p>
            <a:r>
              <a:rPr lang="en-GB" sz="1600" dirty="0" smtClean="0">
                <a:latin typeface="Calibri" panose="020F0502020204030204" pitchFamily="34" charset="0"/>
              </a:rPr>
              <a:t>Average amount of energy one house requires in a year </a:t>
            </a:r>
            <a:endParaRPr lang="en-GB" sz="1600" dirty="0">
              <a:latin typeface="Calibri" panose="020F0502020204030204" pitchFamily="34" charset="0"/>
            </a:endParaRPr>
          </a:p>
        </p:txBody>
      </p:sp>
      <p:cxnSp>
        <p:nvCxnSpPr>
          <p:cNvPr id="8" name="Straight Connector 7"/>
          <p:cNvCxnSpPr/>
          <p:nvPr/>
        </p:nvCxnSpPr>
        <p:spPr>
          <a:xfrm>
            <a:off x="4998328" y="852840"/>
            <a:ext cx="3636102" cy="0"/>
          </a:xfrm>
          <a:prstGeom prst="line">
            <a:avLst/>
          </a:prstGeom>
          <a:ln>
            <a:solidFill>
              <a:srgbClr val="09A5B5"/>
            </a:solidFill>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4886793" y="1593803"/>
            <a:ext cx="7047908" cy="1107996"/>
          </a:xfrm>
          <a:prstGeom prst="rect">
            <a:avLst/>
          </a:prstGeom>
          <a:noFill/>
          <a:ln w="31750">
            <a:solidFill>
              <a:srgbClr val="09A5B5"/>
            </a:solidFill>
          </a:ln>
        </p:spPr>
        <p:txBody>
          <a:bodyPr wrap="square" rtlCol="0">
            <a:spAutoFit/>
          </a:bodyPr>
          <a:lstStyle/>
          <a:p>
            <a:r>
              <a:rPr lang="en-GB" sz="1600" b="1" dirty="0">
                <a:solidFill>
                  <a:srgbClr val="09A5B5"/>
                </a:solidFill>
                <a:latin typeface="Calibri" panose="020F0502020204030204" pitchFamily="34" charset="0"/>
              </a:rPr>
              <a:t>Step 2</a:t>
            </a:r>
            <a:r>
              <a:rPr lang="en-GB" sz="1600" b="1" dirty="0" smtClean="0">
                <a:solidFill>
                  <a:srgbClr val="09A5B5"/>
                </a:solidFill>
                <a:latin typeface="Calibri" panose="020F0502020204030204" pitchFamily="34" charset="0"/>
              </a:rPr>
              <a:t>:</a:t>
            </a:r>
          </a:p>
          <a:p>
            <a:r>
              <a:rPr lang="en-GB" sz="1600" dirty="0" smtClean="0">
                <a:latin typeface="Calibri" panose="020F0502020204030204" pitchFamily="34" charset="0"/>
              </a:rPr>
              <a:t>582,000 </a:t>
            </a:r>
            <a:r>
              <a:rPr lang="en-GB" sz="1600" dirty="0">
                <a:latin typeface="Calibri" panose="020F0502020204030204" pitchFamily="34" charset="0"/>
              </a:rPr>
              <a:t>x 8760 x </a:t>
            </a:r>
            <a:r>
              <a:rPr lang="en-GB" sz="1600" dirty="0" smtClean="0">
                <a:latin typeface="Calibri" panose="020F0502020204030204" pitchFamily="34" charset="0"/>
              </a:rPr>
              <a:t>0.89 </a:t>
            </a:r>
            <a:endParaRPr lang="en-GB" sz="1600" dirty="0">
              <a:latin typeface="Calibri" panose="020F0502020204030204" pitchFamily="34" charset="0"/>
            </a:endParaRPr>
          </a:p>
          <a:p>
            <a:r>
              <a:rPr lang="en-GB" sz="1600" dirty="0">
                <a:latin typeface="Calibri" panose="020F0502020204030204" pitchFamily="34" charset="0"/>
              </a:rPr>
              <a:t>                                  </a:t>
            </a:r>
            <a:r>
              <a:rPr lang="en-GB" sz="1600" dirty="0" smtClean="0">
                <a:latin typeface="Calibri" panose="020F0502020204030204" pitchFamily="34" charset="0"/>
              </a:rPr>
              <a:t>       = </a:t>
            </a:r>
            <a:r>
              <a:rPr lang="en-GB" sz="1600" dirty="0">
                <a:latin typeface="Calibri" panose="020F0502020204030204" pitchFamily="34" charset="0"/>
              </a:rPr>
              <a:t>972,732.4 </a:t>
            </a:r>
            <a:r>
              <a:rPr lang="en-GB" sz="1600" dirty="0" smtClean="0">
                <a:latin typeface="Calibri" panose="020F0502020204030204" pitchFamily="34" charset="0"/>
              </a:rPr>
              <a:t> (1dp)</a:t>
            </a:r>
          </a:p>
          <a:p>
            <a:r>
              <a:rPr lang="en-GB" sz="1600" dirty="0" smtClean="0">
                <a:latin typeface="Calibri" panose="020F0502020204030204" pitchFamily="34" charset="0"/>
              </a:rPr>
              <a:t>       4664.7</a:t>
            </a:r>
            <a:endParaRPr lang="en-GB" sz="1600" dirty="0">
              <a:latin typeface="Calibri" panose="020F0502020204030204" pitchFamily="34" charset="0"/>
            </a:endParaRPr>
          </a:p>
        </p:txBody>
      </p:sp>
      <p:cxnSp>
        <p:nvCxnSpPr>
          <p:cNvPr id="13" name="Straight Connector 12"/>
          <p:cNvCxnSpPr/>
          <p:nvPr/>
        </p:nvCxnSpPr>
        <p:spPr>
          <a:xfrm flipV="1">
            <a:off x="4999219" y="2228321"/>
            <a:ext cx="1627420" cy="14990"/>
          </a:xfrm>
          <a:prstGeom prst="line">
            <a:avLst/>
          </a:prstGeom>
          <a:ln>
            <a:solidFill>
              <a:srgbClr val="09A5B5"/>
            </a:solidFill>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4883227" y="2872798"/>
            <a:ext cx="7051474" cy="338554"/>
          </a:xfrm>
          <a:prstGeom prst="rect">
            <a:avLst/>
          </a:prstGeom>
          <a:noFill/>
          <a:ln w="31750">
            <a:solidFill>
              <a:srgbClr val="09A5B5"/>
            </a:solidFill>
          </a:ln>
        </p:spPr>
        <p:txBody>
          <a:bodyPr wrap="square" rtlCol="0">
            <a:spAutoFit/>
          </a:bodyPr>
          <a:lstStyle/>
          <a:p>
            <a:r>
              <a:rPr lang="en-GB" sz="1600" b="1" dirty="0">
                <a:solidFill>
                  <a:srgbClr val="09A5B5"/>
                </a:solidFill>
                <a:latin typeface="Calibri" panose="020F0502020204030204" pitchFamily="34" charset="0"/>
              </a:rPr>
              <a:t>Step </a:t>
            </a:r>
            <a:r>
              <a:rPr lang="en-GB" sz="1600" b="1" dirty="0" smtClean="0">
                <a:solidFill>
                  <a:srgbClr val="09A5B5"/>
                </a:solidFill>
                <a:latin typeface="Calibri" panose="020F0502020204030204" pitchFamily="34" charset="0"/>
              </a:rPr>
              <a:t>3: </a:t>
            </a:r>
            <a:r>
              <a:rPr lang="en-GB" sz="1600" dirty="0">
                <a:latin typeface="Calibri" panose="020F0502020204030204" pitchFamily="34" charset="0"/>
              </a:rPr>
              <a:t>So one large </a:t>
            </a:r>
            <a:r>
              <a:rPr lang="en-GB" sz="1600" dirty="0" smtClean="0">
                <a:latin typeface="Calibri" panose="020F0502020204030204" pitchFamily="34" charset="0"/>
              </a:rPr>
              <a:t>nuclear plant  </a:t>
            </a:r>
            <a:r>
              <a:rPr lang="en-GB" sz="1600" dirty="0">
                <a:latin typeface="Calibri" panose="020F0502020204030204" pitchFamily="34" charset="0"/>
              </a:rPr>
              <a:t>can provide energy to </a:t>
            </a:r>
            <a:r>
              <a:rPr lang="en-GB" sz="1600" dirty="0" smtClean="0">
                <a:latin typeface="Calibri" panose="020F0502020204030204" pitchFamily="34" charset="0"/>
              </a:rPr>
              <a:t>972,732 homes </a:t>
            </a:r>
            <a:r>
              <a:rPr lang="en-GB" sz="1600" dirty="0">
                <a:latin typeface="Calibri" panose="020F0502020204030204" pitchFamily="34" charset="0"/>
              </a:rPr>
              <a:t>in a year</a:t>
            </a:r>
            <a:r>
              <a:rPr lang="en-GB" sz="1600" dirty="0" smtClean="0">
                <a:latin typeface="Calibri" panose="020F0502020204030204" pitchFamily="34" charset="0"/>
              </a:rPr>
              <a:t>.</a:t>
            </a:r>
            <a:endParaRPr lang="en-GB" sz="1600" dirty="0">
              <a:latin typeface="Calibri" panose="020F0502020204030204" pitchFamily="34" charset="0"/>
            </a:endParaRPr>
          </a:p>
        </p:txBody>
      </p:sp>
      <p:sp>
        <p:nvSpPr>
          <p:cNvPr id="15" name="TextBox 14"/>
          <p:cNvSpPr txBox="1"/>
          <p:nvPr/>
        </p:nvSpPr>
        <p:spPr>
          <a:xfrm>
            <a:off x="4883227" y="3584233"/>
            <a:ext cx="7051474" cy="584775"/>
          </a:xfrm>
          <a:prstGeom prst="rect">
            <a:avLst/>
          </a:prstGeom>
          <a:noFill/>
          <a:ln w="31750">
            <a:solidFill>
              <a:srgbClr val="09A5B5"/>
            </a:solidFill>
          </a:ln>
        </p:spPr>
        <p:txBody>
          <a:bodyPr wrap="square" rtlCol="0">
            <a:spAutoFit/>
          </a:bodyPr>
          <a:lstStyle/>
          <a:p>
            <a:r>
              <a:rPr lang="en-GB" sz="1600" b="1" dirty="0">
                <a:solidFill>
                  <a:srgbClr val="09A5B5"/>
                </a:solidFill>
                <a:latin typeface="Calibri" panose="020F0502020204030204" pitchFamily="34" charset="0"/>
              </a:rPr>
              <a:t>Step </a:t>
            </a:r>
            <a:r>
              <a:rPr lang="en-GB" sz="1600" b="1" dirty="0" smtClean="0">
                <a:solidFill>
                  <a:srgbClr val="09A5B5"/>
                </a:solidFill>
                <a:latin typeface="Calibri" panose="020F0502020204030204" pitchFamily="34" charset="0"/>
              </a:rPr>
              <a:t>4: </a:t>
            </a:r>
            <a:r>
              <a:rPr lang="en-GB" sz="1600" dirty="0" smtClean="0">
                <a:latin typeface="Calibri" panose="020F0502020204030204" pitchFamily="34" charset="0"/>
              </a:rPr>
              <a:t>How </a:t>
            </a:r>
            <a:r>
              <a:rPr lang="en-GB" sz="1600" dirty="0">
                <a:latin typeface="Calibri" panose="020F0502020204030204" pitchFamily="34" charset="0"/>
              </a:rPr>
              <a:t>many </a:t>
            </a:r>
            <a:r>
              <a:rPr lang="en-GB" sz="1600" dirty="0" smtClean="0">
                <a:latin typeface="Calibri" panose="020F0502020204030204" pitchFamily="34" charset="0"/>
              </a:rPr>
              <a:t>nuclear plants  </a:t>
            </a:r>
            <a:r>
              <a:rPr lang="en-GB" sz="1600" dirty="0">
                <a:latin typeface="Calibri" panose="020F0502020204030204" pitchFamily="34" charset="0"/>
              </a:rPr>
              <a:t>do we need to provide electricity </a:t>
            </a:r>
            <a:r>
              <a:rPr lang="en-GB" sz="1600" dirty="0" smtClean="0">
                <a:latin typeface="Calibri" panose="020F0502020204030204" pitchFamily="34" charset="0"/>
              </a:rPr>
              <a:t>to 250,000  homes?</a:t>
            </a:r>
            <a:endParaRPr lang="en-GB" sz="1600" dirty="0">
              <a:latin typeface="Calibri" panose="020F0502020204030204" pitchFamily="34" charset="0"/>
            </a:endParaRPr>
          </a:p>
        </p:txBody>
      </p:sp>
      <p:sp>
        <p:nvSpPr>
          <p:cNvPr id="21" name="Rectangle 20"/>
          <p:cNvSpPr/>
          <p:nvPr/>
        </p:nvSpPr>
        <p:spPr>
          <a:xfrm>
            <a:off x="9679151" y="4580692"/>
            <a:ext cx="6096000" cy="646331"/>
          </a:xfrm>
          <a:prstGeom prst="rect">
            <a:avLst/>
          </a:prstGeom>
        </p:spPr>
        <p:txBody>
          <a:bodyPr>
            <a:spAutoFit/>
          </a:bodyPr>
          <a:lstStyle/>
          <a:p>
            <a:endParaRPr lang="en-GB" dirty="0"/>
          </a:p>
          <a:p>
            <a:endParaRPr lang="en-GB" dirty="0"/>
          </a:p>
        </p:txBody>
      </p:sp>
      <p:sp>
        <p:nvSpPr>
          <p:cNvPr id="22" name="TextBox 21"/>
          <p:cNvSpPr txBox="1"/>
          <p:nvPr/>
        </p:nvSpPr>
        <p:spPr>
          <a:xfrm>
            <a:off x="4883227" y="4439211"/>
            <a:ext cx="7051474" cy="584775"/>
          </a:xfrm>
          <a:prstGeom prst="rect">
            <a:avLst/>
          </a:prstGeom>
          <a:noFill/>
          <a:ln w="31750">
            <a:solidFill>
              <a:srgbClr val="09A5B5"/>
            </a:solidFill>
          </a:ln>
        </p:spPr>
        <p:txBody>
          <a:bodyPr wrap="square" rtlCol="0">
            <a:spAutoFit/>
          </a:bodyPr>
          <a:lstStyle/>
          <a:p>
            <a:r>
              <a:rPr lang="en-GB" sz="1600" b="1" dirty="0">
                <a:solidFill>
                  <a:srgbClr val="09A5B5"/>
                </a:solidFill>
                <a:latin typeface="Calibri" panose="020F0502020204030204" pitchFamily="34" charset="0"/>
              </a:rPr>
              <a:t>Step </a:t>
            </a:r>
            <a:r>
              <a:rPr lang="en-GB" sz="1600" b="1" dirty="0" smtClean="0">
                <a:solidFill>
                  <a:srgbClr val="09A5B5"/>
                </a:solidFill>
                <a:latin typeface="Calibri" panose="020F0502020204030204" pitchFamily="34" charset="0"/>
              </a:rPr>
              <a:t>5: </a:t>
            </a:r>
            <a:r>
              <a:rPr lang="en-GB" sz="1600" dirty="0">
                <a:latin typeface="Calibri" panose="020F0502020204030204" pitchFamily="34" charset="0"/>
              </a:rPr>
              <a:t>Cost of 1 </a:t>
            </a:r>
            <a:r>
              <a:rPr lang="en-GB" sz="1600" dirty="0" smtClean="0">
                <a:latin typeface="Calibri" panose="020F0502020204030204" pitchFamily="34" charset="0"/>
              </a:rPr>
              <a:t>nuclear plant is </a:t>
            </a:r>
            <a:r>
              <a:rPr lang="en-GB" sz="1600" b="1" dirty="0" smtClean="0">
                <a:solidFill>
                  <a:srgbClr val="09A5B5"/>
                </a:solidFill>
                <a:latin typeface="Calibri" panose="020F0502020204030204" pitchFamily="34" charset="0"/>
              </a:rPr>
              <a:t>£9 billion</a:t>
            </a:r>
          </a:p>
          <a:p>
            <a:r>
              <a:rPr lang="en-GB" sz="1600" dirty="0">
                <a:latin typeface="Calibri" panose="020F0502020204030204" pitchFamily="34" charset="0"/>
              </a:rPr>
              <a:t>P</a:t>
            </a:r>
            <a:r>
              <a:rPr lang="en-GB" sz="1600" dirty="0" smtClean="0">
                <a:latin typeface="Calibri" panose="020F0502020204030204" pitchFamily="34" charset="0"/>
              </a:rPr>
              <a:t>rovides energy to 972,732 houses in a year</a:t>
            </a:r>
            <a:endParaRPr lang="en-GB" sz="1600" dirty="0">
              <a:latin typeface="Calibri" panose="020F0502020204030204" pitchFamily="34" charset="0"/>
            </a:endParaRPr>
          </a:p>
        </p:txBody>
      </p:sp>
      <p:cxnSp>
        <p:nvCxnSpPr>
          <p:cNvPr id="7" name="Straight Arrow Connector 6"/>
          <p:cNvCxnSpPr/>
          <p:nvPr/>
        </p:nvCxnSpPr>
        <p:spPr>
          <a:xfrm flipH="1" flipV="1">
            <a:off x="2417702" y="2243311"/>
            <a:ext cx="2374635" cy="2337382"/>
          </a:xfrm>
          <a:prstGeom prst="straightConnector1">
            <a:avLst/>
          </a:prstGeom>
          <a:ln>
            <a:solidFill>
              <a:srgbClr val="09A5B5"/>
            </a:solidFill>
            <a:tailEnd type="triangle"/>
          </a:ln>
        </p:spPr>
        <p:style>
          <a:lnRef idx="2">
            <a:schemeClr val="accent1"/>
          </a:lnRef>
          <a:fillRef idx="0">
            <a:schemeClr val="accent1"/>
          </a:fillRef>
          <a:effectRef idx="1">
            <a:schemeClr val="accent1"/>
          </a:effectRef>
          <a:fontRef idx="minor">
            <a:schemeClr val="tx1"/>
          </a:fontRef>
        </p:style>
      </p:cxnSp>
      <p:cxnSp>
        <p:nvCxnSpPr>
          <p:cNvPr id="5" name="Straight Arrow Connector 4"/>
          <p:cNvCxnSpPr/>
          <p:nvPr/>
        </p:nvCxnSpPr>
        <p:spPr>
          <a:xfrm flipH="1">
            <a:off x="2640458" y="2012623"/>
            <a:ext cx="2264304" cy="1571610"/>
          </a:xfrm>
          <a:prstGeom prst="straightConnector1">
            <a:avLst/>
          </a:prstGeom>
          <a:ln>
            <a:solidFill>
              <a:srgbClr val="09A5B5"/>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9604431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159849" y="136987"/>
            <a:ext cx="4638000" cy="6592586"/>
          </a:xfrm>
          <a:prstGeom prst="rect">
            <a:avLst/>
          </a:prstGeom>
        </p:spPr>
      </p:pic>
      <p:sp>
        <p:nvSpPr>
          <p:cNvPr id="4" name="TextBox 3"/>
          <p:cNvSpPr txBox="1"/>
          <p:nvPr/>
        </p:nvSpPr>
        <p:spPr>
          <a:xfrm>
            <a:off x="5023560" y="216215"/>
            <a:ext cx="7047908" cy="1077218"/>
          </a:xfrm>
          <a:prstGeom prst="rect">
            <a:avLst/>
          </a:prstGeom>
          <a:noFill/>
          <a:ln w="31750">
            <a:solidFill>
              <a:srgbClr val="09A5B5"/>
            </a:solidFill>
          </a:ln>
        </p:spPr>
        <p:txBody>
          <a:bodyPr wrap="square" rtlCol="0">
            <a:spAutoFit/>
          </a:bodyPr>
          <a:lstStyle/>
          <a:p>
            <a:r>
              <a:rPr lang="en-GB" sz="1600" b="1" dirty="0">
                <a:solidFill>
                  <a:srgbClr val="09A5B5"/>
                </a:solidFill>
                <a:latin typeface="Calibri" panose="020F0502020204030204" pitchFamily="34" charset="0"/>
              </a:rPr>
              <a:t>Step </a:t>
            </a:r>
            <a:r>
              <a:rPr lang="en-GB" sz="1600" b="1" dirty="0" smtClean="0">
                <a:solidFill>
                  <a:srgbClr val="09A5B5"/>
                </a:solidFill>
                <a:latin typeface="Calibri" panose="020F0502020204030204" pitchFamily="34" charset="0"/>
              </a:rPr>
              <a:t>1:</a:t>
            </a:r>
            <a:endParaRPr lang="en-GB" sz="1600" b="1" dirty="0">
              <a:solidFill>
                <a:srgbClr val="09A5B5"/>
              </a:solidFill>
              <a:latin typeface="Calibri" panose="020F0502020204030204" pitchFamily="34" charset="0"/>
            </a:endParaRPr>
          </a:p>
          <a:p>
            <a:r>
              <a:rPr lang="en-GB" sz="1600" dirty="0" smtClean="0">
                <a:latin typeface="Calibri" panose="020F0502020204030204" pitchFamily="34" charset="0"/>
              </a:rPr>
              <a:t>KW </a:t>
            </a:r>
            <a:r>
              <a:rPr lang="en-GB" sz="1600" dirty="0">
                <a:latin typeface="Calibri" panose="020F0502020204030204" pitchFamily="34" charset="0"/>
              </a:rPr>
              <a:t>x Total hours in a year x capacity </a:t>
            </a:r>
            <a:r>
              <a:rPr lang="en-GB" sz="1600" dirty="0" smtClean="0">
                <a:latin typeface="Calibri" panose="020F0502020204030204" pitchFamily="34" charset="0"/>
              </a:rPr>
              <a:t>factor</a:t>
            </a:r>
          </a:p>
          <a:p>
            <a:endParaRPr lang="en-GB" sz="1600" dirty="0">
              <a:latin typeface="Calibri" panose="020F0502020204030204" pitchFamily="34" charset="0"/>
            </a:endParaRPr>
          </a:p>
          <a:p>
            <a:r>
              <a:rPr lang="en-GB" sz="1600" dirty="0" smtClean="0">
                <a:latin typeface="Calibri" panose="020F0502020204030204" pitchFamily="34" charset="0"/>
              </a:rPr>
              <a:t>Average </a:t>
            </a:r>
            <a:r>
              <a:rPr lang="en-GB" sz="1600" dirty="0">
                <a:latin typeface="Calibri" panose="020F0502020204030204" pitchFamily="34" charset="0"/>
              </a:rPr>
              <a:t>amount of energy one house requires in a year </a:t>
            </a:r>
          </a:p>
        </p:txBody>
      </p:sp>
      <p:cxnSp>
        <p:nvCxnSpPr>
          <p:cNvPr id="8" name="Straight Connector 7"/>
          <p:cNvCxnSpPr/>
          <p:nvPr/>
        </p:nvCxnSpPr>
        <p:spPr>
          <a:xfrm>
            <a:off x="5165594" y="897444"/>
            <a:ext cx="3636102" cy="0"/>
          </a:xfrm>
          <a:prstGeom prst="line">
            <a:avLst/>
          </a:prstGeom>
          <a:ln>
            <a:solidFill>
              <a:srgbClr val="09A5B5"/>
            </a:solidFill>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5023560" y="1545103"/>
            <a:ext cx="7047908" cy="1107996"/>
          </a:xfrm>
          <a:prstGeom prst="rect">
            <a:avLst/>
          </a:prstGeom>
          <a:noFill/>
          <a:ln w="31750">
            <a:solidFill>
              <a:srgbClr val="09A5B5"/>
            </a:solidFill>
          </a:ln>
        </p:spPr>
        <p:txBody>
          <a:bodyPr wrap="square" rtlCol="0">
            <a:spAutoFit/>
          </a:bodyPr>
          <a:lstStyle/>
          <a:p>
            <a:r>
              <a:rPr lang="en-GB" sz="1600" b="1" dirty="0">
                <a:solidFill>
                  <a:srgbClr val="09A5B5"/>
                </a:solidFill>
                <a:latin typeface="Calibri" panose="020F0502020204030204" pitchFamily="34" charset="0"/>
              </a:rPr>
              <a:t>Step 2</a:t>
            </a:r>
            <a:r>
              <a:rPr lang="en-GB" sz="1600" b="1" dirty="0" smtClean="0">
                <a:solidFill>
                  <a:srgbClr val="09A5B5"/>
                </a:solidFill>
                <a:latin typeface="Calibri" panose="020F0502020204030204" pitchFamily="34" charset="0"/>
              </a:rPr>
              <a:t>:</a:t>
            </a:r>
          </a:p>
          <a:p>
            <a:r>
              <a:rPr lang="en-GB" sz="1600" dirty="0" smtClean="0">
                <a:latin typeface="Calibri" panose="020F0502020204030204" pitchFamily="34" charset="0"/>
              </a:rPr>
              <a:t>500 </a:t>
            </a:r>
            <a:r>
              <a:rPr lang="en-GB" sz="1600" dirty="0">
                <a:latin typeface="Calibri" panose="020F0502020204030204" pitchFamily="34" charset="0"/>
              </a:rPr>
              <a:t>x 8760 x </a:t>
            </a:r>
            <a:r>
              <a:rPr lang="en-GB" sz="1600" dirty="0" smtClean="0">
                <a:latin typeface="Calibri" panose="020F0502020204030204" pitchFamily="34" charset="0"/>
              </a:rPr>
              <a:t>0.4 </a:t>
            </a:r>
            <a:endParaRPr lang="en-GB" sz="1600" dirty="0">
              <a:latin typeface="Calibri" panose="020F0502020204030204" pitchFamily="34" charset="0"/>
            </a:endParaRPr>
          </a:p>
          <a:p>
            <a:r>
              <a:rPr lang="en-GB" sz="1600" dirty="0">
                <a:latin typeface="Calibri" panose="020F0502020204030204" pitchFamily="34" charset="0"/>
              </a:rPr>
              <a:t>                                </a:t>
            </a:r>
            <a:r>
              <a:rPr lang="en-GB" sz="1600" dirty="0" smtClean="0">
                <a:latin typeface="Calibri" panose="020F0502020204030204" pitchFamily="34" charset="0"/>
              </a:rPr>
              <a:t> = 375.6  (1dp)</a:t>
            </a:r>
          </a:p>
          <a:p>
            <a:r>
              <a:rPr lang="en-GB" sz="1600" dirty="0" smtClean="0">
                <a:latin typeface="Calibri" panose="020F0502020204030204" pitchFamily="34" charset="0"/>
              </a:rPr>
              <a:t>       4664.7</a:t>
            </a:r>
            <a:endParaRPr lang="en-GB" sz="1600" dirty="0">
              <a:latin typeface="Calibri" panose="020F0502020204030204" pitchFamily="34" charset="0"/>
            </a:endParaRPr>
          </a:p>
        </p:txBody>
      </p:sp>
      <p:cxnSp>
        <p:nvCxnSpPr>
          <p:cNvPr id="13" name="Straight Connector 12"/>
          <p:cNvCxnSpPr/>
          <p:nvPr/>
        </p:nvCxnSpPr>
        <p:spPr>
          <a:xfrm flipV="1">
            <a:off x="5109839" y="2207942"/>
            <a:ext cx="1380172" cy="3998"/>
          </a:xfrm>
          <a:prstGeom prst="line">
            <a:avLst/>
          </a:prstGeom>
          <a:ln>
            <a:solidFill>
              <a:srgbClr val="09A5B5"/>
            </a:solidFill>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5019994" y="2903389"/>
            <a:ext cx="7051474" cy="338554"/>
          </a:xfrm>
          <a:prstGeom prst="rect">
            <a:avLst/>
          </a:prstGeom>
          <a:noFill/>
          <a:ln w="31750">
            <a:solidFill>
              <a:srgbClr val="09A5B5"/>
            </a:solidFill>
          </a:ln>
        </p:spPr>
        <p:txBody>
          <a:bodyPr wrap="square" rtlCol="0">
            <a:spAutoFit/>
          </a:bodyPr>
          <a:lstStyle/>
          <a:p>
            <a:r>
              <a:rPr lang="en-GB" sz="1600" b="1" dirty="0">
                <a:solidFill>
                  <a:srgbClr val="09A5B5"/>
                </a:solidFill>
                <a:latin typeface="Calibri" panose="020F0502020204030204" pitchFamily="34" charset="0"/>
              </a:rPr>
              <a:t>Step </a:t>
            </a:r>
            <a:r>
              <a:rPr lang="en-GB" sz="1600" b="1" dirty="0" smtClean="0">
                <a:solidFill>
                  <a:srgbClr val="09A5B5"/>
                </a:solidFill>
                <a:latin typeface="Calibri" panose="020F0502020204030204" pitchFamily="34" charset="0"/>
              </a:rPr>
              <a:t>3: </a:t>
            </a:r>
            <a:r>
              <a:rPr lang="en-GB" sz="1600" dirty="0" smtClean="0">
                <a:latin typeface="Calibri" panose="020F0502020204030204" pitchFamily="34" charset="0"/>
              </a:rPr>
              <a:t>So </a:t>
            </a:r>
            <a:r>
              <a:rPr lang="en-GB" sz="1600" dirty="0">
                <a:latin typeface="Calibri" panose="020F0502020204030204" pitchFamily="34" charset="0"/>
              </a:rPr>
              <a:t>one large </a:t>
            </a:r>
            <a:r>
              <a:rPr lang="en-GB" sz="1600" dirty="0" smtClean="0">
                <a:latin typeface="Calibri" panose="020F0502020204030204" pitchFamily="34" charset="0"/>
              </a:rPr>
              <a:t>hydroelectric dam can </a:t>
            </a:r>
            <a:r>
              <a:rPr lang="en-GB" sz="1600" dirty="0">
                <a:latin typeface="Calibri" panose="020F0502020204030204" pitchFamily="34" charset="0"/>
              </a:rPr>
              <a:t>provide energy to </a:t>
            </a:r>
            <a:r>
              <a:rPr lang="en-GB" sz="1600" dirty="0" smtClean="0">
                <a:latin typeface="Calibri" panose="020F0502020204030204" pitchFamily="34" charset="0"/>
              </a:rPr>
              <a:t>375 homes </a:t>
            </a:r>
            <a:r>
              <a:rPr lang="en-GB" sz="1600" dirty="0">
                <a:latin typeface="Calibri" panose="020F0502020204030204" pitchFamily="34" charset="0"/>
              </a:rPr>
              <a:t>in a year</a:t>
            </a:r>
            <a:r>
              <a:rPr lang="en-GB" sz="1600" dirty="0" smtClean="0">
                <a:latin typeface="Calibri" panose="020F0502020204030204" pitchFamily="34" charset="0"/>
              </a:rPr>
              <a:t>.</a:t>
            </a:r>
            <a:endParaRPr lang="en-GB" sz="1600" dirty="0">
              <a:latin typeface="Calibri" panose="020F0502020204030204" pitchFamily="34" charset="0"/>
            </a:endParaRPr>
          </a:p>
        </p:txBody>
      </p:sp>
      <p:sp>
        <p:nvSpPr>
          <p:cNvPr id="15" name="TextBox 14"/>
          <p:cNvSpPr txBox="1"/>
          <p:nvPr/>
        </p:nvSpPr>
        <p:spPr>
          <a:xfrm>
            <a:off x="5019994" y="3538746"/>
            <a:ext cx="7051474" cy="584775"/>
          </a:xfrm>
          <a:prstGeom prst="rect">
            <a:avLst/>
          </a:prstGeom>
          <a:noFill/>
          <a:ln w="31750">
            <a:solidFill>
              <a:srgbClr val="09A5B5"/>
            </a:solidFill>
          </a:ln>
        </p:spPr>
        <p:txBody>
          <a:bodyPr wrap="square" rtlCol="0">
            <a:spAutoFit/>
          </a:bodyPr>
          <a:lstStyle/>
          <a:p>
            <a:r>
              <a:rPr lang="en-GB" sz="1600" b="1" dirty="0">
                <a:solidFill>
                  <a:srgbClr val="09A5B5"/>
                </a:solidFill>
                <a:latin typeface="Calibri" panose="020F0502020204030204" pitchFamily="34" charset="0"/>
              </a:rPr>
              <a:t>Step </a:t>
            </a:r>
            <a:r>
              <a:rPr lang="en-GB" sz="1600" b="1" dirty="0" smtClean="0">
                <a:solidFill>
                  <a:srgbClr val="09A5B5"/>
                </a:solidFill>
                <a:latin typeface="Calibri" panose="020F0502020204030204" pitchFamily="34" charset="0"/>
              </a:rPr>
              <a:t>4: </a:t>
            </a:r>
            <a:r>
              <a:rPr lang="en-GB" sz="1600" dirty="0" smtClean="0">
                <a:latin typeface="Calibri" panose="020F0502020204030204" pitchFamily="34" charset="0"/>
              </a:rPr>
              <a:t>How </a:t>
            </a:r>
            <a:r>
              <a:rPr lang="en-GB" sz="1600" dirty="0">
                <a:latin typeface="Calibri" panose="020F0502020204030204" pitchFamily="34" charset="0"/>
              </a:rPr>
              <a:t>many </a:t>
            </a:r>
            <a:r>
              <a:rPr lang="en-GB" sz="1600" dirty="0" smtClean="0">
                <a:latin typeface="Calibri" panose="020F0502020204030204" pitchFamily="34" charset="0"/>
              </a:rPr>
              <a:t>hydroelectric dams do </a:t>
            </a:r>
            <a:r>
              <a:rPr lang="en-GB" sz="1600" dirty="0">
                <a:latin typeface="Calibri" panose="020F0502020204030204" pitchFamily="34" charset="0"/>
              </a:rPr>
              <a:t>we need to provide electricity </a:t>
            </a:r>
            <a:r>
              <a:rPr lang="en-GB" sz="1600" dirty="0" smtClean="0">
                <a:latin typeface="Calibri" panose="020F0502020204030204" pitchFamily="34" charset="0"/>
              </a:rPr>
              <a:t>to 250,000  homes?</a:t>
            </a:r>
            <a:endParaRPr lang="en-GB" sz="1600" dirty="0">
              <a:latin typeface="Calibri" panose="020F0502020204030204" pitchFamily="34" charset="0"/>
            </a:endParaRPr>
          </a:p>
        </p:txBody>
      </p:sp>
      <p:sp>
        <p:nvSpPr>
          <p:cNvPr id="21" name="Rectangle 20"/>
          <p:cNvSpPr/>
          <p:nvPr/>
        </p:nvSpPr>
        <p:spPr>
          <a:xfrm>
            <a:off x="9679151" y="4580692"/>
            <a:ext cx="6096000" cy="646331"/>
          </a:xfrm>
          <a:prstGeom prst="rect">
            <a:avLst/>
          </a:prstGeom>
        </p:spPr>
        <p:txBody>
          <a:bodyPr>
            <a:spAutoFit/>
          </a:bodyPr>
          <a:lstStyle/>
          <a:p>
            <a:endParaRPr lang="en-GB" dirty="0"/>
          </a:p>
          <a:p>
            <a:endParaRPr lang="en-GB" dirty="0"/>
          </a:p>
        </p:txBody>
      </p:sp>
      <p:sp>
        <p:nvSpPr>
          <p:cNvPr id="22" name="TextBox 21"/>
          <p:cNvSpPr txBox="1"/>
          <p:nvPr/>
        </p:nvSpPr>
        <p:spPr>
          <a:xfrm>
            <a:off x="5019995" y="5566431"/>
            <a:ext cx="7051473" cy="584775"/>
          </a:xfrm>
          <a:prstGeom prst="rect">
            <a:avLst/>
          </a:prstGeom>
          <a:noFill/>
          <a:ln w="31750">
            <a:solidFill>
              <a:srgbClr val="09A5B5"/>
            </a:solidFill>
          </a:ln>
        </p:spPr>
        <p:txBody>
          <a:bodyPr wrap="square" rtlCol="0">
            <a:spAutoFit/>
          </a:bodyPr>
          <a:lstStyle/>
          <a:p>
            <a:r>
              <a:rPr lang="en-GB" sz="1600" b="1" dirty="0">
                <a:solidFill>
                  <a:srgbClr val="09A5B5"/>
                </a:solidFill>
                <a:latin typeface="Calibri" panose="020F0502020204030204" pitchFamily="34" charset="0"/>
              </a:rPr>
              <a:t>Step 6</a:t>
            </a:r>
            <a:r>
              <a:rPr lang="en-GB" sz="1600" b="1" dirty="0" smtClean="0">
                <a:solidFill>
                  <a:srgbClr val="09A5B5"/>
                </a:solidFill>
                <a:latin typeface="Calibri" panose="020F0502020204030204" pitchFamily="34" charset="0"/>
              </a:rPr>
              <a:t>: </a:t>
            </a:r>
            <a:r>
              <a:rPr lang="en-GB" sz="1600" dirty="0">
                <a:latin typeface="Calibri" panose="020F0502020204030204" pitchFamily="34" charset="0"/>
              </a:rPr>
              <a:t>Cost of one hydroelectric dam = £20,000,000</a:t>
            </a:r>
          </a:p>
          <a:p>
            <a:r>
              <a:rPr lang="en-GB" sz="1600" dirty="0">
                <a:latin typeface="Calibri" panose="020F0502020204030204" pitchFamily="34" charset="0"/>
              </a:rPr>
              <a:t>£20,000,000 X </a:t>
            </a:r>
            <a:r>
              <a:rPr lang="en-GB" sz="1600" dirty="0" smtClean="0">
                <a:latin typeface="Calibri" panose="020F0502020204030204" pitchFamily="34" charset="0"/>
              </a:rPr>
              <a:t>666 = </a:t>
            </a:r>
            <a:r>
              <a:rPr lang="en-GB" sz="1600" b="1" dirty="0" smtClean="0">
                <a:solidFill>
                  <a:srgbClr val="09A5B5"/>
                </a:solidFill>
                <a:latin typeface="Calibri" panose="020F0502020204030204" pitchFamily="34" charset="0"/>
              </a:rPr>
              <a:t>13,320,000,000</a:t>
            </a:r>
            <a:endParaRPr lang="en-GB" b="1" dirty="0">
              <a:solidFill>
                <a:srgbClr val="09A5B5"/>
              </a:solidFill>
              <a:latin typeface="Calibri" panose="020F0502020204030204" pitchFamily="34" charset="0"/>
            </a:endParaRPr>
          </a:p>
        </p:txBody>
      </p:sp>
      <p:sp>
        <p:nvSpPr>
          <p:cNvPr id="18" name="Rectangle 17"/>
          <p:cNvSpPr/>
          <p:nvPr/>
        </p:nvSpPr>
        <p:spPr>
          <a:xfrm>
            <a:off x="10863475" y="5755513"/>
            <a:ext cx="6841475" cy="646331"/>
          </a:xfrm>
          <a:prstGeom prst="rect">
            <a:avLst/>
          </a:prstGeom>
        </p:spPr>
        <p:txBody>
          <a:bodyPr wrap="square">
            <a:spAutoFit/>
          </a:bodyPr>
          <a:lstStyle/>
          <a:p>
            <a:endParaRPr lang="en-GB" dirty="0">
              <a:solidFill>
                <a:srgbClr val="FF0000"/>
              </a:solidFill>
            </a:endParaRPr>
          </a:p>
          <a:p>
            <a:endParaRPr lang="en-GB" dirty="0"/>
          </a:p>
        </p:txBody>
      </p:sp>
      <p:sp>
        <p:nvSpPr>
          <p:cNvPr id="19" name="TextBox 18"/>
          <p:cNvSpPr txBox="1"/>
          <p:nvPr/>
        </p:nvSpPr>
        <p:spPr>
          <a:xfrm>
            <a:off x="5019994" y="4251124"/>
            <a:ext cx="7051474" cy="1077218"/>
          </a:xfrm>
          <a:prstGeom prst="rect">
            <a:avLst/>
          </a:prstGeom>
          <a:noFill/>
          <a:ln w="31750">
            <a:solidFill>
              <a:srgbClr val="09A5B5"/>
            </a:solidFill>
          </a:ln>
        </p:spPr>
        <p:txBody>
          <a:bodyPr wrap="square" rtlCol="0">
            <a:spAutoFit/>
          </a:bodyPr>
          <a:lstStyle/>
          <a:p>
            <a:r>
              <a:rPr lang="en-GB" sz="1600" b="1" dirty="0">
                <a:solidFill>
                  <a:srgbClr val="09A5B5"/>
                </a:solidFill>
                <a:latin typeface="Calibri" panose="020F0502020204030204" pitchFamily="34" charset="0"/>
              </a:rPr>
              <a:t>Step </a:t>
            </a:r>
            <a:r>
              <a:rPr lang="en-GB" sz="1600" b="1" dirty="0" smtClean="0">
                <a:solidFill>
                  <a:srgbClr val="09A5B5"/>
                </a:solidFill>
                <a:latin typeface="Calibri" panose="020F0502020204030204" pitchFamily="34" charset="0"/>
              </a:rPr>
              <a:t>5:</a:t>
            </a:r>
          </a:p>
          <a:p>
            <a:r>
              <a:rPr lang="en-GB" sz="1600" dirty="0" smtClean="0">
                <a:latin typeface="Calibri" panose="020F0502020204030204" pitchFamily="34" charset="0"/>
              </a:rPr>
              <a:t>250,000</a:t>
            </a:r>
            <a:endParaRPr lang="en-GB" sz="1600" dirty="0">
              <a:latin typeface="Calibri" panose="020F0502020204030204" pitchFamily="34" charset="0"/>
            </a:endParaRPr>
          </a:p>
          <a:p>
            <a:r>
              <a:rPr lang="en-GB" sz="1600" dirty="0">
                <a:latin typeface="Calibri" panose="020F0502020204030204" pitchFamily="34" charset="0"/>
              </a:rPr>
              <a:t>                  </a:t>
            </a:r>
            <a:r>
              <a:rPr lang="en-GB" sz="1600" dirty="0" smtClean="0">
                <a:latin typeface="Calibri" panose="020F0502020204030204" pitchFamily="34" charset="0"/>
              </a:rPr>
              <a:t> </a:t>
            </a:r>
            <a:r>
              <a:rPr lang="en-GB" sz="1600" dirty="0">
                <a:latin typeface="Calibri" panose="020F0502020204030204" pitchFamily="34" charset="0"/>
              </a:rPr>
              <a:t>= </a:t>
            </a:r>
            <a:r>
              <a:rPr lang="en-GB" sz="1600" dirty="0" smtClean="0">
                <a:latin typeface="Calibri" panose="020F0502020204030204" pitchFamily="34" charset="0"/>
              </a:rPr>
              <a:t>665.6 Hydroelectric Dams  (1dp) Round up to 666  </a:t>
            </a:r>
            <a:endParaRPr lang="en-GB" sz="1600" dirty="0">
              <a:solidFill>
                <a:srgbClr val="FF0000"/>
              </a:solidFill>
              <a:latin typeface="Calibri" panose="020F0502020204030204" pitchFamily="34" charset="0"/>
            </a:endParaRPr>
          </a:p>
          <a:p>
            <a:r>
              <a:rPr lang="en-GB" sz="1600" dirty="0" smtClean="0">
                <a:latin typeface="Calibri" panose="020F0502020204030204" pitchFamily="34" charset="0"/>
              </a:rPr>
              <a:t>  375.6  </a:t>
            </a:r>
            <a:endParaRPr lang="en-GB" sz="1600" dirty="0">
              <a:latin typeface="Calibri" panose="020F0502020204030204" pitchFamily="34" charset="0"/>
            </a:endParaRPr>
          </a:p>
        </p:txBody>
      </p:sp>
      <p:cxnSp>
        <p:nvCxnSpPr>
          <p:cNvPr id="11" name="Straight Connector 10"/>
          <p:cNvCxnSpPr/>
          <p:nvPr/>
        </p:nvCxnSpPr>
        <p:spPr>
          <a:xfrm flipV="1">
            <a:off x="5019994" y="4895385"/>
            <a:ext cx="800943" cy="8472"/>
          </a:xfrm>
          <a:prstGeom prst="line">
            <a:avLst/>
          </a:prstGeom>
          <a:ln>
            <a:solidFill>
              <a:srgbClr val="09A5B5"/>
            </a:solidFill>
          </a:ln>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a:stCxn id="22" idx="1"/>
          </p:cNvCxnSpPr>
          <p:nvPr/>
        </p:nvCxnSpPr>
        <p:spPr>
          <a:xfrm flipH="1" flipV="1">
            <a:off x="2896381" y="2806038"/>
            <a:ext cx="2123614" cy="3052781"/>
          </a:xfrm>
          <a:prstGeom prst="straightConnector1">
            <a:avLst/>
          </a:prstGeom>
          <a:ln>
            <a:solidFill>
              <a:srgbClr val="09A5B5"/>
            </a:solidFill>
            <a:tailEnd type="triangle"/>
          </a:ln>
        </p:spPr>
        <p:style>
          <a:lnRef idx="2">
            <a:schemeClr val="accent1"/>
          </a:lnRef>
          <a:fillRef idx="0">
            <a:schemeClr val="accent1"/>
          </a:fillRef>
          <a:effectRef idx="1">
            <a:schemeClr val="accent1"/>
          </a:effectRef>
          <a:fontRef idx="minor">
            <a:schemeClr val="tx1"/>
          </a:fontRef>
        </p:style>
      </p:cxnSp>
      <p:cxnSp>
        <p:nvCxnSpPr>
          <p:cNvPr id="25" name="Straight Arrow Connector 24"/>
          <p:cNvCxnSpPr>
            <a:stCxn id="12" idx="1"/>
          </p:cNvCxnSpPr>
          <p:nvPr/>
        </p:nvCxnSpPr>
        <p:spPr>
          <a:xfrm flipH="1">
            <a:off x="2404153" y="2099101"/>
            <a:ext cx="2619407" cy="2024420"/>
          </a:xfrm>
          <a:prstGeom prst="straightConnector1">
            <a:avLst/>
          </a:prstGeom>
          <a:ln>
            <a:solidFill>
              <a:srgbClr val="09A5B5"/>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2621853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2079953" y="1928493"/>
            <a:ext cx="2743201" cy="1714502"/>
          </a:xfrm>
          <a:prstGeom prst="ellipse">
            <a:avLst/>
          </a:prstGeom>
          <a:solidFill>
            <a:schemeClr val="accent2">
              <a:lumMod val="60000"/>
              <a:lumOff val="4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3600" dirty="0" smtClean="0">
                <a:solidFill>
                  <a:schemeClr val="bg1"/>
                </a:solidFill>
                <a:latin typeface="Calibri" panose="020F0502020204030204" pitchFamily="34" charset="0"/>
              </a:rPr>
              <a:t>Cost</a:t>
            </a:r>
            <a:endParaRPr lang="en-GB" sz="3600" dirty="0">
              <a:solidFill>
                <a:schemeClr val="bg1"/>
              </a:solidFill>
              <a:latin typeface="Calibri" panose="020F0502020204030204" pitchFamily="34" charset="0"/>
            </a:endParaRPr>
          </a:p>
        </p:txBody>
      </p:sp>
      <p:sp>
        <p:nvSpPr>
          <p:cNvPr id="9" name="Oval 8"/>
          <p:cNvSpPr/>
          <p:nvPr/>
        </p:nvSpPr>
        <p:spPr>
          <a:xfrm>
            <a:off x="6351423" y="1928493"/>
            <a:ext cx="3938155" cy="1714502"/>
          </a:xfrm>
          <a:prstGeom prst="ellipse">
            <a:avLst/>
          </a:prstGeom>
          <a:solidFill>
            <a:srgbClr val="92D05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3200" dirty="0" smtClean="0">
                <a:solidFill>
                  <a:schemeClr val="bg1"/>
                </a:solidFill>
              </a:rPr>
              <a:t>Environmental impact</a:t>
            </a:r>
            <a:endParaRPr lang="en-GB" sz="3200" dirty="0">
              <a:solidFill>
                <a:schemeClr val="bg1"/>
              </a:solidFill>
            </a:endParaRPr>
          </a:p>
        </p:txBody>
      </p:sp>
      <p:sp>
        <p:nvSpPr>
          <p:cNvPr id="10" name="Oval 9"/>
          <p:cNvSpPr/>
          <p:nvPr/>
        </p:nvSpPr>
        <p:spPr>
          <a:xfrm>
            <a:off x="1892916" y="4187532"/>
            <a:ext cx="3117274" cy="1714502"/>
          </a:xfrm>
          <a:prstGeom prst="ellipse">
            <a:avLst/>
          </a:prstGeom>
          <a:solidFill>
            <a:schemeClr val="accent5">
              <a:lumMod val="7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3600" dirty="0" smtClean="0">
                <a:solidFill>
                  <a:schemeClr val="bg1"/>
                </a:solidFill>
                <a:latin typeface="Calibri" panose="020F0502020204030204" pitchFamily="34" charset="0"/>
              </a:rPr>
              <a:t>Reliability</a:t>
            </a:r>
            <a:endParaRPr lang="en-GB" sz="3600" dirty="0">
              <a:solidFill>
                <a:schemeClr val="bg1"/>
              </a:solidFill>
              <a:latin typeface="Calibri" panose="020F0502020204030204" pitchFamily="34" charset="0"/>
            </a:endParaRPr>
          </a:p>
        </p:txBody>
      </p:sp>
      <p:sp>
        <p:nvSpPr>
          <p:cNvPr id="11" name="Oval 10"/>
          <p:cNvSpPr/>
          <p:nvPr/>
        </p:nvSpPr>
        <p:spPr>
          <a:xfrm>
            <a:off x="6543654" y="4187532"/>
            <a:ext cx="3553692" cy="1714502"/>
          </a:xfrm>
          <a:prstGeom prst="ellipse">
            <a:avLst/>
          </a:prstGeom>
          <a:solidFill>
            <a:srgbClr val="3BB5A3"/>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3600" dirty="0" smtClean="0">
                <a:solidFill>
                  <a:schemeClr val="bg1"/>
                </a:solidFill>
                <a:latin typeface="Calibri" panose="020F0502020204030204" pitchFamily="34" charset="0"/>
              </a:rPr>
              <a:t>Time taken to build</a:t>
            </a:r>
            <a:endParaRPr lang="en-GB" sz="3600" dirty="0">
              <a:solidFill>
                <a:schemeClr val="bg1"/>
              </a:solidFill>
              <a:latin typeface="Calibri" panose="020F0502020204030204" pitchFamily="34" charset="0"/>
            </a:endParaRPr>
          </a:p>
        </p:txBody>
      </p:sp>
      <p:sp>
        <p:nvSpPr>
          <p:cNvPr id="7" name="Title 1"/>
          <p:cNvSpPr txBox="1">
            <a:spLocks/>
          </p:cNvSpPr>
          <p:nvPr/>
        </p:nvSpPr>
        <p:spPr>
          <a:xfrm>
            <a:off x="-278296" y="209677"/>
            <a:ext cx="10515600" cy="1325563"/>
          </a:xfrm>
          <a:prstGeom prst="roundRect">
            <a:avLst/>
          </a:prstGeom>
          <a:solidFill>
            <a:srgbClr val="09A5B5"/>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7200" b="1" dirty="0" smtClean="0">
                <a:solidFill>
                  <a:schemeClr val="bg1"/>
                </a:solidFill>
                <a:latin typeface="Calibri" panose="020F0502020204030204" pitchFamily="34" charset="0"/>
              </a:rPr>
              <a:t>   Decisions, decisions…</a:t>
            </a:r>
            <a:endParaRPr lang="en-GB" sz="7200" b="1" dirty="0">
              <a:solidFill>
                <a:schemeClr val="bg1"/>
              </a:solidFill>
              <a:latin typeface="Calibri" panose="020F0502020204030204" pitchFamily="34" charset="0"/>
            </a:endParaRPr>
          </a:p>
        </p:txBody>
      </p:sp>
    </p:spTree>
    <p:extLst>
      <p:ext uri="{BB962C8B-B14F-4D97-AF65-F5344CB8AC3E}">
        <p14:creationId xmlns:p14="http://schemas.microsoft.com/office/powerpoint/2010/main" val="3120834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10" grpId="0" animBg="1"/>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78296" y="209677"/>
            <a:ext cx="10515600" cy="1325563"/>
          </a:xfrm>
          <a:prstGeom prst="roundRect">
            <a:avLst/>
          </a:prstGeom>
          <a:solidFill>
            <a:srgbClr val="09A5B5"/>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solidFill>
                  <a:schemeClr val="bg1"/>
                </a:solidFill>
                <a:latin typeface="+mn-lt"/>
              </a:rPr>
              <a:t> </a:t>
            </a:r>
            <a:r>
              <a:rPr lang="en-GB" b="1" dirty="0" smtClean="0">
                <a:solidFill>
                  <a:schemeClr val="bg1"/>
                </a:solidFill>
                <a:latin typeface="+mn-lt"/>
              </a:rPr>
              <a:t>     All about me</a:t>
            </a:r>
            <a:endParaRPr lang="en-GB" b="1" dirty="0">
              <a:solidFill>
                <a:schemeClr val="bg1"/>
              </a:solidFill>
              <a:latin typeface="+mn-lt"/>
            </a:endParaRPr>
          </a:p>
        </p:txBody>
      </p:sp>
      <p:sp>
        <p:nvSpPr>
          <p:cNvPr id="5" name="Content Placeholder 20"/>
          <p:cNvSpPr>
            <a:spLocks noGrp="1"/>
          </p:cNvSpPr>
          <p:nvPr>
            <p:ph sz="quarter" idx="4294967295"/>
          </p:nvPr>
        </p:nvSpPr>
        <p:spPr>
          <a:xfrm>
            <a:off x="4060386" y="1689823"/>
            <a:ext cx="7794693" cy="2463635"/>
          </a:xfrm>
        </p:spPr>
        <p:txBody>
          <a:bodyPr>
            <a:normAutofit/>
          </a:bodyPr>
          <a:lstStyle/>
          <a:p>
            <a:r>
              <a:rPr lang="en-GB" sz="1800" dirty="0">
                <a:latin typeface="Calibri" panose="020F0502020204030204" pitchFamily="34" charset="0"/>
              </a:rPr>
              <a:t>My name is </a:t>
            </a:r>
            <a:r>
              <a:rPr lang="en-GB" sz="1800" i="1" dirty="0">
                <a:solidFill>
                  <a:srgbClr val="00AB8E"/>
                </a:solidFill>
                <a:latin typeface="Calibri" panose="020F0502020204030204" pitchFamily="34" charset="0"/>
              </a:rPr>
              <a:t>Bethany</a:t>
            </a:r>
            <a:r>
              <a:rPr lang="en-GB" sz="1800" i="1" dirty="0">
                <a:solidFill>
                  <a:srgbClr val="FF0000"/>
                </a:solidFill>
                <a:latin typeface="Calibri" panose="020F0502020204030204" pitchFamily="34" charset="0"/>
              </a:rPr>
              <a:t> </a:t>
            </a:r>
            <a:r>
              <a:rPr lang="en-GB" sz="1800" dirty="0">
                <a:latin typeface="Calibri" panose="020F0502020204030204" pitchFamily="34" charset="0"/>
              </a:rPr>
              <a:t>and I work in </a:t>
            </a:r>
            <a:r>
              <a:rPr lang="en-GB" sz="1800" i="1" dirty="0">
                <a:solidFill>
                  <a:srgbClr val="00AB8E"/>
                </a:solidFill>
                <a:latin typeface="Calibri" panose="020F0502020204030204" pitchFamily="34" charset="0"/>
              </a:rPr>
              <a:t>Quantity Surveying</a:t>
            </a:r>
            <a:r>
              <a:rPr lang="en-GB" sz="1800" dirty="0">
                <a:latin typeface="Calibri" panose="020F0502020204030204" pitchFamily="34" charset="0"/>
              </a:rPr>
              <a:t>.</a:t>
            </a:r>
          </a:p>
          <a:p>
            <a:endParaRPr lang="en-GB" sz="1800" dirty="0">
              <a:latin typeface="Calibri" panose="020F0502020204030204" pitchFamily="34" charset="0"/>
            </a:endParaRPr>
          </a:p>
          <a:p>
            <a:r>
              <a:rPr lang="en-GB" sz="1800" dirty="0">
                <a:latin typeface="Calibri" panose="020F0502020204030204" pitchFamily="34" charset="0"/>
              </a:rPr>
              <a:t>Within my role I </a:t>
            </a:r>
            <a:r>
              <a:rPr lang="en-GB" sz="1800" i="1" dirty="0">
                <a:solidFill>
                  <a:srgbClr val="00AB8E"/>
                </a:solidFill>
                <a:latin typeface="Calibri" panose="020F0502020204030204" pitchFamily="34" charset="0"/>
              </a:rPr>
              <a:t>manage the cost of a project throughout all the stages of design and construction and make sure a client is paying a fair amount</a:t>
            </a:r>
            <a:r>
              <a:rPr lang="en-GB" sz="1800" i="1" dirty="0">
                <a:latin typeface="Calibri" panose="020F0502020204030204" pitchFamily="34" charset="0"/>
              </a:rPr>
              <a:t>.</a:t>
            </a:r>
          </a:p>
          <a:p>
            <a:endParaRPr lang="en-GB" sz="1800" dirty="0">
              <a:solidFill>
                <a:srgbClr val="FF0000"/>
              </a:solidFill>
              <a:latin typeface="Calibri" panose="020F0502020204030204" pitchFamily="34" charset="0"/>
            </a:endParaRPr>
          </a:p>
          <a:p>
            <a:r>
              <a:rPr lang="en-GB" sz="1800" dirty="0">
                <a:latin typeface="Calibri" panose="020F0502020204030204" pitchFamily="34" charset="0"/>
              </a:rPr>
              <a:t>The key skills I find useful for my role are </a:t>
            </a:r>
            <a:r>
              <a:rPr lang="en-GB" sz="1800" i="1" dirty="0">
                <a:solidFill>
                  <a:srgbClr val="00AB8E"/>
                </a:solidFill>
                <a:latin typeface="Calibri" panose="020F0502020204030204" pitchFamily="34" charset="0"/>
              </a:rPr>
              <a:t>good communication and negotiation skills, work well in a team, skills in excel and measuring buildings</a:t>
            </a:r>
            <a:r>
              <a:rPr lang="en-GB" sz="1800" i="1" dirty="0">
                <a:latin typeface="Calibri" panose="020F0502020204030204" pitchFamily="34" charset="0"/>
              </a:rPr>
              <a:t>. </a:t>
            </a:r>
          </a:p>
          <a:p>
            <a:endParaRPr lang="en-GB" i="1" dirty="0">
              <a:solidFill>
                <a:srgbClr val="FF0000"/>
              </a:solidFill>
              <a:latin typeface="Calibri" panose="020F0502020204030204" pitchFamily="34" charset="0"/>
            </a:endParaRPr>
          </a:p>
        </p:txBody>
      </p:sp>
      <p:graphicFrame>
        <p:nvGraphicFramePr>
          <p:cNvPr id="6" name="Table 5"/>
          <p:cNvGraphicFramePr>
            <a:graphicFrameLocks noGrp="1"/>
          </p:cNvGraphicFramePr>
          <p:nvPr>
            <p:extLst>
              <p:ext uri="{D42A27DB-BD31-4B8C-83A1-F6EECF244321}">
                <p14:modId xmlns:p14="http://schemas.microsoft.com/office/powerpoint/2010/main" val="3822997796"/>
              </p:ext>
            </p:extLst>
          </p:nvPr>
        </p:nvGraphicFramePr>
        <p:xfrm>
          <a:off x="521926" y="3735616"/>
          <a:ext cx="3210065" cy="2861843"/>
        </p:xfrm>
        <a:graphic>
          <a:graphicData uri="http://schemas.openxmlformats.org/drawingml/2006/table">
            <a:tbl>
              <a:tblPr firstRow="1" bandRow="1">
                <a:tableStyleId>{5C22544A-7EE6-4342-B048-85BDC9FD1C3A}</a:tableStyleId>
              </a:tblPr>
              <a:tblGrid>
                <a:gridCol w="3210065">
                  <a:extLst>
                    <a:ext uri="{9D8B030D-6E8A-4147-A177-3AD203B41FA5}">
                      <a16:colId xmlns:a16="http://schemas.microsoft.com/office/drawing/2014/main" xmlns="" val="20000"/>
                    </a:ext>
                  </a:extLst>
                </a:gridCol>
              </a:tblGrid>
              <a:tr h="747292">
                <a:tc>
                  <a:txBody>
                    <a:bodyPr/>
                    <a:lstStyle/>
                    <a:p>
                      <a:r>
                        <a:rPr lang="en-GB" sz="2000" dirty="0" smtClean="0"/>
                        <a:t>Education and career path</a:t>
                      </a:r>
                      <a:endParaRPr lang="en-GB" sz="2000" dirty="0"/>
                    </a:p>
                  </a:txBody>
                  <a:tcPr>
                    <a:solidFill>
                      <a:srgbClr val="09A5B5"/>
                    </a:solidFill>
                  </a:tcPr>
                </a:tc>
                <a:extLst>
                  <a:ext uri="{0D108BD9-81ED-4DB2-BD59-A6C34878D82A}">
                    <a16:rowId xmlns:a16="http://schemas.microsoft.com/office/drawing/2014/main" xmlns="" val="10000"/>
                  </a:ext>
                </a:extLst>
              </a:tr>
              <a:tr h="562937">
                <a:tc>
                  <a:txBody>
                    <a:bodyPr/>
                    <a:lstStyle/>
                    <a:p>
                      <a:r>
                        <a:rPr lang="en-GB" sz="1400" b="0" dirty="0" smtClean="0"/>
                        <a:t>University of Reading: Quantity Surveying BSs</a:t>
                      </a:r>
                      <a:r>
                        <a:rPr lang="en-GB" sz="1400" b="0" baseline="0" dirty="0" smtClean="0"/>
                        <a:t> – 2011-2014</a:t>
                      </a:r>
                      <a:endParaRPr lang="en-GB" sz="1400" b="0" dirty="0"/>
                    </a:p>
                  </a:txBody>
                  <a:tcPr>
                    <a:solidFill>
                      <a:srgbClr val="09A5B5">
                        <a:alpha val="40000"/>
                      </a:srgbClr>
                    </a:solidFill>
                  </a:tcPr>
                </a:tc>
                <a:extLst>
                  <a:ext uri="{0D108BD9-81ED-4DB2-BD59-A6C34878D82A}">
                    <a16:rowId xmlns:a16="http://schemas.microsoft.com/office/drawing/2014/main" xmlns="" val="10001"/>
                  </a:ext>
                </a:extLst>
              </a:tr>
              <a:tr h="562937">
                <a:tc>
                  <a:txBody>
                    <a:bodyPr/>
                    <a:lstStyle/>
                    <a:p>
                      <a:pPr marL="0" algn="l" defTabSz="685814" rtl="0" eaLnBrk="1" latinLnBrk="0" hangingPunct="1"/>
                      <a:r>
                        <a:rPr lang="en-GB" sz="1400" b="0" kern="1200" dirty="0"/>
                        <a:t>Work experience</a:t>
                      </a:r>
                      <a:r>
                        <a:rPr lang="en-GB" sz="1400" b="0" kern="1200" baseline="0" dirty="0"/>
                        <a:t> Mace Commercial Management - 2013</a:t>
                      </a:r>
                      <a:endParaRPr lang="en-GB" sz="1400" b="0" kern="1200" dirty="0">
                        <a:solidFill>
                          <a:schemeClr val="dk1"/>
                        </a:solidFill>
                        <a:latin typeface="+mn-lt"/>
                        <a:ea typeface="+mn-ea"/>
                        <a:cs typeface="+mn-cs"/>
                      </a:endParaRPr>
                    </a:p>
                  </a:txBody>
                  <a:tcPr>
                    <a:solidFill>
                      <a:srgbClr val="09A5B5"/>
                    </a:solidFill>
                  </a:tcPr>
                </a:tc>
                <a:extLst>
                  <a:ext uri="{0D108BD9-81ED-4DB2-BD59-A6C34878D82A}">
                    <a16:rowId xmlns:a16="http://schemas.microsoft.com/office/drawing/2014/main" xmlns="" val="10002"/>
                  </a:ext>
                </a:extLst>
              </a:tr>
              <a:tr h="470517">
                <a:tc>
                  <a:txBody>
                    <a:bodyPr/>
                    <a:lstStyle/>
                    <a:p>
                      <a:pPr marL="0" algn="l" defTabSz="685814" rtl="0" eaLnBrk="1" latinLnBrk="0" hangingPunct="1"/>
                      <a:r>
                        <a:rPr lang="en-GB" sz="1400" b="0" kern="1200" dirty="0"/>
                        <a:t>Joined the Mace Graduate Scheme</a:t>
                      </a:r>
                      <a:r>
                        <a:rPr lang="en-GB" sz="1400" b="0" kern="1200" baseline="0" dirty="0"/>
                        <a:t> – 2014</a:t>
                      </a:r>
                      <a:endParaRPr lang="en-GB" sz="1400" b="0" kern="1200" dirty="0">
                        <a:solidFill>
                          <a:schemeClr val="dk1"/>
                        </a:solidFill>
                        <a:latin typeface="+mn-lt"/>
                        <a:ea typeface="+mn-ea"/>
                        <a:cs typeface="+mn-cs"/>
                      </a:endParaRPr>
                    </a:p>
                  </a:txBody>
                  <a:tcPr>
                    <a:solidFill>
                      <a:srgbClr val="09A5B5">
                        <a:alpha val="40000"/>
                      </a:srgbClr>
                    </a:solidFill>
                  </a:tcPr>
                </a:tc>
                <a:extLst>
                  <a:ext uri="{0D108BD9-81ED-4DB2-BD59-A6C34878D82A}">
                    <a16:rowId xmlns:a16="http://schemas.microsoft.com/office/drawing/2014/main" xmlns="" val="10003"/>
                  </a:ext>
                </a:extLst>
              </a:tr>
              <a:tr h="470517">
                <a:tc>
                  <a:txBody>
                    <a:bodyPr/>
                    <a:lstStyle/>
                    <a:p>
                      <a:pPr marL="0" algn="l" defTabSz="685814" rtl="0" eaLnBrk="1" latinLnBrk="0" hangingPunct="1"/>
                      <a:r>
                        <a:rPr lang="en-GB" sz="1400" b="0" kern="1200" dirty="0"/>
                        <a:t>Promoted to Assistant Manager</a:t>
                      </a:r>
                      <a:r>
                        <a:rPr lang="en-GB" sz="1400" b="0" kern="1200" baseline="0" dirty="0"/>
                        <a:t> </a:t>
                      </a:r>
                      <a:r>
                        <a:rPr lang="en-GB" sz="1400" b="0" kern="1200" baseline="0" dirty="0" smtClean="0"/>
                        <a:t>– 2015</a:t>
                      </a:r>
                      <a:endParaRPr lang="en-GB" sz="1400" b="0" kern="1200" dirty="0">
                        <a:solidFill>
                          <a:schemeClr val="dk1"/>
                        </a:solidFill>
                        <a:latin typeface="+mn-lt"/>
                        <a:ea typeface="+mn-ea"/>
                        <a:cs typeface="+mn-cs"/>
                      </a:endParaRPr>
                    </a:p>
                  </a:txBody>
                  <a:tcPr>
                    <a:solidFill>
                      <a:srgbClr val="09A5B5"/>
                    </a:solidFill>
                  </a:tcPr>
                </a:tc>
                <a:extLst>
                  <a:ext uri="{0D108BD9-81ED-4DB2-BD59-A6C34878D82A}">
                    <a16:rowId xmlns:a16="http://schemas.microsoft.com/office/drawing/2014/main" xmlns="" val="10004"/>
                  </a:ext>
                </a:extLst>
              </a:tr>
            </a:tbl>
          </a:graphicData>
        </a:graphic>
      </p:graphicFrame>
      <p:sp>
        <p:nvSpPr>
          <p:cNvPr id="7" name="Rectangle 6"/>
          <p:cNvSpPr/>
          <p:nvPr/>
        </p:nvSpPr>
        <p:spPr>
          <a:xfrm>
            <a:off x="995504" y="1726767"/>
            <a:ext cx="2137144" cy="170120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i="1" dirty="0" smtClean="0">
                <a:solidFill>
                  <a:schemeClr val="tx1"/>
                </a:solidFill>
              </a:rPr>
              <a:t>(Add your photo)</a:t>
            </a:r>
            <a:r>
              <a:rPr lang="en-GB" i="1" dirty="0" smtClean="0"/>
              <a:t>)</a:t>
            </a:r>
            <a:endParaRPr lang="en-GB" i="1" dirty="0"/>
          </a:p>
        </p:txBody>
      </p:sp>
      <p:grpSp>
        <p:nvGrpSpPr>
          <p:cNvPr id="8" name="Group 7"/>
          <p:cNvGrpSpPr/>
          <p:nvPr/>
        </p:nvGrpSpPr>
        <p:grpSpPr>
          <a:xfrm>
            <a:off x="4060386" y="4148724"/>
            <a:ext cx="3687664" cy="2448735"/>
            <a:chOff x="0" y="0"/>
            <a:chExt cx="2763411" cy="2903521"/>
          </a:xfrm>
          <a:solidFill>
            <a:schemeClr val="bg1"/>
          </a:solidFill>
        </p:grpSpPr>
        <p:sp>
          <p:nvSpPr>
            <p:cNvPr id="9" name="Rectangle 8"/>
            <p:cNvSpPr/>
            <p:nvPr/>
          </p:nvSpPr>
          <p:spPr>
            <a:xfrm>
              <a:off x="0" y="0"/>
              <a:ext cx="2763411" cy="2903521"/>
            </a:xfrm>
            <a:prstGeom prst="rect">
              <a:avLst/>
            </a:prstGeom>
            <a:grpFill/>
            <a:ln w="38100">
              <a:solidFill>
                <a:srgbClr val="09A5B5"/>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sp>
        <p:sp>
          <p:nvSpPr>
            <p:cNvPr id="10" name="Rectangle 9"/>
            <p:cNvSpPr/>
            <p:nvPr/>
          </p:nvSpPr>
          <p:spPr>
            <a:xfrm>
              <a:off x="0" y="0"/>
              <a:ext cx="2763411" cy="2903521"/>
            </a:xfrm>
            <a:prstGeom prst="rect">
              <a:avLst/>
            </a:prstGeom>
            <a:grpFill/>
            <a:ln w="38100">
              <a:solidFill>
                <a:srgbClr val="09A5B5"/>
              </a:solidFill>
            </a:ln>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GB" sz="2000" b="1" kern="1200" dirty="0">
                  <a:solidFill>
                    <a:srgbClr val="09A5B5"/>
                  </a:solidFill>
                  <a:latin typeface="Calibri" panose="020F0502020204030204" pitchFamily="34" charset="0"/>
                </a:rPr>
                <a:t>Why did I choose to go into construction?</a:t>
              </a:r>
              <a:r>
                <a:rPr lang="en-GB" sz="2000" b="0" kern="1200" dirty="0">
                  <a:solidFill>
                    <a:schemeClr val="tx1"/>
                  </a:solidFill>
                  <a:latin typeface="Calibri" panose="020F0502020204030204" pitchFamily="34" charset="0"/>
                </a:rPr>
                <a:t/>
              </a:r>
              <a:br>
                <a:rPr lang="en-GB" sz="2000" b="0" kern="1200" dirty="0">
                  <a:solidFill>
                    <a:schemeClr val="tx1"/>
                  </a:solidFill>
                  <a:latin typeface="Calibri" panose="020F0502020204030204" pitchFamily="34" charset="0"/>
                </a:rPr>
              </a:br>
              <a:r>
                <a:rPr lang="en-GB" sz="2000" b="0" kern="1200" dirty="0">
                  <a:solidFill>
                    <a:schemeClr val="tx1"/>
                  </a:solidFill>
                  <a:latin typeface="Calibri" panose="020F0502020204030204" pitchFamily="34" charset="0"/>
                </a:rPr>
                <a:t/>
              </a:r>
              <a:br>
                <a:rPr lang="en-GB" sz="2000" b="0" kern="1200" dirty="0">
                  <a:solidFill>
                    <a:schemeClr val="tx1"/>
                  </a:solidFill>
                  <a:latin typeface="Calibri" panose="020F0502020204030204" pitchFamily="34" charset="0"/>
                </a:rPr>
              </a:br>
              <a:r>
                <a:rPr lang="en-GB" sz="2000" b="0" i="1" kern="1200" dirty="0">
                  <a:solidFill>
                    <a:schemeClr val="tx1"/>
                  </a:solidFill>
                  <a:latin typeface="Calibri" panose="020F0502020204030204" pitchFamily="34" charset="0"/>
                </a:rPr>
                <a:t>“I have always enjoyed maths and working as a Quantity Surveyor allows me to use my maths and apply it to something I can see.”</a:t>
              </a:r>
              <a:endParaRPr lang="en-GB" sz="2000" i="1" kern="1200" dirty="0">
                <a:solidFill>
                  <a:schemeClr val="tx1"/>
                </a:solidFill>
                <a:latin typeface="Calibri" panose="020F0502020204030204" pitchFamily="34" charset="0"/>
              </a:endParaRPr>
            </a:p>
          </p:txBody>
        </p:sp>
      </p:grpSp>
      <p:grpSp>
        <p:nvGrpSpPr>
          <p:cNvPr id="11" name="Group 10"/>
          <p:cNvGrpSpPr/>
          <p:nvPr/>
        </p:nvGrpSpPr>
        <p:grpSpPr>
          <a:xfrm>
            <a:off x="8167415" y="4145739"/>
            <a:ext cx="3687664" cy="2451720"/>
            <a:chOff x="3047145" y="0"/>
            <a:chExt cx="2763411" cy="2906506"/>
          </a:xfrm>
          <a:solidFill>
            <a:schemeClr val="bg1"/>
          </a:solidFill>
        </p:grpSpPr>
        <p:sp>
          <p:nvSpPr>
            <p:cNvPr id="12" name="Rectangle 11"/>
            <p:cNvSpPr/>
            <p:nvPr/>
          </p:nvSpPr>
          <p:spPr>
            <a:xfrm>
              <a:off x="3047145" y="0"/>
              <a:ext cx="2763411" cy="2906506"/>
            </a:xfrm>
            <a:prstGeom prst="rect">
              <a:avLst/>
            </a:prstGeom>
            <a:grpFill/>
            <a:ln w="38100">
              <a:solidFill>
                <a:srgbClr val="09A5B5"/>
              </a:solidFill>
            </a:ln>
          </p:spPr>
          <p:style>
            <a:lnRef idx="2">
              <a:schemeClr val="lt1">
                <a:hueOff val="0"/>
                <a:satOff val="0"/>
                <a:lumOff val="0"/>
                <a:alphaOff val="0"/>
              </a:schemeClr>
            </a:lnRef>
            <a:fillRef idx="1">
              <a:scrgbClr r="0" g="0" b="0"/>
            </a:fillRef>
            <a:effectRef idx="0">
              <a:schemeClr val="accent5">
                <a:hueOff val="-7353344"/>
                <a:satOff val="-10228"/>
                <a:lumOff val="-3922"/>
                <a:alphaOff val="0"/>
              </a:schemeClr>
            </a:effectRef>
            <a:fontRef idx="minor">
              <a:schemeClr val="lt1"/>
            </a:fontRef>
          </p:style>
        </p:sp>
        <p:sp>
          <p:nvSpPr>
            <p:cNvPr id="13" name="Rectangle 12"/>
            <p:cNvSpPr/>
            <p:nvPr/>
          </p:nvSpPr>
          <p:spPr>
            <a:xfrm>
              <a:off x="3047145" y="0"/>
              <a:ext cx="2763411" cy="2906506"/>
            </a:xfrm>
            <a:prstGeom prst="rect">
              <a:avLst/>
            </a:prstGeom>
            <a:grpFill/>
            <a:ln w="38100">
              <a:solidFill>
                <a:srgbClr val="09A5B5"/>
              </a:solidFill>
            </a:ln>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GB" sz="2000" b="1" kern="1200" dirty="0">
                  <a:solidFill>
                    <a:srgbClr val="09A5B5"/>
                  </a:solidFill>
                  <a:latin typeface="Calibri" panose="020F0502020204030204" pitchFamily="34" charset="0"/>
                </a:rPr>
                <a:t>What do I like most about my role?</a:t>
              </a:r>
              <a:br>
                <a:rPr lang="en-GB" sz="2000" b="1" kern="1200" dirty="0">
                  <a:solidFill>
                    <a:srgbClr val="09A5B5"/>
                  </a:solidFill>
                  <a:latin typeface="Calibri" panose="020F0502020204030204" pitchFamily="34" charset="0"/>
                </a:rPr>
              </a:br>
              <a:r>
                <a:rPr lang="en-GB" sz="2000" kern="1200" dirty="0">
                  <a:solidFill>
                    <a:srgbClr val="09A5B5"/>
                  </a:solidFill>
                  <a:latin typeface="Calibri" panose="020F0502020204030204" pitchFamily="34" charset="0"/>
                </a:rPr>
                <a:t/>
              </a:r>
              <a:br>
                <a:rPr lang="en-GB" sz="2000" kern="1200" dirty="0">
                  <a:solidFill>
                    <a:srgbClr val="09A5B5"/>
                  </a:solidFill>
                  <a:latin typeface="Calibri" panose="020F0502020204030204" pitchFamily="34" charset="0"/>
                </a:rPr>
              </a:br>
              <a:r>
                <a:rPr lang="en-GB" sz="2000" i="1" kern="1200" dirty="0">
                  <a:solidFill>
                    <a:schemeClr val="tx1"/>
                  </a:solidFill>
                  <a:latin typeface="Calibri" panose="020F0502020204030204" pitchFamily="34" charset="0"/>
                </a:rPr>
                <a:t>“I like that I am able to work on multiple interesting projects and work with lots of different people.”</a:t>
              </a:r>
              <a:endParaRPr lang="en-GB" sz="2000" b="0" kern="1200" dirty="0">
                <a:solidFill>
                  <a:schemeClr val="tx1"/>
                </a:solidFill>
                <a:latin typeface="Calibri" panose="020F0502020204030204" pitchFamily="34" charset="0"/>
              </a:endParaRPr>
            </a:p>
          </p:txBody>
        </p:sp>
      </p:grpSp>
    </p:spTree>
    <p:extLst>
      <p:ext uri="{BB962C8B-B14F-4D97-AF65-F5344CB8AC3E}">
        <p14:creationId xmlns:p14="http://schemas.microsoft.com/office/powerpoint/2010/main" val="24214144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8"/>
          <p:cNvSpPr>
            <a:spLocks noChangeArrowheads="1"/>
          </p:cNvSpPr>
          <p:nvPr/>
        </p:nvSpPr>
        <p:spPr bwMode="auto">
          <a:xfrm>
            <a:off x="8869363" y="5105800"/>
            <a:ext cx="3322637"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r>
              <a:rPr lang="en-GB" altLang="en-US" sz="2000" b="1" i="1" dirty="0">
                <a:solidFill>
                  <a:schemeClr val="bg1"/>
                </a:solidFill>
                <a:latin typeface="+mn-lt"/>
              </a:rPr>
              <a:t>“When my placement ended, I felt incredibly motivated and eager to do all that’s necessary to work in this field of work in the near future.”</a:t>
            </a:r>
          </a:p>
        </p:txBody>
      </p:sp>
      <p:sp>
        <p:nvSpPr>
          <p:cNvPr id="15" name="Title 1"/>
          <p:cNvSpPr txBox="1">
            <a:spLocks/>
          </p:cNvSpPr>
          <p:nvPr/>
        </p:nvSpPr>
        <p:spPr>
          <a:xfrm>
            <a:off x="1170058" y="2040685"/>
            <a:ext cx="9594376" cy="1196292"/>
          </a:xfrm>
          <a:prstGeom prst="rect">
            <a:avLst/>
          </a:prstGeom>
        </p:spPr>
        <p:txBody>
          <a:bodyPr vert="horz" lIns="0" tIns="0" rIns="0" bIns="0" rtlCol="0" anchor="ctr" anchorCtr="0">
            <a:noAutofit/>
          </a:bodyPr>
          <a:lstStyle>
            <a:lvl1pPr algn="l" defTabSz="685814" rtl="0" eaLnBrk="1" latinLnBrk="0" hangingPunct="1">
              <a:spcBef>
                <a:spcPct val="0"/>
              </a:spcBef>
              <a:buNone/>
              <a:defRPr sz="2000" b="1" kern="1200">
                <a:solidFill>
                  <a:schemeClr val="tx1">
                    <a:lumMod val="65000"/>
                    <a:lumOff val="35000"/>
                  </a:schemeClr>
                </a:solidFill>
                <a:latin typeface="Arial" pitchFamily="34" charset="0"/>
                <a:ea typeface="+mj-ea"/>
                <a:cs typeface="Arial" pitchFamily="34" charset="0"/>
              </a:defRPr>
            </a:lvl1pPr>
          </a:lstStyle>
          <a:p>
            <a:pPr algn="ctr"/>
            <a:r>
              <a:rPr lang="en-GB" sz="5400" dirty="0" smtClean="0">
                <a:solidFill>
                  <a:srgbClr val="00A7B5"/>
                </a:solidFill>
                <a:latin typeface="+mn-lt"/>
              </a:rPr>
              <a:t>The human-made space in which people live, work, and play on a day-to-day basis</a:t>
            </a:r>
            <a:endParaRPr lang="en-GB" sz="5400" dirty="0">
              <a:solidFill>
                <a:srgbClr val="00A7B5"/>
              </a:solidFill>
              <a:latin typeface="+mn-lt"/>
            </a:endParaRPr>
          </a:p>
        </p:txBody>
      </p:sp>
      <p:sp>
        <p:nvSpPr>
          <p:cNvPr id="4" name="Title 1"/>
          <p:cNvSpPr txBox="1">
            <a:spLocks/>
          </p:cNvSpPr>
          <p:nvPr/>
        </p:nvSpPr>
        <p:spPr>
          <a:xfrm>
            <a:off x="1170058" y="2040684"/>
            <a:ext cx="9594376" cy="2639171"/>
          </a:xfrm>
          <a:prstGeom prst="rect">
            <a:avLst/>
          </a:prstGeom>
        </p:spPr>
        <p:txBody>
          <a:bodyPr vert="horz" lIns="0" tIns="0" rIns="0" bIns="0" rtlCol="0" anchor="ctr" anchorCtr="0">
            <a:noAutofit/>
          </a:bodyPr>
          <a:lstStyle>
            <a:lvl1pPr algn="l" defTabSz="685814" rtl="0" eaLnBrk="1" latinLnBrk="0" hangingPunct="1">
              <a:spcBef>
                <a:spcPct val="0"/>
              </a:spcBef>
              <a:buNone/>
              <a:defRPr sz="2000" b="1" kern="1200">
                <a:solidFill>
                  <a:schemeClr val="tx1">
                    <a:lumMod val="65000"/>
                    <a:lumOff val="35000"/>
                  </a:schemeClr>
                </a:solidFill>
                <a:latin typeface="Arial" pitchFamily="34" charset="0"/>
                <a:ea typeface="+mj-ea"/>
                <a:cs typeface="Arial" pitchFamily="34" charset="0"/>
              </a:defRPr>
            </a:lvl1pPr>
          </a:lstStyle>
          <a:p>
            <a:pPr algn="ctr"/>
            <a:r>
              <a:rPr lang="en-GB" sz="5400" dirty="0" smtClean="0">
                <a:solidFill>
                  <a:srgbClr val="00A7B5"/>
                </a:solidFill>
                <a:latin typeface="+mn-lt"/>
              </a:rPr>
              <a:t>What do we mean when we say ‘The Built Environment’?</a:t>
            </a:r>
            <a:endParaRPr lang="en-GB" sz="5400" dirty="0">
              <a:solidFill>
                <a:srgbClr val="00A7B5"/>
              </a:solidFill>
              <a:latin typeface="+mn-lt"/>
            </a:endParaRPr>
          </a:p>
        </p:txBody>
      </p:sp>
    </p:spTree>
    <p:extLst>
      <p:ext uri="{BB962C8B-B14F-4D97-AF65-F5344CB8AC3E}">
        <p14:creationId xmlns:p14="http://schemas.microsoft.com/office/powerpoint/2010/main" val="2515738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838200" y="152720"/>
            <a:ext cx="1784342" cy="1016071"/>
            <a:chOff x="34725" y="0"/>
            <a:chExt cx="1546708" cy="1016071"/>
          </a:xfrm>
          <a:noFill/>
        </p:grpSpPr>
        <p:sp>
          <p:nvSpPr>
            <p:cNvPr id="7" name="Rectangle 6"/>
            <p:cNvSpPr/>
            <p:nvPr/>
          </p:nvSpPr>
          <p:spPr>
            <a:xfrm>
              <a:off x="34725" y="0"/>
              <a:ext cx="1546708" cy="1016071"/>
            </a:xfrm>
            <a:prstGeom prst="rect">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Rectangle 9"/>
            <p:cNvSpPr/>
            <p:nvPr/>
          </p:nvSpPr>
          <p:spPr>
            <a:xfrm>
              <a:off x="34725" y="0"/>
              <a:ext cx="1546708" cy="1016071"/>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GB" sz="2400" b="1" kern="1200" dirty="0" smtClean="0">
                  <a:solidFill>
                    <a:schemeClr val="accent4"/>
                  </a:solidFill>
                </a:rPr>
                <a:t>Preparation and Brief</a:t>
              </a:r>
              <a:endParaRPr lang="en-GB" sz="2400" b="1" kern="1200" dirty="0">
                <a:solidFill>
                  <a:schemeClr val="accent4"/>
                </a:solidFill>
              </a:endParaRPr>
            </a:p>
          </p:txBody>
        </p:sp>
      </p:grpSp>
      <p:grpSp>
        <p:nvGrpSpPr>
          <p:cNvPr id="11" name="Group 10"/>
          <p:cNvGrpSpPr/>
          <p:nvPr/>
        </p:nvGrpSpPr>
        <p:grpSpPr>
          <a:xfrm>
            <a:off x="3518946" y="165072"/>
            <a:ext cx="1546708" cy="1003719"/>
            <a:chOff x="561637" y="122194"/>
            <a:chExt cx="2149409" cy="1379562"/>
          </a:xfrm>
          <a:noFill/>
        </p:grpSpPr>
        <p:sp>
          <p:nvSpPr>
            <p:cNvPr id="13" name="Rectangle 12"/>
            <p:cNvSpPr/>
            <p:nvPr/>
          </p:nvSpPr>
          <p:spPr>
            <a:xfrm>
              <a:off x="561637" y="122194"/>
              <a:ext cx="2149409" cy="1379562"/>
            </a:xfrm>
            <a:prstGeom prst="rect">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Rectangle 13"/>
            <p:cNvSpPr/>
            <p:nvPr/>
          </p:nvSpPr>
          <p:spPr>
            <a:xfrm>
              <a:off x="561637" y="122194"/>
              <a:ext cx="2149409" cy="1379562"/>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GB" sz="2400" b="1" kern="1200" dirty="0" smtClean="0">
                  <a:solidFill>
                    <a:schemeClr val="accent2"/>
                  </a:solidFill>
                  <a:ea typeface="Gulim" panose="020B0600000101010101" pitchFamily="34" charset="-127"/>
                  <a:cs typeface="Arial" panose="020B0604020202020204" pitchFamily="34" charset="0"/>
                </a:rPr>
                <a:t>Design</a:t>
              </a:r>
              <a:endParaRPr lang="en-GB" sz="2400" b="1" kern="1200" dirty="0">
                <a:solidFill>
                  <a:schemeClr val="accent2"/>
                </a:solidFill>
              </a:endParaRPr>
            </a:p>
          </p:txBody>
        </p:sp>
      </p:grpSp>
      <p:grpSp>
        <p:nvGrpSpPr>
          <p:cNvPr id="15" name="Group 14"/>
          <p:cNvGrpSpPr/>
          <p:nvPr/>
        </p:nvGrpSpPr>
        <p:grpSpPr>
          <a:xfrm>
            <a:off x="6045268" y="141795"/>
            <a:ext cx="1931413" cy="1016071"/>
            <a:chOff x="2161720" y="55387"/>
            <a:chExt cx="2394211" cy="1509717"/>
          </a:xfrm>
          <a:noFill/>
        </p:grpSpPr>
        <p:sp>
          <p:nvSpPr>
            <p:cNvPr id="16" name="Rectangle 15"/>
            <p:cNvSpPr/>
            <p:nvPr/>
          </p:nvSpPr>
          <p:spPr>
            <a:xfrm>
              <a:off x="2266470" y="55387"/>
              <a:ext cx="2289461" cy="1509717"/>
            </a:xfrm>
            <a:prstGeom prst="rect">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 name="Rectangle 16"/>
            <p:cNvSpPr/>
            <p:nvPr/>
          </p:nvSpPr>
          <p:spPr>
            <a:xfrm>
              <a:off x="2161720" y="55387"/>
              <a:ext cx="2394211" cy="1509717"/>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GB" sz="2400" b="1" kern="1200" dirty="0" smtClean="0">
                  <a:solidFill>
                    <a:schemeClr val="accent6"/>
                  </a:solidFill>
                  <a:ea typeface="Gulim" panose="020B0600000101010101" pitchFamily="34" charset="-127"/>
                  <a:cs typeface="Arial" panose="020B0604020202020204" pitchFamily="34" charset="0"/>
                </a:rPr>
                <a:t>Construction</a:t>
              </a:r>
              <a:endParaRPr lang="en-GB" sz="2400" b="1" kern="1200" dirty="0">
                <a:solidFill>
                  <a:schemeClr val="accent6"/>
                </a:solidFill>
              </a:endParaRPr>
            </a:p>
          </p:txBody>
        </p:sp>
      </p:grpSp>
      <p:grpSp>
        <p:nvGrpSpPr>
          <p:cNvPr id="18" name="Group 17"/>
          <p:cNvGrpSpPr/>
          <p:nvPr/>
        </p:nvGrpSpPr>
        <p:grpSpPr>
          <a:xfrm>
            <a:off x="9199547" y="152720"/>
            <a:ext cx="1706578" cy="1016071"/>
            <a:chOff x="4852278" y="1439"/>
            <a:chExt cx="2233679" cy="1595867"/>
          </a:xfrm>
          <a:noFill/>
        </p:grpSpPr>
        <p:sp>
          <p:nvSpPr>
            <p:cNvPr id="19" name="Rectangle 18"/>
            <p:cNvSpPr/>
            <p:nvPr/>
          </p:nvSpPr>
          <p:spPr>
            <a:xfrm>
              <a:off x="4852278" y="1439"/>
              <a:ext cx="2233679" cy="1595867"/>
            </a:xfrm>
            <a:prstGeom prst="rect">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Rectangle 19"/>
            <p:cNvSpPr/>
            <p:nvPr/>
          </p:nvSpPr>
          <p:spPr>
            <a:xfrm>
              <a:off x="4852278" y="1439"/>
              <a:ext cx="2233679" cy="1595867"/>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GB" sz="2400" b="1" dirty="0" smtClean="0">
                  <a:solidFill>
                    <a:schemeClr val="accent1"/>
                  </a:solidFill>
                  <a:ea typeface="Gulim" panose="020B0600000101010101" pitchFamily="34" charset="-127"/>
                  <a:cs typeface="Arial" panose="020B0604020202020204" pitchFamily="34" charset="0"/>
                </a:rPr>
                <a:t>Handover and I</a:t>
              </a:r>
              <a:r>
                <a:rPr lang="en-GB" sz="2400" b="1" kern="1200" dirty="0" smtClean="0">
                  <a:solidFill>
                    <a:schemeClr val="accent1"/>
                  </a:solidFill>
                  <a:ea typeface="Gulim" panose="020B0600000101010101" pitchFamily="34" charset="-127"/>
                  <a:cs typeface="Arial" panose="020B0604020202020204" pitchFamily="34" charset="0"/>
                </a:rPr>
                <a:t>n Use</a:t>
              </a:r>
              <a:endParaRPr lang="en-GB" sz="2400" b="1" kern="1200" dirty="0">
                <a:solidFill>
                  <a:schemeClr val="accent1"/>
                </a:solidFill>
              </a:endParaRPr>
            </a:p>
          </p:txBody>
        </p:sp>
      </p:grpSp>
      <p:cxnSp>
        <p:nvCxnSpPr>
          <p:cNvPr id="5" name="Straight Arrow Connector 4"/>
          <p:cNvCxnSpPr/>
          <p:nvPr/>
        </p:nvCxnSpPr>
        <p:spPr>
          <a:xfrm flipV="1">
            <a:off x="2751497" y="654579"/>
            <a:ext cx="846669"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22" name="Straight Arrow Connector 21"/>
          <p:cNvCxnSpPr/>
          <p:nvPr/>
        </p:nvCxnSpPr>
        <p:spPr>
          <a:xfrm flipV="1">
            <a:off x="5052752" y="654020"/>
            <a:ext cx="846669"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23" name="Straight Arrow Connector 22"/>
          <p:cNvCxnSpPr/>
          <p:nvPr/>
        </p:nvCxnSpPr>
        <p:spPr>
          <a:xfrm flipV="1">
            <a:off x="8207031" y="654579"/>
            <a:ext cx="846669"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24" name="Oval 23"/>
          <p:cNvSpPr/>
          <p:nvPr/>
        </p:nvSpPr>
        <p:spPr>
          <a:xfrm>
            <a:off x="4893211" y="4508783"/>
            <a:ext cx="1486290" cy="1083242"/>
          </a:xfrm>
          <a:prstGeom prst="ellipse">
            <a:avLst/>
          </a:prstGeom>
          <a:solidFill>
            <a:schemeClr val="accent6"/>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t>Civil Engineers</a:t>
            </a:r>
            <a:endParaRPr lang="en-GB" sz="1600" b="1" dirty="0"/>
          </a:p>
        </p:txBody>
      </p:sp>
      <p:sp>
        <p:nvSpPr>
          <p:cNvPr id="25" name="Oval 24"/>
          <p:cNvSpPr/>
          <p:nvPr/>
        </p:nvSpPr>
        <p:spPr>
          <a:xfrm>
            <a:off x="10150857" y="4332483"/>
            <a:ext cx="1889890" cy="1158432"/>
          </a:xfrm>
          <a:prstGeom prst="ellipse">
            <a:avLst/>
          </a:prstGeom>
          <a:solidFill>
            <a:schemeClr val="accent4"/>
          </a:solidFill>
          <a:ln>
            <a:solidFill>
              <a:schemeClr val="bg2">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smtClean="0"/>
              <a:t>Health and Safety Advisors</a:t>
            </a:r>
            <a:endParaRPr lang="en-GB" sz="1600" b="1" dirty="0"/>
          </a:p>
        </p:txBody>
      </p:sp>
      <p:sp>
        <p:nvSpPr>
          <p:cNvPr id="26" name="Oval 25"/>
          <p:cNvSpPr/>
          <p:nvPr/>
        </p:nvSpPr>
        <p:spPr>
          <a:xfrm>
            <a:off x="1477525" y="3394770"/>
            <a:ext cx="2003693" cy="1064884"/>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Environmental Advisors</a:t>
            </a:r>
            <a:endParaRPr lang="en-GB" sz="1600" b="1" dirty="0"/>
          </a:p>
        </p:txBody>
      </p:sp>
      <p:sp>
        <p:nvSpPr>
          <p:cNvPr id="27" name="Oval 26"/>
          <p:cNvSpPr/>
          <p:nvPr/>
        </p:nvSpPr>
        <p:spPr>
          <a:xfrm>
            <a:off x="3513667" y="2525792"/>
            <a:ext cx="1821955" cy="1059364"/>
          </a:xfrm>
          <a:prstGeom prst="ellipse">
            <a:avLst/>
          </a:prstGeom>
          <a:ln>
            <a:solidFill>
              <a:schemeClr val="bg2">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sz="1600" b="1" dirty="0" smtClean="0"/>
              <a:t>CSR Managers</a:t>
            </a:r>
            <a:endParaRPr lang="en-GB" sz="1600" b="1" dirty="0"/>
          </a:p>
        </p:txBody>
      </p:sp>
      <p:sp>
        <p:nvSpPr>
          <p:cNvPr id="28" name="Oval 27"/>
          <p:cNvSpPr/>
          <p:nvPr/>
        </p:nvSpPr>
        <p:spPr>
          <a:xfrm>
            <a:off x="6529465" y="3640119"/>
            <a:ext cx="1838175" cy="960659"/>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Geotechnical </a:t>
            </a:r>
          </a:p>
          <a:p>
            <a:pPr algn="ctr"/>
            <a:r>
              <a:rPr lang="en-GB" sz="1600" b="1" dirty="0" smtClean="0"/>
              <a:t>Engineers</a:t>
            </a:r>
            <a:endParaRPr lang="en-GB" sz="1600" b="1" dirty="0"/>
          </a:p>
        </p:txBody>
      </p:sp>
      <p:sp>
        <p:nvSpPr>
          <p:cNvPr id="29" name="Oval 28"/>
          <p:cNvSpPr/>
          <p:nvPr/>
        </p:nvSpPr>
        <p:spPr>
          <a:xfrm>
            <a:off x="8894407" y="2253388"/>
            <a:ext cx="1535085" cy="993546"/>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3D </a:t>
            </a:r>
            <a:r>
              <a:rPr lang="en-GB" sz="1600" b="1" dirty="0" err="1" smtClean="0"/>
              <a:t>Visualisers</a:t>
            </a:r>
            <a:endParaRPr lang="en-GB" sz="1600" b="1" dirty="0"/>
          </a:p>
        </p:txBody>
      </p:sp>
      <p:sp>
        <p:nvSpPr>
          <p:cNvPr id="47" name="Oval 46"/>
          <p:cNvSpPr/>
          <p:nvPr/>
        </p:nvSpPr>
        <p:spPr>
          <a:xfrm>
            <a:off x="9843639" y="5592025"/>
            <a:ext cx="1490332" cy="95862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smtClean="0"/>
              <a:t>Architects</a:t>
            </a:r>
            <a:endParaRPr lang="en-GB" sz="1600" b="1" dirty="0"/>
          </a:p>
        </p:txBody>
      </p:sp>
      <p:sp>
        <p:nvSpPr>
          <p:cNvPr id="51" name="Oval 50"/>
          <p:cNvSpPr/>
          <p:nvPr/>
        </p:nvSpPr>
        <p:spPr>
          <a:xfrm>
            <a:off x="3379677" y="3859854"/>
            <a:ext cx="1659258" cy="101773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smtClean="0"/>
              <a:t>CAD Operatives</a:t>
            </a:r>
            <a:endParaRPr lang="en-GB" sz="1600" b="1" dirty="0"/>
          </a:p>
        </p:txBody>
      </p:sp>
      <p:sp>
        <p:nvSpPr>
          <p:cNvPr id="52" name="Oval 51"/>
          <p:cNvSpPr/>
          <p:nvPr/>
        </p:nvSpPr>
        <p:spPr>
          <a:xfrm>
            <a:off x="8347639" y="4324937"/>
            <a:ext cx="1694705" cy="101773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smtClean="0"/>
              <a:t>BIM Technicians</a:t>
            </a:r>
            <a:endParaRPr lang="en-GB" sz="1600" b="1" dirty="0"/>
          </a:p>
        </p:txBody>
      </p:sp>
      <p:sp>
        <p:nvSpPr>
          <p:cNvPr id="53" name="Oval 52"/>
          <p:cNvSpPr/>
          <p:nvPr/>
        </p:nvSpPr>
        <p:spPr>
          <a:xfrm>
            <a:off x="6396676" y="5602711"/>
            <a:ext cx="1628850" cy="111997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smtClean="0"/>
              <a:t>Structural Engineers</a:t>
            </a:r>
            <a:endParaRPr lang="en-GB" sz="1600" b="1" dirty="0"/>
          </a:p>
        </p:txBody>
      </p:sp>
      <p:sp>
        <p:nvSpPr>
          <p:cNvPr id="54" name="Oval 53"/>
          <p:cNvSpPr/>
          <p:nvPr/>
        </p:nvSpPr>
        <p:spPr>
          <a:xfrm>
            <a:off x="412038" y="1728567"/>
            <a:ext cx="1694705" cy="101773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smtClean="0"/>
              <a:t>Geospatial Modeller</a:t>
            </a:r>
            <a:endParaRPr lang="en-GB" sz="1600" b="1" dirty="0"/>
          </a:p>
        </p:txBody>
      </p:sp>
      <p:sp>
        <p:nvSpPr>
          <p:cNvPr id="55" name="Oval 54"/>
          <p:cNvSpPr/>
          <p:nvPr/>
        </p:nvSpPr>
        <p:spPr>
          <a:xfrm>
            <a:off x="7414847" y="2761176"/>
            <a:ext cx="1479560" cy="83323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smtClean="0"/>
              <a:t>Bid Managers</a:t>
            </a:r>
            <a:endParaRPr lang="en-GB" sz="1600" b="1" dirty="0"/>
          </a:p>
        </p:txBody>
      </p:sp>
      <p:sp>
        <p:nvSpPr>
          <p:cNvPr id="56" name="Oval 55"/>
          <p:cNvSpPr/>
          <p:nvPr/>
        </p:nvSpPr>
        <p:spPr>
          <a:xfrm>
            <a:off x="5476086" y="1208072"/>
            <a:ext cx="1810369" cy="111997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smtClean="0"/>
              <a:t>Building Services Engineers</a:t>
            </a:r>
            <a:endParaRPr lang="en-GB" sz="1600" b="1" dirty="0"/>
          </a:p>
        </p:txBody>
      </p:sp>
      <p:sp>
        <p:nvSpPr>
          <p:cNvPr id="66" name="Oval 65"/>
          <p:cNvSpPr/>
          <p:nvPr/>
        </p:nvSpPr>
        <p:spPr>
          <a:xfrm>
            <a:off x="5406149" y="2424485"/>
            <a:ext cx="1900393" cy="102972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Skilled Tradespeople</a:t>
            </a:r>
            <a:endParaRPr lang="en-GB" sz="1600" b="1" dirty="0"/>
          </a:p>
        </p:txBody>
      </p:sp>
      <p:sp>
        <p:nvSpPr>
          <p:cNvPr id="67" name="Oval 66"/>
          <p:cNvSpPr/>
          <p:nvPr/>
        </p:nvSpPr>
        <p:spPr>
          <a:xfrm>
            <a:off x="10462683" y="3093020"/>
            <a:ext cx="1554674" cy="1058899"/>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Project Managers</a:t>
            </a:r>
            <a:endParaRPr lang="en-GB" sz="1600" b="1" dirty="0"/>
          </a:p>
        </p:txBody>
      </p:sp>
      <p:sp>
        <p:nvSpPr>
          <p:cNvPr id="68" name="Oval 67"/>
          <p:cNvSpPr/>
          <p:nvPr/>
        </p:nvSpPr>
        <p:spPr>
          <a:xfrm>
            <a:off x="134072" y="3912301"/>
            <a:ext cx="1442827" cy="923133"/>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Quantity Surveyors</a:t>
            </a:r>
            <a:endParaRPr lang="en-GB" sz="1600" b="1" dirty="0"/>
          </a:p>
        </p:txBody>
      </p:sp>
      <p:sp>
        <p:nvSpPr>
          <p:cNvPr id="69" name="Oval 68"/>
          <p:cNvSpPr/>
          <p:nvPr/>
        </p:nvSpPr>
        <p:spPr>
          <a:xfrm>
            <a:off x="4042673" y="5655952"/>
            <a:ext cx="1958893" cy="1058899"/>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Geologists</a:t>
            </a:r>
            <a:endParaRPr lang="en-GB" sz="1600" b="1" dirty="0"/>
          </a:p>
        </p:txBody>
      </p:sp>
      <p:sp>
        <p:nvSpPr>
          <p:cNvPr id="71" name="Oval 70"/>
          <p:cNvSpPr/>
          <p:nvPr/>
        </p:nvSpPr>
        <p:spPr>
          <a:xfrm>
            <a:off x="1982500" y="2377037"/>
            <a:ext cx="1433354" cy="923133"/>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Electrical Engineers</a:t>
            </a:r>
            <a:endParaRPr lang="en-GB" sz="1600" b="1" dirty="0"/>
          </a:p>
        </p:txBody>
      </p:sp>
      <p:sp>
        <p:nvSpPr>
          <p:cNvPr id="72" name="Oval 71"/>
          <p:cNvSpPr/>
          <p:nvPr/>
        </p:nvSpPr>
        <p:spPr>
          <a:xfrm>
            <a:off x="8960409" y="1168542"/>
            <a:ext cx="1472599" cy="923133"/>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Crane Operators</a:t>
            </a:r>
            <a:endParaRPr lang="en-GB" sz="1600" b="1" dirty="0"/>
          </a:p>
        </p:txBody>
      </p:sp>
      <p:sp>
        <p:nvSpPr>
          <p:cNvPr id="73" name="Oval 72"/>
          <p:cNvSpPr/>
          <p:nvPr/>
        </p:nvSpPr>
        <p:spPr>
          <a:xfrm>
            <a:off x="1801124" y="5781929"/>
            <a:ext cx="1900746" cy="923133"/>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Health and Safety Advisors</a:t>
            </a:r>
            <a:endParaRPr lang="en-GB" sz="1600" b="1" dirty="0"/>
          </a:p>
        </p:txBody>
      </p:sp>
      <p:sp>
        <p:nvSpPr>
          <p:cNvPr id="74" name="Oval 73"/>
          <p:cNvSpPr/>
          <p:nvPr/>
        </p:nvSpPr>
        <p:spPr>
          <a:xfrm>
            <a:off x="8145163" y="5403319"/>
            <a:ext cx="1683831" cy="923133"/>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Building Technicians</a:t>
            </a:r>
            <a:endParaRPr lang="en-GB" sz="1600" b="1" dirty="0"/>
          </a:p>
        </p:txBody>
      </p:sp>
      <p:sp>
        <p:nvSpPr>
          <p:cNvPr id="75" name="Oval 74"/>
          <p:cNvSpPr/>
          <p:nvPr/>
        </p:nvSpPr>
        <p:spPr>
          <a:xfrm>
            <a:off x="144317" y="2948572"/>
            <a:ext cx="1512197" cy="8697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t>Facilities Managers</a:t>
            </a:r>
            <a:endParaRPr lang="en-GB" sz="1600" b="1" dirty="0"/>
          </a:p>
        </p:txBody>
      </p:sp>
      <p:sp>
        <p:nvSpPr>
          <p:cNvPr id="76" name="Oval 75"/>
          <p:cNvSpPr/>
          <p:nvPr/>
        </p:nvSpPr>
        <p:spPr>
          <a:xfrm>
            <a:off x="7414846" y="1817586"/>
            <a:ext cx="1386250" cy="7603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t>Solicitors</a:t>
            </a:r>
            <a:endParaRPr lang="en-GB" sz="1600" b="1" dirty="0"/>
          </a:p>
        </p:txBody>
      </p:sp>
      <p:sp>
        <p:nvSpPr>
          <p:cNvPr id="77" name="Oval 76"/>
          <p:cNvSpPr/>
          <p:nvPr/>
        </p:nvSpPr>
        <p:spPr>
          <a:xfrm>
            <a:off x="8468250" y="3361581"/>
            <a:ext cx="1856675" cy="8697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t>HR Managers</a:t>
            </a:r>
            <a:endParaRPr lang="en-GB" sz="1600" b="1" dirty="0"/>
          </a:p>
        </p:txBody>
      </p:sp>
      <p:sp>
        <p:nvSpPr>
          <p:cNvPr id="78" name="Oval 77"/>
          <p:cNvSpPr/>
          <p:nvPr/>
        </p:nvSpPr>
        <p:spPr>
          <a:xfrm>
            <a:off x="4931297" y="3477060"/>
            <a:ext cx="1591556" cy="8697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t>Purchasing Agents</a:t>
            </a:r>
            <a:endParaRPr lang="en-GB" sz="1600" b="1" dirty="0"/>
          </a:p>
        </p:txBody>
      </p:sp>
      <p:sp>
        <p:nvSpPr>
          <p:cNvPr id="79" name="Oval 78"/>
          <p:cNvSpPr/>
          <p:nvPr/>
        </p:nvSpPr>
        <p:spPr>
          <a:xfrm>
            <a:off x="2751497" y="4907774"/>
            <a:ext cx="2087270" cy="8697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t>Marketing and PR Managers</a:t>
            </a:r>
            <a:endParaRPr lang="en-GB" sz="1600" b="1" dirty="0"/>
          </a:p>
        </p:txBody>
      </p:sp>
      <p:sp>
        <p:nvSpPr>
          <p:cNvPr id="80" name="Oval 79"/>
          <p:cNvSpPr/>
          <p:nvPr/>
        </p:nvSpPr>
        <p:spPr>
          <a:xfrm>
            <a:off x="3717282" y="1477239"/>
            <a:ext cx="1618340" cy="8697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t>Landscape Architects</a:t>
            </a:r>
            <a:endParaRPr lang="en-GB" sz="1600" b="1" dirty="0"/>
          </a:p>
        </p:txBody>
      </p:sp>
      <p:sp>
        <p:nvSpPr>
          <p:cNvPr id="81" name="Oval 80"/>
          <p:cNvSpPr/>
          <p:nvPr/>
        </p:nvSpPr>
        <p:spPr>
          <a:xfrm>
            <a:off x="1474427" y="4519469"/>
            <a:ext cx="1309894" cy="83323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sz="1600" b="1" dirty="0" smtClean="0"/>
              <a:t>Town Planners</a:t>
            </a:r>
            <a:endParaRPr lang="en-GB" sz="1600" b="1" dirty="0"/>
          </a:p>
        </p:txBody>
      </p:sp>
      <p:sp>
        <p:nvSpPr>
          <p:cNvPr id="45" name="Oval 44"/>
          <p:cNvSpPr/>
          <p:nvPr/>
        </p:nvSpPr>
        <p:spPr>
          <a:xfrm>
            <a:off x="144317" y="5206797"/>
            <a:ext cx="1908078" cy="993546"/>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Land Buyers</a:t>
            </a:r>
            <a:endParaRPr lang="en-GB" sz="1600" b="1" dirty="0"/>
          </a:p>
        </p:txBody>
      </p:sp>
      <p:sp>
        <p:nvSpPr>
          <p:cNvPr id="46" name="Oval 45"/>
          <p:cNvSpPr/>
          <p:nvPr/>
        </p:nvSpPr>
        <p:spPr>
          <a:xfrm>
            <a:off x="1982500" y="1136701"/>
            <a:ext cx="1715136" cy="993546"/>
          </a:xfrm>
          <a:prstGeom prst="ellipse">
            <a:avLst/>
          </a:prstGeom>
          <a:solidFill>
            <a:schemeClr val="accent4"/>
          </a:solidFill>
          <a:ln>
            <a:solidFill>
              <a:schemeClr val="bg2">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600" b="1" dirty="0" smtClean="0"/>
              <a:t>Cost Consultants</a:t>
            </a:r>
            <a:endParaRPr lang="en-GB" sz="1600" b="1" dirty="0"/>
          </a:p>
        </p:txBody>
      </p:sp>
      <p:sp>
        <p:nvSpPr>
          <p:cNvPr id="48" name="Oval 47"/>
          <p:cNvSpPr/>
          <p:nvPr/>
        </p:nvSpPr>
        <p:spPr>
          <a:xfrm>
            <a:off x="6438009" y="4720824"/>
            <a:ext cx="1909380" cy="77009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t>Receptionists</a:t>
            </a:r>
            <a:endParaRPr lang="en-GB" sz="1600" b="1" dirty="0"/>
          </a:p>
        </p:txBody>
      </p:sp>
      <p:sp>
        <p:nvSpPr>
          <p:cNvPr id="49" name="Oval 48"/>
          <p:cNvSpPr/>
          <p:nvPr/>
        </p:nvSpPr>
        <p:spPr>
          <a:xfrm>
            <a:off x="10452654" y="1996881"/>
            <a:ext cx="1522401" cy="76031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t>Interior Designers</a:t>
            </a:r>
            <a:endParaRPr lang="en-GB" sz="1600" b="1" dirty="0"/>
          </a:p>
        </p:txBody>
      </p:sp>
    </p:spTree>
    <p:extLst>
      <p:ext uri="{BB962C8B-B14F-4D97-AF65-F5344CB8AC3E}">
        <p14:creationId xmlns:p14="http://schemas.microsoft.com/office/powerpoint/2010/main" val="591480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45"/>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69"/>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28"/>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25"/>
                                        </p:tgtEl>
                                        <p:attrNameLst>
                                          <p:attrName>style.visibility</p:attrName>
                                        </p:attrNameLst>
                                      </p:cBhvr>
                                      <p:to>
                                        <p:strVal val="visible"/>
                                      </p:to>
                                    </p:set>
                                  </p:childTnLst>
                                </p:cTn>
                              </p:par>
                            </p:childTnLst>
                          </p:cTn>
                        </p:par>
                        <p:par>
                          <p:cTn id="24" fill="hold">
                            <p:stCondLst>
                              <p:cond delay="500"/>
                            </p:stCondLst>
                            <p:childTnLst>
                              <p:par>
                                <p:cTn id="25" presetID="1"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 presetClass="entr" presetSubtype="0" fill="hold" grpId="0" nodeType="withEffect">
                                  <p:stCondLst>
                                    <p:cond delay="0"/>
                                  </p:stCondLst>
                                  <p:childTnLst>
                                    <p:set>
                                      <p:cBhvr>
                                        <p:cTn id="33" dur="1" fill="hold">
                                          <p:stCondLst>
                                            <p:cond delay="0"/>
                                          </p:stCondLst>
                                        </p:cTn>
                                        <p:tgtEl>
                                          <p:spTgt spid="54"/>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47"/>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56"/>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81"/>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55"/>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52"/>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53"/>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0"/>
                                          </p:stCondLst>
                                        </p:cTn>
                                        <p:tgtEl>
                                          <p:spTgt spid="51"/>
                                        </p:tgtEl>
                                        <p:attrNameLst>
                                          <p:attrName>style.visibility</p:attrName>
                                        </p:attrNameLst>
                                      </p:cBhvr>
                                      <p:to>
                                        <p:strVal val="visible"/>
                                      </p:to>
                                    </p:set>
                                  </p:childTnLst>
                                </p:cTn>
                              </p:par>
                            </p:childTnLst>
                          </p:cTn>
                        </p:par>
                        <p:par>
                          <p:cTn id="48" fill="hold">
                            <p:stCondLst>
                              <p:cond delay="500"/>
                            </p:stCondLst>
                            <p:childTnLst>
                              <p:par>
                                <p:cTn id="49" presetID="1" presetClass="entr" presetSubtype="0" fill="hold" nodeType="afterEffect">
                                  <p:stCondLst>
                                    <p:cond delay="0"/>
                                  </p:stCondLst>
                                  <p:childTnLst>
                                    <p:set>
                                      <p:cBhvr>
                                        <p:cTn id="50" dur="1" fill="hold">
                                          <p:stCondLst>
                                            <p:cond delay="0"/>
                                          </p:stCondLst>
                                        </p:cTn>
                                        <p:tgtEl>
                                          <p:spTgt spid="2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par>
                                <p:cTn id="56" presetID="1" presetClass="entr" presetSubtype="0" fill="hold" grpId="0" nodeType="withEffect">
                                  <p:stCondLst>
                                    <p:cond delay="0"/>
                                  </p:stCondLst>
                                  <p:childTnLst>
                                    <p:set>
                                      <p:cBhvr>
                                        <p:cTn id="57" dur="1" fill="hold">
                                          <p:stCondLst>
                                            <p:cond delay="0"/>
                                          </p:stCondLst>
                                        </p:cTn>
                                        <p:tgtEl>
                                          <p:spTgt spid="68"/>
                                        </p:tgtEl>
                                        <p:attrNameLst>
                                          <p:attrName>style.visibility</p:attrName>
                                        </p:attrNameLst>
                                      </p:cBhvr>
                                      <p:to>
                                        <p:strVal val="visible"/>
                                      </p:to>
                                    </p:set>
                                  </p:childTnLst>
                                </p:cTn>
                              </p:par>
                              <p:par>
                                <p:cTn id="58" presetID="1" presetClass="entr" presetSubtype="0" fill="hold" grpId="0" nodeType="withEffect">
                                  <p:stCondLst>
                                    <p:cond delay="0"/>
                                  </p:stCondLst>
                                  <p:childTnLst>
                                    <p:set>
                                      <p:cBhvr>
                                        <p:cTn id="59" dur="1" fill="hold">
                                          <p:stCondLst>
                                            <p:cond delay="0"/>
                                          </p:stCondLst>
                                        </p:cTn>
                                        <p:tgtEl>
                                          <p:spTgt spid="71"/>
                                        </p:tgtEl>
                                        <p:attrNameLst>
                                          <p:attrName>style.visibility</p:attrName>
                                        </p:attrNameLst>
                                      </p:cBhvr>
                                      <p:to>
                                        <p:strVal val="visible"/>
                                      </p:to>
                                    </p:set>
                                  </p:childTnLst>
                                </p:cTn>
                              </p:par>
                              <p:par>
                                <p:cTn id="60" presetID="1" presetClass="entr" presetSubtype="0" fill="hold" grpId="0" nodeType="withEffect">
                                  <p:stCondLst>
                                    <p:cond delay="0"/>
                                  </p:stCondLst>
                                  <p:childTnLst>
                                    <p:set>
                                      <p:cBhvr>
                                        <p:cTn id="61" dur="1" fill="hold">
                                          <p:stCondLst>
                                            <p:cond delay="0"/>
                                          </p:stCondLst>
                                        </p:cTn>
                                        <p:tgtEl>
                                          <p:spTgt spid="66"/>
                                        </p:tgtEl>
                                        <p:attrNameLst>
                                          <p:attrName>style.visibility</p:attrName>
                                        </p:attrNameLst>
                                      </p:cBhvr>
                                      <p:to>
                                        <p:strVal val="visible"/>
                                      </p:to>
                                    </p:set>
                                  </p:childTnLst>
                                </p:cTn>
                              </p:par>
                              <p:par>
                                <p:cTn id="62" presetID="1" presetClass="entr" presetSubtype="0"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childTnLst>
                                </p:cTn>
                              </p:par>
                              <p:par>
                                <p:cTn id="64" presetID="1" presetClass="entr" presetSubtype="0" fill="hold" grpId="0" nodeType="withEffect">
                                  <p:stCondLst>
                                    <p:cond delay="0"/>
                                  </p:stCondLst>
                                  <p:childTnLst>
                                    <p:set>
                                      <p:cBhvr>
                                        <p:cTn id="65" dur="1" fill="hold">
                                          <p:stCondLst>
                                            <p:cond delay="0"/>
                                          </p:stCondLst>
                                        </p:cTn>
                                        <p:tgtEl>
                                          <p:spTgt spid="72"/>
                                        </p:tgtEl>
                                        <p:attrNameLst>
                                          <p:attrName>style.visibility</p:attrName>
                                        </p:attrNameLst>
                                      </p:cBhvr>
                                      <p:to>
                                        <p:strVal val="visible"/>
                                      </p:to>
                                    </p:set>
                                  </p:childTnLst>
                                </p:cTn>
                              </p:par>
                              <p:par>
                                <p:cTn id="66" presetID="1" presetClass="entr" presetSubtype="0" fill="hold" grpId="0" nodeType="withEffect">
                                  <p:stCondLst>
                                    <p:cond delay="0"/>
                                  </p:stCondLst>
                                  <p:childTnLst>
                                    <p:set>
                                      <p:cBhvr>
                                        <p:cTn id="67" dur="1" fill="hold">
                                          <p:stCondLst>
                                            <p:cond delay="0"/>
                                          </p:stCondLst>
                                        </p:cTn>
                                        <p:tgtEl>
                                          <p:spTgt spid="67"/>
                                        </p:tgtEl>
                                        <p:attrNameLst>
                                          <p:attrName>style.visibility</p:attrName>
                                        </p:attrNameLst>
                                      </p:cBhvr>
                                      <p:to>
                                        <p:strVal val="visible"/>
                                      </p:to>
                                    </p:set>
                                  </p:childTnLst>
                                </p:cTn>
                              </p:par>
                              <p:par>
                                <p:cTn id="68" presetID="1" presetClass="entr" presetSubtype="0" fill="hold" grpId="0" nodeType="withEffect">
                                  <p:stCondLst>
                                    <p:cond delay="0"/>
                                  </p:stCondLst>
                                  <p:childTnLst>
                                    <p:set>
                                      <p:cBhvr>
                                        <p:cTn id="69" dur="1" fill="hold">
                                          <p:stCondLst>
                                            <p:cond delay="0"/>
                                          </p:stCondLst>
                                        </p:cTn>
                                        <p:tgtEl>
                                          <p:spTgt spid="74"/>
                                        </p:tgtEl>
                                        <p:attrNameLst>
                                          <p:attrName>style.visibility</p:attrName>
                                        </p:attrNameLst>
                                      </p:cBhvr>
                                      <p:to>
                                        <p:strVal val="visible"/>
                                      </p:to>
                                    </p:set>
                                  </p:childTnLst>
                                </p:cTn>
                              </p:par>
                              <p:par>
                                <p:cTn id="70" presetID="1" presetClass="entr" presetSubtype="0" fill="hold" grpId="0" nodeType="withEffect">
                                  <p:stCondLst>
                                    <p:cond delay="0"/>
                                  </p:stCondLst>
                                  <p:childTnLst>
                                    <p:set>
                                      <p:cBhvr>
                                        <p:cTn id="71" dur="1" fill="hold">
                                          <p:stCondLst>
                                            <p:cond delay="0"/>
                                          </p:stCondLst>
                                        </p:cTn>
                                        <p:tgtEl>
                                          <p:spTgt spid="73"/>
                                        </p:tgtEl>
                                        <p:attrNameLst>
                                          <p:attrName>style.visibility</p:attrName>
                                        </p:attrNameLst>
                                      </p:cBhvr>
                                      <p:to>
                                        <p:strVal val="visible"/>
                                      </p:to>
                                    </p:set>
                                  </p:childTnLst>
                                </p:cTn>
                              </p:par>
                            </p:childTnLst>
                          </p:cTn>
                        </p:par>
                        <p:par>
                          <p:cTn id="72" fill="hold">
                            <p:stCondLst>
                              <p:cond delay="500"/>
                            </p:stCondLst>
                            <p:childTnLst>
                              <p:par>
                                <p:cTn id="73" presetID="1" presetClass="entr" presetSubtype="0" fill="hold" nodeType="after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nodeType="click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500"/>
                                        <p:tgtEl>
                                          <p:spTgt spid="18"/>
                                        </p:tgtEl>
                                      </p:cBhvr>
                                    </p:animEffect>
                                  </p:childTnLst>
                                </p:cTn>
                              </p:par>
                              <p:par>
                                <p:cTn id="80" presetID="1" presetClass="entr" presetSubtype="0" fill="hold" grpId="0" nodeType="withEffect">
                                  <p:stCondLst>
                                    <p:cond delay="0"/>
                                  </p:stCondLst>
                                  <p:childTnLst>
                                    <p:set>
                                      <p:cBhvr>
                                        <p:cTn id="81" dur="1" fill="hold">
                                          <p:stCondLst>
                                            <p:cond delay="0"/>
                                          </p:stCondLst>
                                        </p:cTn>
                                        <p:tgtEl>
                                          <p:spTgt spid="76"/>
                                        </p:tgtEl>
                                        <p:attrNameLst>
                                          <p:attrName>style.visibility</p:attrName>
                                        </p:attrNameLst>
                                      </p:cBhvr>
                                      <p:to>
                                        <p:strVal val="visible"/>
                                      </p:to>
                                    </p:set>
                                  </p:childTnLst>
                                </p:cTn>
                              </p:par>
                              <p:par>
                                <p:cTn id="82" presetID="1" presetClass="entr" presetSubtype="0" fill="hold" grpId="0" nodeType="withEffect">
                                  <p:stCondLst>
                                    <p:cond delay="0"/>
                                  </p:stCondLst>
                                  <p:childTnLst>
                                    <p:set>
                                      <p:cBhvr>
                                        <p:cTn id="83" dur="1" fill="hold">
                                          <p:stCondLst>
                                            <p:cond delay="0"/>
                                          </p:stCondLst>
                                        </p:cTn>
                                        <p:tgtEl>
                                          <p:spTgt spid="77"/>
                                        </p:tgtEl>
                                        <p:attrNameLst>
                                          <p:attrName>style.visibility</p:attrName>
                                        </p:attrNameLst>
                                      </p:cBhvr>
                                      <p:to>
                                        <p:strVal val="visible"/>
                                      </p:to>
                                    </p:set>
                                  </p:childTnLst>
                                </p:cTn>
                              </p:par>
                              <p:par>
                                <p:cTn id="84" presetID="1" presetClass="entr" presetSubtype="0" fill="hold" grpId="0" nodeType="withEffect">
                                  <p:stCondLst>
                                    <p:cond delay="0"/>
                                  </p:stCondLst>
                                  <p:childTnLst>
                                    <p:set>
                                      <p:cBhvr>
                                        <p:cTn id="85" dur="1" fill="hold">
                                          <p:stCondLst>
                                            <p:cond delay="0"/>
                                          </p:stCondLst>
                                        </p:cTn>
                                        <p:tgtEl>
                                          <p:spTgt spid="48"/>
                                        </p:tgtEl>
                                        <p:attrNameLst>
                                          <p:attrName>style.visibility</p:attrName>
                                        </p:attrNameLst>
                                      </p:cBhvr>
                                      <p:to>
                                        <p:strVal val="visible"/>
                                      </p:to>
                                    </p:set>
                                  </p:childTnLst>
                                </p:cTn>
                              </p:par>
                              <p:par>
                                <p:cTn id="86" presetID="1" presetClass="entr" presetSubtype="0" fill="hold" grpId="0" nodeType="withEffect">
                                  <p:stCondLst>
                                    <p:cond delay="0"/>
                                  </p:stCondLst>
                                  <p:childTnLst>
                                    <p:set>
                                      <p:cBhvr>
                                        <p:cTn id="87" dur="1" fill="hold">
                                          <p:stCondLst>
                                            <p:cond delay="0"/>
                                          </p:stCondLst>
                                        </p:cTn>
                                        <p:tgtEl>
                                          <p:spTgt spid="49"/>
                                        </p:tgtEl>
                                        <p:attrNameLst>
                                          <p:attrName>style.visibility</p:attrName>
                                        </p:attrNameLst>
                                      </p:cBhvr>
                                      <p:to>
                                        <p:strVal val="visible"/>
                                      </p:to>
                                    </p:set>
                                  </p:childTnLst>
                                </p:cTn>
                              </p:par>
                              <p:par>
                                <p:cTn id="88" presetID="1" presetClass="entr" presetSubtype="0" fill="hold" grpId="0" nodeType="withEffect">
                                  <p:stCondLst>
                                    <p:cond delay="0"/>
                                  </p:stCondLst>
                                  <p:childTnLst>
                                    <p:set>
                                      <p:cBhvr>
                                        <p:cTn id="89" dur="1" fill="hold">
                                          <p:stCondLst>
                                            <p:cond delay="0"/>
                                          </p:stCondLst>
                                        </p:cTn>
                                        <p:tgtEl>
                                          <p:spTgt spid="78"/>
                                        </p:tgtEl>
                                        <p:attrNameLst>
                                          <p:attrName>style.visibility</p:attrName>
                                        </p:attrNameLst>
                                      </p:cBhvr>
                                      <p:to>
                                        <p:strVal val="visible"/>
                                      </p:to>
                                    </p:set>
                                  </p:childTnLst>
                                </p:cTn>
                              </p:par>
                              <p:par>
                                <p:cTn id="90" presetID="1" presetClass="entr" presetSubtype="0" fill="hold" grpId="0" nodeType="withEffect">
                                  <p:stCondLst>
                                    <p:cond delay="0"/>
                                  </p:stCondLst>
                                  <p:childTnLst>
                                    <p:set>
                                      <p:cBhvr>
                                        <p:cTn id="91" dur="1" fill="hold">
                                          <p:stCondLst>
                                            <p:cond delay="0"/>
                                          </p:stCondLst>
                                        </p:cTn>
                                        <p:tgtEl>
                                          <p:spTgt spid="75"/>
                                        </p:tgtEl>
                                        <p:attrNameLst>
                                          <p:attrName>style.visibility</p:attrName>
                                        </p:attrNameLst>
                                      </p:cBhvr>
                                      <p:to>
                                        <p:strVal val="visible"/>
                                      </p:to>
                                    </p:set>
                                  </p:childTnLst>
                                </p:cTn>
                              </p:par>
                              <p:par>
                                <p:cTn id="92" presetID="1" presetClass="entr" presetSubtype="0" fill="hold" grpId="0" nodeType="withEffect">
                                  <p:stCondLst>
                                    <p:cond delay="0"/>
                                  </p:stCondLst>
                                  <p:childTnLst>
                                    <p:set>
                                      <p:cBhvr>
                                        <p:cTn id="93" dur="1" fill="hold">
                                          <p:stCondLst>
                                            <p:cond delay="0"/>
                                          </p:stCondLst>
                                        </p:cTn>
                                        <p:tgtEl>
                                          <p:spTgt spid="79"/>
                                        </p:tgtEl>
                                        <p:attrNameLst>
                                          <p:attrName>style.visibility</p:attrName>
                                        </p:attrNameLst>
                                      </p:cBhvr>
                                      <p:to>
                                        <p:strVal val="visible"/>
                                      </p:to>
                                    </p:set>
                                  </p:childTnLst>
                                </p:cTn>
                              </p:par>
                              <p:par>
                                <p:cTn id="94" presetID="1" presetClass="entr" presetSubtype="0" fill="hold" grpId="0" nodeType="withEffect">
                                  <p:stCondLst>
                                    <p:cond delay="0"/>
                                  </p:stCondLst>
                                  <p:childTnLst>
                                    <p:set>
                                      <p:cBhvr>
                                        <p:cTn id="95" dur="1" fill="hold">
                                          <p:stCondLst>
                                            <p:cond delay="0"/>
                                          </p:stCondLst>
                                        </p:cTn>
                                        <p:tgtEl>
                                          <p:spTgt spid="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47" grpId="0" animBg="1"/>
      <p:bldP spid="51" grpId="0" animBg="1"/>
      <p:bldP spid="52" grpId="0" animBg="1"/>
      <p:bldP spid="53" grpId="0" animBg="1"/>
      <p:bldP spid="54" grpId="0" animBg="1"/>
      <p:bldP spid="55" grpId="0" animBg="1"/>
      <p:bldP spid="56" grpId="0" animBg="1"/>
      <p:bldP spid="66" grpId="0" animBg="1"/>
      <p:bldP spid="67" grpId="0" animBg="1"/>
      <p:bldP spid="68" grpId="0" animBg="1"/>
      <p:bldP spid="69"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45" grpId="0" animBg="1"/>
      <p:bldP spid="46" grpId="0" animBg="1"/>
      <p:bldP spid="48" grpId="0" animBg="1"/>
      <p:bldP spid="4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39575" y="2700272"/>
            <a:ext cx="3617466" cy="2411644"/>
          </a:xfrm>
          <a:prstGeom prst="rect">
            <a:avLst/>
          </a:prstGeom>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l="24599" t="-394" r="13901" b="394"/>
          <a:stretch/>
        </p:blipFill>
        <p:spPr>
          <a:xfrm>
            <a:off x="8345010" y="4217492"/>
            <a:ext cx="3338350" cy="2250938"/>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1994" y="4217492"/>
            <a:ext cx="3342773" cy="2228515"/>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1995" y="1586014"/>
            <a:ext cx="3342772" cy="2228515"/>
          </a:xfrm>
          <a:prstGeom prst="rect">
            <a:avLst/>
          </a:prstGeom>
        </p:spPr>
      </p:pic>
      <p:sp>
        <p:nvSpPr>
          <p:cNvPr id="23" name="Google Shape;96;p14"/>
          <p:cNvSpPr txBox="1"/>
          <p:nvPr/>
        </p:nvSpPr>
        <p:spPr>
          <a:xfrm>
            <a:off x="504203" y="3045029"/>
            <a:ext cx="11088209" cy="7695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4400" b="1" dirty="0" smtClean="0">
                <a:solidFill>
                  <a:srgbClr val="09A5B5"/>
                </a:solidFill>
                <a:latin typeface="Calibri"/>
                <a:ea typeface="Calibri"/>
                <a:cs typeface="Calibri"/>
                <a:sym typeface="Calibri"/>
              </a:rPr>
              <a:t>What will construction look like in the future?</a:t>
            </a:r>
            <a:endParaRPr sz="4400" b="1" i="0" u="none" strike="noStrike" cap="none" dirty="0">
              <a:solidFill>
                <a:srgbClr val="09A5B5"/>
              </a:solidFill>
              <a:latin typeface="Calibri"/>
              <a:ea typeface="Calibri"/>
              <a:cs typeface="Calibri"/>
              <a:sym typeface="Calibri"/>
            </a:endParaRPr>
          </a:p>
        </p:txBody>
      </p:sp>
      <p:pic>
        <p:nvPicPr>
          <p:cNvPr id="2" name="Picture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345010" y="1586154"/>
            <a:ext cx="3338350" cy="2225567"/>
          </a:xfrm>
          <a:prstGeom prst="rect">
            <a:avLst/>
          </a:prstGeom>
        </p:spPr>
      </p:pic>
      <p:pic>
        <p:nvPicPr>
          <p:cNvPr id="9" name="Picture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923517" y="124013"/>
            <a:ext cx="1125236" cy="930195"/>
          </a:xfrm>
          <a:prstGeom prst="rect">
            <a:avLst/>
          </a:prstGeom>
        </p:spPr>
      </p:pic>
    </p:spTree>
    <p:extLst>
      <p:ext uri="{BB962C8B-B14F-4D97-AF65-F5344CB8AC3E}">
        <p14:creationId xmlns:p14="http://schemas.microsoft.com/office/powerpoint/2010/main" val="696503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75E-6 0 L -0.04323 -0.39236 " pathEditMode="relative" rAng="0" ptsTypes="AA">
                                      <p:cBhvr>
                                        <p:cTn id="6" dur="750" fill="hold"/>
                                        <p:tgtEl>
                                          <p:spTgt spid="23"/>
                                        </p:tgtEl>
                                        <p:attrNameLst>
                                          <p:attrName>ppt_x</p:attrName>
                                          <p:attrName>ppt_y</p:attrName>
                                        </p:attrNameLst>
                                      </p:cBhvr>
                                      <p:rCtr x="-2161" y="-19630"/>
                                    </p:animMotion>
                                  </p:childTnLst>
                                </p:cTn>
                              </p:par>
                              <p:par>
                                <p:cTn id="7" presetID="2" presetClass="entr" presetSubtype="8"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 calcmode="lin" valueType="num">
                                      <p:cBhvr additive="base">
                                        <p:cTn id="9" dur="500" fill="hold"/>
                                        <p:tgtEl>
                                          <p:spTgt spid="10"/>
                                        </p:tgtEl>
                                        <p:attrNameLst>
                                          <p:attrName>ppt_x</p:attrName>
                                        </p:attrNameLst>
                                      </p:cBhvr>
                                      <p:tavLst>
                                        <p:tav tm="0">
                                          <p:val>
                                            <p:strVal val="0-#ppt_w/2"/>
                                          </p:val>
                                        </p:tav>
                                        <p:tav tm="100000">
                                          <p:val>
                                            <p:strVal val="#ppt_x"/>
                                          </p:val>
                                        </p:tav>
                                      </p:tavLst>
                                    </p:anim>
                                    <p:anim calcmode="lin" valueType="num">
                                      <p:cBhvr additive="base">
                                        <p:cTn id="10" dur="500" fill="hold"/>
                                        <p:tgtEl>
                                          <p:spTgt spid="10"/>
                                        </p:tgtEl>
                                        <p:attrNameLst>
                                          <p:attrName>ppt_y</p:attrName>
                                        </p:attrNameLst>
                                      </p:cBhvr>
                                      <p:tavLst>
                                        <p:tav tm="0">
                                          <p:val>
                                            <p:strVal val="#ppt_y"/>
                                          </p:val>
                                        </p:tav>
                                        <p:tav tm="100000">
                                          <p:val>
                                            <p:strVal val="#ppt_y"/>
                                          </p:val>
                                        </p:tav>
                                      </p:tavLst>
                                    </p:anim>
                                  </p:childTnLst>
                                </p:cTn>
                              </p:par>
                              <p:par>
                                <p:cTn id="11" presetID="53"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par>
                                <p:cTn id="16" presetID="2" presetClass="entr" presetSubtype="4"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1+#ppt_w/2"/>
                                          </p:val>
                                        </p:tav>
                                        <p:tav tm="100000">
                                          <p:val>
                                            <p:strVal val="#ppt_x"/>
                                          </p:val>
                                        </p:tav>
                                      </p:tavLst>
                                    </p:anim>
                                    <p:anim calcmode="lin" valueType="num">
                                      <p:cBhvr additive="base">
                                        <p:cTn id="23" dur="500" fill="hold"/>
                                        <p:tgtEl>
                                          <p:spTgt spid="2"/>
                                        </p:tgtEl>
                                        <p:attrNameLst>
                                          <p:attrName>ppt_y</p:attrName>
                                        </p:attrNameLst>
                                      </p:cBhvr>
                                      <p:tavLst>
                                        <p:tav tm="0">
                                          <p:val>
                                            <p:strVal val="#ppt_y"/>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8"/>
          <p:cNvSpPr>
            <a:spLocks noChangeArrowheads="1"/>
          </p:cNvSpPr>
          <p:nvPr/>
        </p:nvSpPr>
        <p:spPr bwMode="auto">
          <a:xfrm>
            <a:off x="8869363" y="5105800"/>
            <a:ext cx="3322637"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r>
              <a:rPr lang="en-GB" altLang="en-US" sz="2000" b="1" i="1" dirty="0">
                <a:solidFill>
                  <a:schemeClr val="bg1"/>
                </a:solidFill>
                <a:latin typeface="+mn-lt"/>
              </a:rPr>
              <a:t>“When my placement ended, I felt incredibly motivated and eager to do all that’s necessary to work in this field of work in the near future.”</a:t>
            </a:r>
          </a:p>
        </p:txBody>
      </p:sp>
      <p:sp>
        <p:nvSpPr>
          <p:cNvPr id="5" name="Title 1"/>
          <p:cNvSpPr txBox="1">
            <a:spLocks/>
          </p:cNvSpPr>
          <p:nvPr/>
        </p:nvSpPr>
        <p:spPr>
          <a:xfrm>
            <a:off x="1380314" y="1989884"/>
            <a:ext cx="9594376" cy="2639171"/>
          </a:xfrm>
          <a:prstGeom prst="rect">
            <a:avLst/>
          </a:prstGeom>
        </p:spPr>
        <p:txBody>
          <a:bodyPr vert="horz" lIns="0" tIns="0" rIns="0" bIns="0" rtlCol="0" anchor="ctr" anchorCtr="0">
            <a:noAutofit/>
          </a:bodyPr>
          <a:lstStyle>
            <a:lvl1pPr algn="l" defTabSz="685814" rtl="0" eaLnBrk="1" latinLnBrk="0" hangingPunct="1">
              <a:spcBef>
                <a:spcPct val="0"/>
              </a:spcBef>
              <a:buNone/>
              <a:defRPr sz="2000" b="1" kern="1200">
                <a:solidFill>
                  <a:schemeClr val="tx1">
                    <a:lumMod val="65000"/>
                    <a:lumOff val="35000"/>
                  </a:schemeClr>
                </a:solidFill>
                <a:latin typeface="Arial" pitchFamily="34" charset="0"/>
                <a:ea typeface="+mj-ea"/>
                <a:cs typeface="Arial" pitchFamily="34" charset="0"/>
              </a:defRPr>
            </a:lvl1pPr>
          </a:lstStyle>
          <a:p>
            <a:pPr algn="ctr"/>
            <a:r>
              <a:rPr lang="en-GB" sz="5400" dirty="0" smtClean="0">
                <a:solidFill>
                  <a:srgbClr val="00A7B5"/>
                </a:solidFill>
                <a:latin typeface="+mn-lt"/>
              </a:rPr>
              <a:t>It’s worth thinking about a career in the Built Environment!</a:t>
            </a:r>
            <a:endParaRPr lang="en-GB" sz="5400" dirty="0">
              <a:solidFill>
                <a:srgbClr val="00A7B5"/>
              </a:solidFill>
              <a:latin typeface="+mn-lt"/>
            </a:endParaRPr>
          </a:p>
        </p:txBody>
      </p:sp>
    </p:spTree>
    <p:extLst>
      <p:ext uri="{BB962C8B-B14F-4D97-AF65-F5344CB8AC3E}">
        <p14:creationId xmlns:p14="http://schemas.microsoft.com/office/powerpoint/2010/main" val="183430394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txBox="1">
            <a:spLocks/>
          </p:cNvSpPr>
          <p:nvPr/>
        </p:nvSpPr>
        <p:spPr>
          <a:xfrm>
            <a:off x="-1369" y="0"/>
            <a:ext cx="12192000" cy="6858000"/>
          </a:xfrm>
          <a:prstGeom prst="rect">
            <a:avLst/>
          </a:prstGeom>
          <a:solidFill>
            <a:schemeClr val="tx1">
              <a:lumMod val="95000"/>
              <a:lumOff val="5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7200" b="1" dirty="0">
                <a:solidFill>
                  <a:srgbClr val="09A5B5"/>
                </a:solidFill>
                <a:latin typeface="Calibri" panose="020F0502020204030204" pitchFamily="34" charset="0"/>
              </a:rPr>
              <a:t>Can you imagine a world without electricity?</a:t>
            </a:r>
          </a:p>
          <a:p>
            <a:pPr algn="ctr"/>
            <a:endParaRPr lang="en-GB" sz="4800" dirty="0">
              <a:solidFill>
                <a:srgbClr val="09A5B5"/>
              </a:solidFill>
              <a:latin typeface="Calibri" panose="020F0502020204030204" pitchFamily="34" charset="0"/>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17542" y="2222939"/>
            <a:ext cx="4630310" cy="4225158"/>
          </a:xfrm>
          <a:prstGeom prst="rect">
            <a:avLst/>
          </a:prstGeom>
        </p:spPr>
      </p:pic>
      <p:sp>
        <p:nvSpPr>
          <p:cNvPr id="12" name="Rectangle 11"/>
          <p:cNvSpPr/>
          <p:nvPr/>
        </p:nvSpPr>
        <p:spPr>
          <a:xfrm>
            <a:off x="7540567" y="2497314"/>
            <a:ext cx="3550221" cy="2062103"/>
          </a:xfrm>
          <a:prstGeom prst="rect">
            <a:avLst/>
          </a:prstGeom>
        </p:spPr>
        <p:txBody>
          <a:bodyPr wrap="square">
            <a:spAutoFit/>
          </a:bodyPr>
          <a:lstStyle/>
          <a:p>
            <a:endParaRPr lang="en-US" sz="3200" dirty="0"/>
          </a:p>
          <a:p>
            <a:r>
              <a:rPr lang="en-US" sz="3200" dirty="0" smtClean="0"/>
              <a:t>List the problems that would occur</a:t>
            </a:r>
            <a:r>
              <a:rPr lang="en-US" sz="3200" dirty="0"/>
              <a:t> </a:t>
            </a:r>
            <a:r>
              <a:rPr lang="en-US" sz="3200" dirty="0" smtClean="0"/>
              <a:t>on your post-it note</a:t>
            </a:r>
          </a:p>
        </p:txBody>
      </p:sp>
    </p:spTree>
    <p:extLst>
      <p:ext uri="{BB962C8B-B14F-4D97-AF65-F5344CB8AC3E}">
        <p14:creationId xmlns:p14="http://schemas.microsoft.com/office/powerpoint/2010/main" val="2871977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anim calcmode="lin" valueType="num">
                                      <p:cBhvr>
                                        <p:cTn id="21" dur="1000" fill="hold"/>
                                        <p:tgtEl>
                                          <p:spTgt spid="12"/>
                                        </p:tgtEl>
                                        <p:attrNameLst>
                                          <p:attrName>ppt_x</p:attrName>
                                        </p:attrNameLst>
                                      </p:cBhvr>
                                      <p:tavLst>
                                        <p:tav tm="0">
                                          <p:val>
                                            <p:strVal val="#ppt_x"/>
                                          </p:val>
                                        </p:tav>
                                        <p:tav tm="100000">
                                          <p:val>
                                            <p:strVal val="#ppt_x"/>
                                          </p:val>
                                        </p:tav>
                                      </p:tavLst>
                                    </p:anim>
                                    <p:anim calcmode="lin" valueType="num">
                                      <p:cBhvr>
                                        <p:cTn id="2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p:cNvSpPr>
            <a:spLocks noGrp="1"/>
          </p:cNvSpPr>
          <p:nvPr>
            <p:ph type="title"/>
          </p:nvPr>
        </p:nvSpPr>
        <p:spPr>
          <a:xfrm>
            <a:off x="-1" y="0"/>
            <a:ext cx="3753853" cy="6858000"/>
          </a:xfrm>
          <a:solidFill>
            <a:srgbClr val="09A5B5"/>
          </a:solidFill>
        </p:spPr>
        <p:txBody>
          <a:bodyPr>
            <a:normAutofit/>
          </a:bodyPr>
          <a:lstStyle/>
          <a:p>
            <a:pPr algn="ctr"/>
            <a:r>
              <a:rPr lang="en-GB" sz="6000" b="1" dirty="0" smtClean="0">
                <a:solidFill>
                  <a:schemeClr val="bg1"/>
                </a:solidFill>
                <a:latin typeface="+mn-lt"/>
              </a:rPr>
              <a:t>How the sun gives us energy</a:t>
            </a:r>
            <a:br>
              <a:rPr lang="en-GB" sz="6000" b="1" dirty="0" smtClean="0">
                <a:solidFill>
                  <a:schemeClr val="bg1"/>
                </a:solidFill>
                <a:latin typeface="+mn-lt"/>
              </a:rPr>
            </a:br>
            <a:r>
              <a:rPr lang="en-GB" sz="6000" b="1" dirty="0" smtClean="0">
                <a:solidFill>
                  <a:schemeClr val="bg1"/>
                </a:solidFill>
                <a:latin typeface="+mn-lt"/>
              </a:rPr>
              <a:t/>
            </a:r>
            <a:br>
              <a:rPr lang="en-GB" sz="6000" b="1" dirty="0" smtClean="0">
                <a:solidFill>
                  <a:schemeClr val="bg1"/>
                </a:solidFill>
                <a:latin typeface="+mn-lt"/>
              </a:rPr>
            </a:br>
            <a:r>
              <a:rPr lang="en-GB" sz="6000" b="1" dirty="0">
                <a:solidFill>
                  <a:schemeClr val="bg1"/>
                </a:solidFill>
                <a:latin typeface="+mn-lt"/>
              </a:rPr>
              <a:t/>
            </a:r>
            <a:br>
              <a:rPr lang="en-GB" sz="6000" b="1" dirty="0">
                <a:solidFill>
                  <a:schemeClr val="bg1"/>
                </a:solidFill>
                <a:latin typeface="+mn-lt"/>
              </a:rPr>
            </a:br>
            <a:endParaRPr lang="en-GB" sz="6000" b="1" dirty="0">
              <a:solidFill>
                <a:schemeClr val="bg1"/>
              </a:solidFill>
              <a:latin typeface="+mn-lt"/>
            </a:endParaRPr>
          </a:p>
        </p:txBody>
      </p:sp>
      <p:sp>
        <p:nvSpPr>
          <p:cNvPr id="5" name="TextBox 4"/>
          <p:cNvSpPr txBox="1"/>
          <p:nvPr/>
        </p:nvSpPr>
        <p:spPr>
          <a:xfrm>
            <a:off x="204783" y="3791480"/>
            <a:ext cx="3145557" cy="2308324"/>
          </a:xfrm>
          <a:prstGeom prst="rect">
            <a:avLst/>
          </a:prstGeom>
          <a:noFill/>
        </p:spPr>
        <p:txBody>
          <a:bodyPr wrap="square" rtlCol="0">
            <a:spAutoFit/>
          </a:bodyPr>
          <a:lstStyle/>
          <a:p>
            <a:pPr marL="285750" indent="-285750">
              <a:buFont typeface="Arial" panose="020B0604020202020204" pitchFamily="34" charset="0"/>
              <a:buChar char="•"/>
            </a:pPr>
            <a:r>
              <a:rPr lang="en-GB" sz="2400" dirty="0" smtClean="0">
                <a:solidFill>
                  <a:schemeClr val="bg1"/>
                </a:solidFill>
              </a:rPr>
              <a:t>The sun is the source of our energy resources</a:t>
            </a:r>
          </a:p>
          <a:p>
            <a:endParaRPr lang="en-GB" sz="2400" dirty="0" smtClean="0">
              <a:solidFill>
                <a:schemeClr val="bg1"/>
              </a:solidFill>
            </a:endParaRPr>
          </a:p>
          <a:p>
            <a:pPr marL="285750" indent="-285750">
              <a:buFont typeface="Arial" panose="020B0604020202020204" pitchFamily="34" charset="0"/>
              <a:buChar char="•"/>
            </a:pPr>
            <a:r>
              <a:rPr lang="en-GB" sz="2400" dirty="0" smtClean="0">
                <a:solidFill>
                  <a:schemeClr val="bg1"/>
                </a:solidFill>
              </a:rPr>
              <a:t>The sun creates six energy transfers</a:t>
            </a:r>
            <a:endParaRPr lang="en-GB" sz="2400" dirty="0">
              <a:solidFill>
                <a:schemeClr val="bg1"/>
              </a:solidFill>
            </a:endParaRP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64058" y="1712638"/>
            <a:ext cx="3243470" cy="3263869"/>
          </a:xfrm>
          <a:prstGeom prst="rect">
            <a:avLst/>
          </a:prstGeom>
        </p:spPr>
      </p:pic>
      <p:pic>
        <p:nvPicPr>
          <p:cNvPr id="10" name="Picture 9"/>
          <p:cNvPicPr>
            <a:picLocks noChangeAspect="1"/>
          </p:cNvPicPr>
          <p:nvPr/>
        </p:nvPicPr>
        <p:blipFill rotWithShape="1">
          <a:blip r:embed="rId4" cstate="email">
            <a:extLst>
              <a:ext uri="{28A0092B-C50C-407E-A947-70E740481C1C}">
                <a14:useLocalDpi xmlns:a14="http://schemas.microsoft.com/office/drawing/2010/main"/>
              </a:ext>
            </a:extLst>
          </a:blip>
          <a:srcRect r="9124"/>
          <a:stretch/>
        </p:blipFill>
        <p:spPr>
          <a:xfrm>
            <a:off x="9730238" y="2608049"/>
            <a:ext cx="2368836" cy="1739148"/>
          </a:xfrm>
          <a:prstGeom prst="rect">
            <a:avLst/>
          </a:prstGeom>
        </p:spPr>
      </p:pic>
      <p:pic>
        <p:nvPicPr>
          <p:cNvPr id="11" name="Picture 1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265398" y="4818749"/>
            <a:ext cx="2669406" cy="1863023"/>
          </a:xfrm>
          <a:prstGeom prst="rect">
            <a:avLst/>
          </a:prstGeom>
        </p:spPr>
      </p:pic>
      <p:pic>
        <p:nvPicPr>
          <p:cNvPr id="12" name="Picture 1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282908" y="324971"/>
            <a:ext cx="2386673" cy="1609140"/>
          </a:xfrm>
          <a:prstGeom prst="rect">
            <a:avLst/>
          </a:prstGeom>
        </p:spPr>
      </p:pic>
      <p:pic>
        <p:nvPicPr>
          <p:cNvPr id="13" name="Picture 12"/>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814632" y="2550488"/>
            <a:ext cx="2399121" cy="1588168"/>
          </a:xfrm>
          <a:prstGeom prst="rect">
            <a:avLst/>
          </a:prstGeom>
        </p:spPr>
      </p:pic>
      <p:cxnSp>
        <p:nvCxnSpPr>
          <p:cNvPr id="6" name="Straight Arrow Connector 5"/>
          <p:cNvCxnSpPr/>
          <p:nvPr/>
        </p:nvCxnSpPr>
        <p:spPr>
          <a:xfrm flipV="1">
            <a:off x="8408020" y="1260088"/>
            <a:ext cx="920981" cy="1126273"/>
          </a:xfrm>
          <a:prstGeom prst="straightConnector1">
            <a:avLst/>
          </a:prstGeom>
          <a:ln>
            <a:solidFill>
              <a:srgbClr val="09A5B5"/>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flipV="1">
            <a:off x="6826704" y="1432713"/>
            <a:ext cx="689218" cy="953648"/>
          </a:xfrm>
          <a:prstGeom prst="straightConnector1">
            <a:avLst/>
          </a:prstGeom>
          <a:ln>
            <a:solidFill>
              <a:srgbClr val="09A5B5"/>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8733947" y="4315630"/>
            <a:ext cx="903244" cy="1260024"/>
          </a:xfrm>
          <a:prstGeom prst="straightConnector1">
            <a:avLst/>
          </a:prstGeom>
          <a:ln>
            <a:solidFill>
              <a:srgbClr val="09A5B5"/>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H="1">
            <a:off x="6966362" y="4478482"/>
            <a:ext cx="467994" cy="1198334"/>
          </a:xfrm>
          <a:prstGeom prst="straightConnector1">
            <a:avLst/>
          </a:prstGeom>
          <a:ln>
            <a:solidFill>
              <a:srgbClr val="09A5B5"/>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H="1">
            <a:off x="6241350" y="3424929"/>
            <a:ext cx="725012" cy="4071"/>
          </a:xfrm>
          <a:prstGeom prst="straightConnector1">
            <a:avLst/>
          </a:prstGeom>
          <a:ln>
            <a:solidFill>
              <a:srgbClr val="09A5B5"/>
            </a:solidFill>
            <a:tailEnd type="triangle"/>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4657890" y="1897904"/>
            <a:ext cx="1695852" cy="400110"/>
          </a:xfrm>
          <a:prstGeom prst="rect">
            <a:avLst/>
          </a:prstGeom>
          <a:noFill/>
        </p:spPr>
        <p:txBody>
          <a:bodyPr wrap="square" rtlCol="0">
            <a:spAutoFit/>
          </a:bodyPr>
          <a:lstStyle/>
          <a:p>
            <a:r>
              <a:rPr lang="en-GB" sz="2000" b="1" dirty="0" smtClean="0">
                <a:solidFill>
                  <a:srgbClr val="09A5B5"/>
                </a:solidFill>
              </a:rPr>
              <a:t>Solar Cells</a:t>
            </a:r>
            <a:endParaRPr lang="en-GB" sz="2000" b="1" dirty="0">
              <a:solidFill>
                <a:srgbClr val="09A5B5"/>
              </a:solidFill>
            </a:endParaRPr>
          </a:p>
        </p:txBody>
      </p:sp>
      <p:sp>
        <p:nvSpPr>
          <p:cNvPr id="31" name="TextBox 30"/>
          <p:cNvSpPr txBox="1"/>
          <p:nvPr/>
        </p:nvSpPr>
        <p:spPr>
          <a:xfrm>
            <a:off x="10110885" y="1862336"/>
            <a:ext cx="1695852" cy="400110"/>
          </a:xfrm>
          <a:prstGeom prst="rect">
            <a:avLst/>
          </a:prstGeom>
          <a:noFill/>
        </p:spPr>
        <p:txBody>
          <a:bodyPr wrap="square" rtlCol="0">
            <a:spAutoFit/>
          </a:bodyPr>
          <a:lstStyle/>
          <a:p>
            <a:r>
              <a:rPr lang="en-GB" sz="2000" b="1" dirty="0" smtClean="0">
                <a:solidFill>
                  <a:srgbClr val="09A5B5"/>
                </a:solidFill>
              </a:rPr>
              <a:t>Biomass</a:t>
            </a:r>
            <a:endParaRPr lang="en-GB" sz="2000" b="1" dirty="0">
              <a:solidFill>
                <a:srgbClr val="09A5B5"/>
              </a:solidFill>
            </a:endParaRPr>
          </a:p>
        </p:txBody>
      </p:sp>
      <p:sp>
        <p:nvSpPr>
          <p:cNvPr id="32" name="TextBox 31"/>
          <p:cNvSpPr txBox="1"/>
          <p:nvPr/>
        </p:nvSpPr>
        <p:spPr>
          <a:xfrm>
            <a:off x="10230967" y="4307792"/>
            <a:ext cx="1695852" cy="400110"/>
          </a:xfrm>
          <a:prstGeom prst="rect">
            <a:avLst/>
          </a:prstGeom>
          <a:noFill/>
        </p:spPr>
        <p:txBody>
          <a:bodyPr wrap="square" rtlCol="0">
            <a:spAutoFit/>
          </a:bodyPr>
          <a:lstStyle/>
          <a:p>
            <a:r>
              <a:rPr lang="en-GB" sz="2000" b="1" dirty="0" smtClean="0">
                <a:solidFill>
                  <a:srgbClr val="09A5B5"/>
                </a:solidFill>
              </a:rPr>
              <a:t>Wave Power</a:t>
            </a:r>
            <a:endParaRPr lang="en-GB" sz="2000" b="1" dirty="0">
              <a:solidFill>
                <a:srgbClr val="09A5B5"/>
              </a:solidFill>
            </a:endParaRPr>
          </a:p>
        </p:txBody>
      </p:sp>
      <p:sp>
        <p:nvSpPr>
          <p:cNvPr id="33" name="TextBox 32"/>
          <p:cNvSpPr txBox="1"/>
          <p:nvPr/>
        </p:nvSpPr>
        <p:spPr>
          <a:xfrm>
            <a:off x="10080854" y="6377767"/>
            <a:ext cx="1695852" cy="400110"/>
          </a:xfrm>
          <a:prstGeom prst="rect">
            <a:avLst/>
          </a:prstGeom>
          <a:noFill/>
        </p:spPr>
        <p:txBody>
          <a:bodyPr wrap="square" rtlCol="0">
            <a:spAutoFit/>
          </a:bodyPr>
          <a:lstStyle/>
          <a:p>
            <a:r>
              <a:rPr lang="en-GB" sz="2000" b="1" dirty="0" smtClean="0">
                <a:solidFill>
                  <a:srgbClr val="09A5B5"/>
                </a:solidFill>
              </a:rPr>
              <a:t>Wind Power</a:t>
            </a:r>
            <a:endParaRPr lang="en-GB" sz="2000" b="1" dirty="0">
              <a:solidFill>
                <a:srgbClr val="09A5B5"/>
              </a:solidFill>
            </a:endParaRPr>
          </a:p>
        </p:txBody>
      </p:sp>
      <p:sp>
        <p:nvSpPr>
          <p:cNvPr id="34" name="TextBox 33"/>
          <p:cNvSpPr txBox="1"/>
          <p:nvPr/>
        </p:nvSpPr>
        <p:spPr>
          <a:xfrm>
            <a:off x="6951703" y="6025989"/>
            <a:ext cx="1695852" cy="707886"/>
          </a:xfrm>
          <a:prstGeom prst="rect">
            <a:avLst/>
          </a:prstGeom>
          <a:noFill/>
        </p:spPr>
        <p:txBody>
          <a:bodyPr wrap="square" rtlCol="0">
            <a:spAutoFit/>
          </a:bodyPr>
          <a:lstStyle/>
          <a:p>
            <a:r>
              <a:rPr lang="en-GB" sz="2000" b="1" dirty="0" smtClean="0">
                <a:solidFill>
                  <a:srgbClr val="09A5B5"/>
                </a:solidFill>
              </a:rPr>
              <a:t>Food (Biomass)</a:t>
            </a:r>
            <a:endParaRPr lang="en-GB" sz="2000" b="1" dirty="0">
              <a:solidFill>
                <a:srgbClr val="09A5B5"/>
              </a:solidFill>
            </a:endParaRPr>
          </a:p>
        </p:txBody>
      </p:sp>
      <p:sp>
        <p:nvSpPr>
          <p:cNvPr id="35" name="TextBox 34"/>
          <p:cNvSpPr txBox="1"/>
          <p:nvPr/>
        </p:nvSpPr>
        <p:spPr>
          <a:xfrm>
            <a:off x="4073442" y="4078372"/>
            <a:ext cx="2089849" cy="400110"/>
          </a:xfrm>
          <a:prstGeom prst="rect">
            <a:avLst/>
          </a:prstGeom>
          <a:noFill/>
        </p:spPr>
        <p:txBody>
          <a:bodyPr wrap="square" rtlCol="0">
            <a:spAutoFit/>
          </a:bodyPr>
          <a:lstStyle/>
          <a:p>
            <a:r>
              <a:rPr lang="en-GB" sz="2000" b="1" dirty="0" smtClean="0">
                <a:solidFill>
                  <a:srgbClr val="09A5B5"/>
                </a:solidFill>
              </a:rPr>
              <a:t>Coal, Oil and Gas</a:t>
            </a:r>
            <a:endParaRPr lang="en-GB" sz="2000" b="1" dirty="0">
              <a:solidFill>
                <a:srgbClr val="09A5B5"/>
              </a:solidFill>
            </a:endParaRPr>
          </a:p>
        </p:txBody>
      </p:sp>
      <p:cxnSp>
        <p:nvCxnSpPr>
          <p:cNvPr id="37" name="Straight Arrow Connector 36"/>
          <p:cNvCxnSpPr/>
          <p:nvPr/>
        </p:nvCxnSpPr>
        <p:spPr>
          <a:xfrm>
            <a:off x="9063789" y="3561575"/>
            <a:ext cx="543739" cy="0"/>
          </a:xfrm>
          <a:prstGeom prst="straightConnector1">
            <a:avLst/>
          </a:prstGeom>
          <a:ln>
            <a:solidFill>
              <a:srgbClr val="09A5B5"/>
            </a:solidFill>
            <a:tailEnd type="triangle"/>
          </a:ln>
        </p:spPr>
        <p:style>
          <a:lnRef idx="1">
            <a:schemeClr val="accent1"/>
          </a:lnRef>
          <a:fillRef idx="0">
            <a:schemeClr val="accent1"/>
          </a:fillRef>
          <a:effectRef idx="0">
            <a:schemeClr val="accent1"/>
          </a:effectRef>
          <a:fontRef idx="minor">
            <a:schemeClr val="tx1"/>
          </a:fontRef>
        </p:style>
      </p:cxnSp>
      <p:pic>
        <p:nvPicPr>
          <p:cNvPr id="1026" name="Picture 2" descr="Firewood, Stack, Wood, Chopped, Cut, Drying, Hope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r="11230"/>
          <a:stretch/>
        </p:blipFill>
        <p:spPr bwMode="auto">
          <a:xfrm>
            <a:off x="9451710" y="324971"/>
            <a:ext cx="2355027" cy="160914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Wind Farm, Energy, Green, Sustainable"/>
          <p:cNvPicPr>
            <a:picLocks noChangeAspect="1" noChangeArrowheads="1"/>
          </p:cNvPicPr>
          <p:nvPr/>
        </p:nvPicPr>
        <p:blipFill rotWithShape="1">
          <a:blip r:embed="rId9">
            <a:extLst>
              <a:ext uri="{28A0092B-C50C-407E-A947-70E740481C1C}">
                <a14:useLocalDpi xmlns:a14="http://schemas.microsoft.com/office/drawing/2010/main" val="0"/>
              </a:ext>
            </a:extLst>
          </a:blip>
          <a:srcRect t="23285" r="43215"/>
          <a:stretch/>
        </p:blipFill>
        <p:spPr bwMode="auto">
          <a:xfrm>
            <a:off x="9730236" y="4668198"/>
            <a:ext cx="2368837" cy="17492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1987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barn(inVertical)">
                                      <p:cBhvr>
                                        <p:cTn id="14" dur="500"/>
                                        <p:tgtEl>
                                          <p:spTgt spid="30"/>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inVertical)">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barn(inVertical)">
                                      <p:cBhvr>
                                        <p:cTn id="24" dur="500"/>
                                        <p:tgtEl>
                                          <p:spTgt spid="31"/>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fill="hold"/>
                                        <p:tgtEl>
                                          <p:spTgt spid="32"/>
                                        </p:tgtEl>
                                        <p:attrNameLst>
                                          <p:attrName>ppt_x</p:attrName>
                                        </p:attrNameLst>
                                      </p:cBhvr>
                                      <p:tavLst>
                                        <p:tav tm="0">
                                          <p:val>
                                            <p:strVal val="#ppt_x"/>
                                          </p:val>
                                        </p:tav>
                                        <p:tav tm="100000">
                                          <p:val>
                                            <p:strVal val="#ppt_x"/>
                                          </p:val>
                                        </p:tav>
                                      </p:tavLst>
                                    </p:anim>
                                    <p:anim calcmode="lin" valueType="num">
                                      <p:cBhvr additive="base">
                                        <p:cTn id="30"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barn(inVertical)">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1000"/>
                                        <p:tgtEl>
                                          <p:spTgt spid="33"/>
                                        </p:tgtEl>
                                      </p:cBhvr>
                                    </p:animEffect>
                                    <p:anim calcmode="lin" valueType="num">
                                      <p:cBhvr>
                                        <p:cTn id="41" dur="1000" fill="hold"/>
                                        <p:tgtEl>
                                          <p:spTgt spid="33"/>
                                        </p:tgtEl>
                                        <p:attrNameLst>
                                          <p:attrName>ppt_x</p:attrName>
                                        </p:attrNameLst>
                                      </p:cBhvr>
                                      <p:tavLst>
                                        <p:tav tm="0">
                                          <p:val>
                                            <p:strVal val="#ppt_x"/>
                                          </p:val>
                                        </p:tav>
                                        <p:tav tm="100000">
                                          <p:val>
                                            <p:strVal val="#ppt_x"/>
                                          </p:val>
                                        </p:tav>
                                      </p:tavLst>
                                    </p:anim>
                                    <p:anim calcmode="lin" valueType="num">
                                      <p:cBhvr>
                                        <p:cTn id="42"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1000"/>
                                        <p:tgtEl>
                                          <p:spTgt spid="34"/>
                                        </p:tgtEl>
                                      </p:cBhvr>
                                    </p:animEffect>
                                    <p:anim calcmode="lin" valueType="num">
                                      <p:cBhvr>
                                        <p:cTn id="48" dur="1000" fill="hold"/>
                                        <p:tgtEl>
                                          <p:spTgt spid="34"/>
                                        </p:tgtEl>
                                        <p:attrNameLst>
                                          <p:attrName>ppt_x</p:attrName>
                                        </p:attrNameLst>
                                      </p:cBhvr>
                                      <p:tavLst>
                                        <p:tav tm="0">
                                          <p:val>
                                            <p:strVal val="#ppt_x"/>
                                          </p:val>
                                        </p:tav>
                                        <p:tav tm="100000">
                                          <p:val>
                                            <p:strVal val="#ppt_x"/>
                                          </p:val>
                                        </p:tav>
                                      </p:tavLst>
                                    </p:anim>
                                    <p:anim calcmode="lin" valueType="num">
                                      <p:cBhvr>
                                        <p:cTn id="4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nodeType="click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barn(inVertical)">
                                      <p:cBhvr>
                                        <p:cTn id="54" dur="500"/>
                                        <p:tgtEl>
                                          <p:spTgt spid="11"/>
                                        </p:tgtEl>
                                      </p:cBhvr>
                                    </p:animEffect>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1000"/>
                                        <p:tgtEl>
                                          <p:spTgt spid="35"/>
                                        </p:tgtEl>
                                      </p:cBhvr>
                                    </p:animEffect>
                                    <p:anim calcmode="lin" valueType="num">
                                      <p:cBhvr>
                                        <p:cTn id="60" dur="1000" fill="hold"/>
                                        <p:tgtEl>
                                          <p:spTgt spid="35"/>
                                        </p:tgtEl>
                                        <p:attrNameLst>
                                          <p:attrName>ppt_x</p:attrName>
                                        </p:attrNameLst>
                                      </p:cBhvr>
                                      <p:tavLst>
                                        <p:tav tm="0">
                                          <p:val>
                                            <p:strVal val="#ppt_x"/>
                                          </p:val>
                                        </p:tav>
                                        <p:tav tm="100000">
                                          <p:val>
                                            <p:strVal val="#ppt_x"/>
                                          </p:val>
                                        </p:tav>
                                      </p:tavLst>
                                    </p:anim>
                                    <p:anim calcmode="lin" valueType="num">
                                      <p:cBhvr>
                                        <p:cTn id="61"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16" presetClass="entr" presetSubtype="21" fill="hold" nodeType="click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barn(inVertical)">
                                      <p:cBhvr>
                                        <p:cTn id="6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0" grpId="0"/>
      <p:bldP spid="31" grpId="0"/>
      <p:bldP spid="32" grpId="0"/>
      <p:bldP spid="33" grpId="0"/>
      <p:bldP spid="34" grpId="0"/>
      <p:bldP spid="3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Go Construct PPT Template">
  <a:themeElements>
    <a:clrScheme name="Custom 1">
      <a:dk1>
        <a:sysClr val="windowText" lastClr="000000"/>
      </a:dk1>
      <a:lt1>
        <a:sysClr val="window" lastClr="FFFFFF"/>
      </a:lt1>
      <a:dk2>
        <a:srgbClr val="3D3D3C"/>
      </a:dk2>
      <a:lt2>
        <a:srgbClr val="9D9C9C"/>
      </a:lt2>
      <a:accent1>
        <a:srgbClr val="F5B016"/>
      </a:accent1>
      <a:accent2>
        <a:srgbClr val="CD2E4F"/>
      </a:accent2>
      <a:accent3>
        <a:srgbClr val="D23526"/>
      </a:accent3>
      <a:accent4>
        <a:srgbClr val="72113C"/>
      </a:accent4>
      <a:accent5>
        <a:srgbClr val="FBBD5B"/>
      </a:accent5>
      <a:accent6>
        <a:srgbClr val="931820"/>
      </a:accent6>
      <a:hlink>
        <a:srgbClr val="AECC48"/>
      </a:hlink>
      <a:folHlink>
        <a:srgbClr val="264C22"/>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3030</TotalTime>
  <Words>1825</Words>
  <Application>Microsoft Office PowerPoint</Application>
  <PresentationFormat>Widescreen</PresentationFormat>
  <Paragraphs>272</Paragraphs>
  <Slides>25</Slides>
  <Notes>18</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25</vt:i4>
      </vt:variant>
    </vt:vector>
  </HeadingPairs>
  <TitlesOfParts>
    <vt:vector size="32" baseType="lpstr">
      <vt:lpstr>Gulim</vt:lpstr>
      <vt:lpstr>Arial</vt:lpstr>
      <vt:lpstr>Calibri</vt:lpstr>
      <vt:lpstr>Calibri Light</vt:lpstr>
      <vt:lpstr>Museo Sans Cyrl 700</vt:lpstr>
      <vt:lpstr>Office Theme</vt:lpstr>
      <vt:lpstr>Go Construct PPT Template</vt:lpstr>
      <vt:lpstr>Sources of Electricity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the sun gives us energy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Employability Skills Workshop</dc:title>
  <dc:creator>Naziyah Miah</dc:creator>
  <cp:lastModifiedBy>Charlotte Higgins</cp:lastModifiedBy>
  <cp:revision>251</cp:revision>
  <cp:lastPrinted>2019-11-05T15:17:38Z</cp:lastPrinted>
  <dcterms:created xsi:type="dcterms:W3CDTF">2019-06-28T14:14:07Z</dcterms:created>
  <dcterms:modified xsi:type="dcterms:W3CDTF">2020-10-23T15:57:25Z</dcterms:modified>
</cp:coreProperties>
</file>