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9" r:id="rId2"/>
    <p:sldMasterId id="2147483693" r:id="rId3"/>
  </p:sldMasterIdLst>
  <p:notesMasterIdLst>
    <p:notesMasterId r:id="rId21"/>
  </p:notesMasterIdLst>
  <p:sldIdLst>
    <p:sldId id="269" r:id="rId4"/>
    <p:sldId id="270" r:id="rId5"/>
    <p:sldId id="346" r:id="rId6"/>
    <p:sldId id="271" r:id="rId7"/>
    <p:sldId id="272" r:id="rId8"/>
    <p:sldId id="348" r:id="rId9"/>
    <p:sldId id="274" r:id="rId10"/>
    <p:sldId id="336" r:id="rId11"/>
    <p:sldId id="337" r:id="rId12"/>
    <p:sldId id="338" r:id="rId13"/>
    <p:sldId id="339" r:id="rId14"/>
    <p:sldId id="340" r:id="rId15"/>
    <p:sldId id="341" r:id="rId16"/>
    <p:sldId id="342" r:id="rId17"/>
    <p:sldId id="343" r:id="rId18"/>
    <p:sldId id="344" r:id="rId19"/>
    <p:sldId id="345"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A5B5"/>
    <a:srgbClr val="D1D3D4"/>
    <a:srgbClr val="CCE7EB"/>
    <a:srgbClr val="7DDDFF"/>
    <a:srgbClr val="45EDD9"/>
    <a:srgbClr val="3BB5A3"/>
    <a:srgbClr val="A8E3FE"/>
    <a:srgbClr val="D8061A"/>
    <a:srgbClr val="FF6969"/>
    <a:srgbClr val="F568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41" autoAdjust="0"/>
    <p:restoredTop sz="79438" autoAdjust="0"/>
  </p:normalViewPr>
  <p:slideViewPr>
    <p:cSldViewPr snapToGrid="0">
      <p:cViewPr varScale="1">
        <p:scale>
          <a:sx n="89" d="100"/>
          <a:sy n="89" d="100"/>
        </p:scale>
        <p:origin x="1506" y="9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59D9D7-2CFD-4B5D-90C3-8129C14E37FA}" type="datetimeFigureOut">
              <a:rPr lang="en-GB" smtClean="0"/>
              <a:t>16/10/2020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882BD9-F6E3-4435-BFF4-9B1D8D7EDDC6}" type="slidenum">
              <a:rPr lang="en-GB" smtClean="0"/>
              <a:t>‹#›</a:t>
            </a:fld>
            <a:endParaRPr lang="en-GB"/>
          </a:p>
        </p:txBody>
      </p:sp>
    </p:spTree>
    <p:extLst>
      <p:ext uri="{BB962C8B-B14F-4D97-AF65-F5344CB8AC3E}">
        <p14:creationId xmlns:p14="http://schemas.microsoft.com/office/powerpoint/2010/main" val="2679712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69cslx6ER7k"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sz="1000" dirty="0"/>
          </a:p>
        </p:txBody>
      </p:sp>
      <p:sp>
        <p:nvSpPr>
          <p:cNvPr id="4" name="Slide Number Placeholder 3"/>
          <p:cNvSpPr>
            <a:spLocks noGrp="1"/>
          </p:cNvSpPr>
          <p:nvPr>
            <p:ph type="sldNum" sz="quarter" idx="10"/>
          </p:nvPr>
        </p:nvSpPr>
        <p:spPr/>
        <p:txBody>
          <a:bodyPr/>
          <a:lstStyle/>
          <a:p>
            <a:fld id="{F75105D7-B004-47F4-B324-F21CA3DEE8FA}" type="slidenum">
              <a:rPr lang="en-GB" smtClean="0"/>
              <a:t>1</a:t>
            </a:fld>
            <a:endParaRPr lang="en-GB" dirty="0"/>
          </a:p>
        </p:txBody>
      </p:sp>
    </p:spTree>
    <p:extLst>
      <p:ext uri="{BB962C8B-B14F-4D97-AF65-F5344CB8AC3E}">
        <p14:creationId xmlns:p14="http://schemas.microsoft.com/office/powerpoint/2010/main" val="374820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solidFill>
                  <a:prstClr val="black"/>
                </a:solidFill>
              </a:rPr>
              <a:pPr/>
              <a:t>14</a:t>
            </a:fld>
            <a:endParaRPr lang="en-GB" altLang="en-US" smtClean="0">
              <a:solidFill>
                <a:prstClr val="black"/>
              </a:solidFill>
            </a:endParaRPr>
          </a:p>
        </p:txBody>
      </p:sp>
    </p:spTree>
    <p:extLst>
      <p:ext uri="{BB962C8B-B14F-4D97-AF65-F5344CB8AC3E}">
        <p14:creationId xmlns:p14="http://schemas.microsoft.com/office/powerpoint/2010/main" val="2476746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u="sng" kern="1200" dirty="0" smtClean="0">
                <a:solidFill>
                  <a:schemeClr val="tx1"/>
                </a:solidFill>
                <a:effectLst/>
                <a:latin typeface="+mn-lt"/>
                <a:ea typeface="+mn-ea"/>
                <a:cs typeface="+mn-cs"/>
                <a:hlinkClick r:id="rId3"/>
              </a:rPr>
              <a:t>https://www.youtube.com/watch?v=69cslx6ER7k</a:t>
            </a:r>
            <a:endParaRPr lang="en-GB" sz="1200" u="sng"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r>
              <a:rPr lang="en-GB" baseline="0" dirty="0" smtClean="0">
                <a:solidFill>
                  <a:srgbClr val="C00000"/>
                </a:solidFill>
              </a:rPr>
              <a:t>(If the embedded video does not load, follow this link)</a:t>
            </a:r>
          </a:p>
        </p:txBody>
      </p:sp>
      <p:sp>
        <p:nvSpPr>
          <p:cNvPr id="4" name="Slide Number Placeholder 3"/>
          <p:cNvSpPr>
            <a:spLocks noGrp="1"/>
          </p:cNvSpPr>
          <p:nvPr>
            <p:ph type="sldNum" sz="quarter" idx="10"/>
          </p:nvPr>
        </p:nvSpPr>
        <p:spPr/>
        <p:txBody>
          <a:bodyPr/>
          <a:lstStyle/>
          <a:p>
            <a:fld id="{F75105D7-B004-47F4-B324-F21CA3DEE8FA}" type="slidenum">
              <a:rPr lang="en-GB" smtClean="0">
                <a:solidFill>
                  <a:prstClr val="black"/>
                </a:solidFill>
              </a:rPr>
              <a:pPr/>
              <a:t>15</a:t>
            </a:fld>
            <a:endParaRPr lang="en-GB">
              <a:solidFill>
                <a:prstClr val="black"/>
              </a:solidFill>
            </a:endParaRPr>
          </a:p>
        </p:txBody>
      </p:sp>
    </p:spTree>
    <p:extLst>
      <p:ext uri="{BB962C8B-B14F-4D97-AF65-F5344CB8AC3E}">
        <p14:creationId xmlns:p14="http://schemas.microsoft.com/office/powerpoint/2010/main" val="27322616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solidFill>
                  <a:prstClr val="black"/>
                </a:solidFill>
              </a:rPr>
              <a:pPr/>
              <a:t>16</a:t>
            </a:fld>
            <a:endParaRPr lang="en-GB" altLang="en-US" smtClean="0">
              <a:solidFill>
                <a:prstClr val="black"/>
              </a:solidFill>
            </a:endParaRPr>
          </a:p>
        </p:txBody>
      </p:sp>
    </p:spTree>
    <p:extLst>
      <p:ext uri="{BB962C8B-B14F-4D97-AF65-F5344CB8AC3E}">
        <p14:creationId xmlns:p14="http://schemas.microsoft.com/office/powerpoint/2010/main" val="3572687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dirty="0" smtClean="0"/>
          </a:p>
          <a:p>
            <a:pPr>
              <a:spcBef>
                <a:spcPct val="0"/>
              </a:spcBef>
            </a:pPr>
            <a:endParaRPr lang="en-GB" altLang="en-US" dirty="0"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44163467-C5F4-4BE4-AA7A-A0A1D9CBFC9C}" type="slidenum">
              <a:rPr lang="en-GB" altLang="en-US"/>
              <a:pPr/>
              <a:t>2</a:t>
            </a:fld>
            <a:endParaRPr lang="en-GB" altLang="en-US" dirty="0"/>
          </a:p>
        </p:txBody>
      </p:sp>
    </p:spTree>
    <p:extLst>
      <p:ext uri="{BB962C8B-B14F-4D97-AF65-F5344CB8AC3E}">
        <p14:creationId xmlns:p14="http://schemas.microsoft.com/office/powerpoint/2010/main" val="2076815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sz="1200" b="0" dirty="0" smtClean="0">
                <a:solidFill>
                  <a:srgbClr val="00A7B5"/>
                </a:solidFill>
                <a:latin typeface="Museo Sans Cyrl 700" panose="02000000000000000000" pitchFamily="50" charset="0"/>
              </a:rPr>
              <a:t>What do we mean when we say “the Built Environment”?</a:t>
            </a:r>
            <a:endParaRPr lang="en-GB" altLang="en-US" sz="1200" dirty="0" smtClean="0"/>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sz="1200" dirty="0" smtClean="0"/>
              <a:t>If</a:t>
            </a:r>
            <a:r>
              <a:rPr lang="en-GB" altLang="en-US" sz="1200" baseline="0" dirty="0" smtClean="0"/>
              <a:t> appropriate, encourage audience to raise hands and contribute ideas.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sz="1200" baseline="0" dirty="0" smtClean="0"/>
              <a:t>Talk through ‘more obvious’ answers – buildings, schools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dirty="0" smtClean="0"/>
              <a:t>Reveal definition and read it out.</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dirty="0" smtClean="0"/>
              <a:t>Say ‘yes’, the obvious is true, but it’s also parks, stadiums, infrastructure, roads,</a:t>
            </a:r>
            <a:r>
              <a:rPr lang="en-GB" altLang="en-US" baseline="0" dirty="0" smtClean="0"/>
              <a:t> rail etc.</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baseline="0" dirty="0" smtClean="0"/>
              <a:t>Ask – “Is anyone thinking of going into a career in the built environment?”</a:t>
            </a:r>
          </a:p>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4</a:t>
            </a:fld>
            <a:endParaRPr lang="en-GB" altLang="en-US" dirty="0" smtClean="0"/>
          </a:p>
        </p:txBody>
      </p:sp>
    </p:spTree>
    <p:extLst>
      <p:ext uri="{BB962C8B-B14F-4D97-AF65-F5344CB8AC3E}">
        <p14:creationId xmlns:p14="http://schemas.microsoft.com/office/powerpoint/2010/main" val="962706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242" rtl="0" eaLnBrk="1" fontAlgn="auto" latinLnBrk="0" hangingPunct="1">
              <a:lnSpc>
                <a:spcPct val="100000"/>
              </a:lnSpc>
              <a:spcBef>
                <a:spcPts val="0"/>
              </a:spcBef>
              <a:spcAft>
                <a:spcPts val="0"/>
              </a:spcAft>
              <a:buClrTx/>
              <a:buSzTx/>
              <a:buFontTx/>
              <a:buNone/>
              <a:tabLst/>
              <a:defRPr/>
            </a:pPr>
            <a:r>
              <a:rPr lang="en-GB" baseline="0" dirty="0" smtClean="0"/>
              <a:t>“The first stage is </a:t>
            </a:r>
            <a:r>
              <a:rPr lang="en-GB" b="1" baseline="0" dirty="0" smtClean="0"/>
              <a:t>preparation. </a:t>
            </a:r>
            <a:r>
              <a:rPr lang="en-GB" baseline="0" dirty="0" smtClean="0"/>
              <a:t>This is about making sure the project is possible and can be done. This is through planning out what you would like to build, where, why and how much you have to spend.” </a:t>
            </a:r>
            <a:r>
              <a:rPr lang="en-GB" baseline="0" dirty="0" smtClean="0">
                <a:solidFill>
                  <a:srgbClr val="FF0000"/>
                </a:solidFill>
              </a:rPr>
              <a:t>For example, the preparation for the project we just looked at – the Shard, was key.</a:t>
            </a:r>
          </a:p>
          <a:p>
            <a:pPr marL="0" marR="0" indent="0" algn="l" defTabSz="914242" rtl="0" eaLnBrk="1" fontAlgn="auto" latinLnBrk="0" hangingPunct="1">
              <a:lnSpc>
                <a:spcPct val="100000"/>
              </a:lnSpc>
              <a:spcBef>
                <a:spcPts val="0"/>
              </a:spcBef>
              <a:spcAft>
                <a:spcPts val="0"/>
              </a:spcAft>
              <a:buClrTx/>
              <a:buSzTx/>
              <a:buFontTx/>
              <a:buNone/>
              <a:tabLst/>
              <a:defRPr/>
            </a:pPr>
            <a:endParaRPr lang="en-GB" baseline="0" dirty="0" smtClean="0"/>
          </a:p>
          <a:p>
            <a:r>
              <a:rPr lang="en-GB" dirty="0" smtClean="0"/>
              <a:t>“The second stage is </a:t>
            </a:r>
            <a:r>
              <a:rPr lang="en-GB" b="1" dirty="0" smtClean="0"/>
              <a:t>Design,</a:t>
            </a:r>
            <a:r>
              <a:rPr lang="en-GB" b="1" baseline="0" dirty="0" smtClean="0"/>
              <a:t> </a:t>
            </a:r>
            <a:r>
              <a:rPr lang="en-GB" baseline="0" dirty="0" smtClean="0"/>
              <a:t>m</a:t>
            </a:r>
            <a:r>
              <a:rPr lang="en-GB" dirty="0" smtClean="0"/>
              <a:t>any jobs came into play during these very early stages, including Designers, Engineers, Quantity Surveyors and Project Managers. The design of the shard was unique:</a:t>
            </a:r>
          </a:p>
          <a:p>
            <a:endParaRPr lang="en-GB" dirty="0" smtClean="0"/>
          </a:p>
          <a:p>
            <a:r>
              <a:rPr lang="en-GB" dirty="0" smtClean="0"/>
              <a:t>What do you think a Project Manager does? </a:t>
            </a:r>
          </a:p>
          <a:p>
            <a:pPr lvl="1"/>
            <a:r>
              <a:rPr lang="en-GB" dirty="0" smtClean="0"/>
              <a:t>Somebody who manages the whole team and makes sure everyone sticks to the plan for getting the project built.</a:t>
            </a:r>
          </a:p>
          <a:p>
            <a:endParaRPr lang="en-GB" dirty="0" smtClean="0"/>
          </a:p>
          <a:p>
            <a:r>
              <a:rPr lang="en-GB" dirty="0" smtClean="0"/>
              <a:t>How about an Engineer?”</a:t>
            </a:r>
          </a:p>
          <a:p>
            <a:endParaRPr lang="en-GB" dirty="0" smtClean="0"/>
          </a:p>
          <a:p>
            <a:pPr marL="0" marR="0" lvl="0" indent="0" algn="l" defTabSz="914242" rtl="0" eaLnBrk="1" fontAlgn="auto" latinLnBrk="0" hangingPunct="1">
              <a:lnSpc>
                <a:spcPct val="100000"/>
              </a:lnSpc>
              <a:spcBef>
                <a:spcPts val="0"/>
              </a:spcBef>
              <a:spcAft>
                <a:spcPts val="0"/>
              </a:spcAft>
              <a:buClrTx/>
              <a:buSzTx/>
              <a:buFontTx/>
              <a:buNone/>
              <a:tabLst/>
              <a:defRPr/>
            </a:pPr>
            <a:r>
              <a:rPr lang="en-GB" dirty="0" smtClean="0"/>
              <a:t>“Stage three,</a:t>
            </a:r>
            <a:r>
              <a:rPr lang="en-GB" baseline="0" dirty="0" smtClean="0"/>
              <a:t> </a:t>
            </a:r>
            <a:r>
              <a:rPr lang="en-GB" b="1" baseline="0" dirty="0" smtClean="0"/>
              <a:t>Construction</a:t>
            </a:r>
            <a:r>
              <a:rPr lang="en-GB" baseline="0" dirty="0" smtClean="0"/>
              <a:t>. During this time it is all about getting ready to start the construction work. So many things can be done, including demolition to flatten the land and preparing for construction to start</a:t>
            </a:r>
            <a:r>
              <a:rPr lang="en-GB" dirty="0" smtClean="0"/>
              <a:t>.” </a:t>
            </a:r>
            <a:r>
              <a:rPr lang="en-GB" baseline="0" dirty="0" smtClean="0"/>
              <a:t> This was a very challenging part of the Shard project because… </a:t>
            </a:r>
            <a:r>
              <a:rPr lang="en-GB" dirty="0" smtClean="0"/>
              <a:t>“After</a:t>
            </a:r>
            <a:r>
              <a:rPr lang="en-GB" baseline="0" dirty="0" smtClean="0"/>
              <a:t> all the stages of planning n</a:t>
            </a:r>
            <a:r>
              <a:rPr lang="en-GB" dirty="0" smtClean="0"/>
              <a:t>ow we’re on to stage four,</a:t>
            </a:r>
            <a:r>
              <a:rPr lang="en-GB" baseline="0" dirty="0" smtClean="0"/>
              <a:t> </a:t>
            </a:r>
            <a:r>
              <a:rPr lang="en-GB" b="1" dirty="0" smtClean="0"/>
              <a:t>construction!</a:t>
            </a:r>
            <a:r>
              <a:rPr lang="en-GB" dirty="0" smtClean="0"/>
              <a:t> This is where all the hard work and number of roles come together.</a:t>
            </a:r>
            <a:r>
              <a:rPr lang="en-GB" baseline="0" dirty="0" smtClean="0"/>
              <a:t>”</a:t>
            </a:r>
          </a:p>
          <a:p>
            <a:pPr marL="0" marR="0" lvl="0" indent="0" algn="l" defTabSz="914242"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242" rtl="0" eaLnBrk="1" fontAlgn="auto" latinLnBrk="0" hangingPunct="1">
              <a:lnSpc>
                <a:spcPct val="100000"/>
              </a:lnSpc>
              <a:spcBef>
                <a:spcPts val="0"/>
              </a:spcBef>
              <a:spcAft>
                <a:spcPts val="0"/>
              </a:spcAft>
              <a:buClrTx/>
              <a:buSzTx/>
              <a:buFontTx/>
              <a:buNone/>
              <a:tabLst/>
              <a:defRPr/>
            </a:pPr>
            <a:r>
              <a:rPr lang="en-GB" dirty="0" smtClean="0"/>
              <a:t>“And lastly stage five</a:t>
            </a:r>
            <a:r>
              <a:rPr lang="en-GB" baseline="0" dirty="0" smtClean="0"/>
              <a:t>, </a:t>
            </a:r>
            <a:r>
              <a:rPr lang="en-GB" b="1" baseline="0" dirty="0" smtClean="0"/>
              <a:t>Handover and in use</a:t>
            </a:r>
            <a:r>
              <a:rPr lang="en-GB" b="0" baseline="0" dirty="0" smtClean="0"/>
              <a:t>- </a:t>
            </a:r>
            <a:r>
              <a:rPr lang="en-GB" b="1" baseline="0" dirty="0" smtClean="0"/>
              <a:t> </a:t>
            </a:r>
            <a:r>
              <a:rPr lang="en-GB" baseline="0" dirty="0" smtClean="0"/>
              <a:t>this is where the finished project is given back to the client.” Management of the facility.</a:t>
            </a:r>
            <a:endParaRPr lang="en-GB" dirty="0" smtClean="0"/>
          </a:p>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5</a:t>
            </a:fld>
            <a:endParaRPr lang="en-GB" altLang="en-US" smtClean="0"/>
          </a:p>
        </p:txBody>
      </p:sp>
    </p:spTree>
    <p:extLst>
      <p:ext uri="{BB962C8B-B14F-4D97-AF65-F5344CB8AC3E}">
        <p14:creationId xmlns:p14="http://schemas.microsoft.com/office/powerpoint/2010/main" val="3552591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b="1" dirty="0" smtClean="0">
                <a:solidFill>
                  <a:srgbClr val="00A7B5"/>
                </a:solidFill>
                <a:latin typeface="Museo Sans Cyrl 700" panose="02000000000000000000" pitchFamily="50" charset="0"/>
              </a:rPr>
              <a:t>Talking Slide</a:t>
            </a:r>
          </a:p>
          <a:p>
            <a:r>
              <a:rPr lang="en-GB" dirty="0" smtClean="0"/>
              <a:t>And </a:t>
            </a:r>
            <a:r>
              <a:rPr lang="en-GB" dirty="0"/>
              <a:t>how we go about constructing this new breed of building will also be very different</a:t>
            </a:r>
            <a:r>
              <a:rPr lang="en-GB" dirty="0" smtClean="0"/>
              <a:t>:</a:t>
            </a:r>
          </a:p>
          <a:p>
            <a:r>
              <a:rPr lang="en-GB" dirty="0" smtClean="0"/>
              <a:t>Robots will help build these blocks in factories as well as on site using 3d printing. </a:t>
            </a:r>
          </a:p>
          <a:p>
            <a:r>
              <a:rPr lang="en-GB" dirty="0" smtClean="0"/>
              <a:t>We already use robots to go where humans cannot: they are used for tearing down old nuclear facilities and checking for cracks inside pipes.</a:t>
            </a:r>
            <a:endParaRPr lang="en-US" dirty="0"/>
          </a:p>
          <a:p>
            <a:r>
              <a:rPr lang="en-GB" dirty="0">
                <a:solidFill>
                  <a:srgbClr val="FFFFFF"/>
                </a:solidFill>
              </a:rPr>
              <a:t>Virtual reality headsets will let people walk around the building before it’s even built.</a:t>
            </a:r>
            <a:endParaRPr lang="en-GB" dirty="0"/>
          </a:p>
          <a:p>
            <a:r>
              <a:rPr lang="en-GB" dirty="0" smtClean="0"/>
              <a:t>Most </a:t>
            </a:r>
            <a:r>
              <a:rPr lang="en-GB" dirty="0"/>
              <a:t>of a building will be built off-site in factories, and then assembled in large chunks on site.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Self-driving vehicles will deliver materials to site.</a:t>
            </a:r>
            <a:endParaRPr lang="en-GB" dirty="0" smtClean="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We’ll use drones to survey hard-to-reach places. </a:t>
            </a:r>
            <a:endParaRPr lang="en-GB" dirty="0" smtClean="0">
              <a:cs typeface="Calibri"/>
            </a:endParaRPr>
          </a:p>
          <a:p>
            <a:endParaRPr lang="en-GB" dirty="0" smtClean="0">
              <a:solidFill>
                <a:srgbClr val="FFFFFF"/>
              </a:solidFill>
            </a:endParaRPr>
          </a:p>
          <a:p>
            <a:endParaRPr lang="en-GB" dirty="0"/>
          </a:p>
          <a:p>
            <a:r>
              <a:rPr lang="en-GB" dirty="0"/>
              <a:t>People predict in the far-off future we will send robots to habitable planets ahead of humans so that they can build liveable facilities before we arrive. </a:t>
            </a:r>
            <a:endParaRPr lang="en-GB" dirty="0">
              <a:cs typeface="Calibri"/>
            </a:endParaRPr>
          </a:p>
          <a:p>
            <a:endParaRPr lang="en-GB" dirty="0">
              <a:cs typeface="Calibri"/>
            </a:endParaRPr>
          </a:p>
          <a:p>
            <a:r>
              <a:rPr lang="en-GB" dirty="0">
                <a:solidFill>
                  <a:srgbClr val="FFFFFF"/>
                </a:solidFill>
              </a:rPr>
              <a:t>And we need young people to design this new breed of building, manage the self-driving vehicles, develop these smart materials and technologies, and operate the robots and drones.</a:t>
            </a:r>
          </a:p>
          <a:p>
            <a:r>
              <a:rPr lang="en-GB" dirty="0">
                <a:solidFill>
                  <a:srgbClr val="FFFFFF"/>
                </a:solidFill>
              </a:rPr>
              <a:t>Construction is changing, and you have the opportunity to help shape its future.</a:t>
            </a:r>
          </a:p>
          <a:p>
            <a:endParaRPr lang="en-GB" dirty="0">
              <a:cs typeface="Calibri"/>
            </a:endParaRPr>
          </a:p>
          <a:p>
            <a:r>
              <a:rPr lang="en-GB" dirty="0" smtClean="0">
                <a:cs typeface="Calibri"/>
              </a:rPr>
              <a:t>Denise </a:t>
            </a:r>
            <a:r>
              <a:rPr lang="en-GB" dirty="0" err="1" smtClean="0">
                <a:cs typeface="Calibri"/>
              </a:rPr>
              <a:t>Chevin</a:t>
            </a:r>
            <a:endParaRPr lang="en-GB" dirty="0" smtClean="0">
              <a:cs typeface="Calibri"/>
            </a:endParaRPr>
          </a:p>
          <a:p>
            <a:r>
              <a:rPr lang="en-GB" dirty="0" smtClean="0">
                <a:cs typeface="Calibri"/>
              </a:rPr>
              <a:t>Editor</a:t>
            </a:r>
          </a:p>
          <a:p>
            <a:r>
              <a:rPr lang="en-GB" dirty="0" smtClean="0">
                <a:cs typeface="Calibri"/>
              </a:rPr>
              <a:t>020 7490 5595</a:t>
            </a:r>
          </a:p>
          <a:p>
            <a:r>
              <a:rPr lang="en-GB" dirty="0" smtClean="0">
                <a:cs typeface="Calibri"/>
              </a:rPr>
              <a:t>denise@atompublishing.co.uk</a:t>
            </a:r>
            <a:endParaRPr lang="en-GB" dirty="0">
              <a:cs typeface="Calibri"/>
            </a:endParaRPr>
          </a:p>
          <a:p>
            <a:endParaRPr lang="en-GB" dirty="0">
              <a:cs typeface="Calibri"/>
            </a:endParaRPr>
          </a:p>
        </p:txBody>
      </p:sp>
      <p:sp>
        <p:nvSpPr>
          <p:cNvPr id="4" name="Slide Number Placeholder 3"/>
          <p:cNvSpPr>
            <a:spLocks noGrp="1"/>
          </p:cNvSpPr>
          <p:nvPr>
            <p:ph type="sldNum" sz="quarter" idx="10"/>
          </p:nvPr>
        </p:nvSpPr>
        <p:spPr/>
        <p:txBody>
          <a:bodyPr/>
          <a:lstStyle/>
          <a:p>
            <a:fld id="{5C016D06-8064-4B53-BF57-56C46BBA2555}" type="slidenum">
              <a:rPr lang="en-GB" smtClean="0"/>
              <a:t>6</a:t>
            </a:fld>
            <a:endParaRPr lang="en-GB"/>
          </a:p>
        </p:txBody>
      </p:sp>
    </p:spTree>
    <p:extLst>
      <p:ext uri="{BB962C8B-B14F-4D97-AF65-F5344CB8AC3E}">
        <p14:creationId xmlns:p14="http://schemas.microsoft.com/office/powerpoint/2010/main" val="3369976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7</a:t>
            </a:fld>
            <a:endParaRPr lang="en-GB" altLang="en-US" smtClean="0"/>
          </a:p>
        </p:txBody>
      </p:sp>
    </p:spTree>
    <p:extLst>
      <p:ext uri="{BB962C8B-B14F-4D97-AF65-F5344CB8AC3E}">
        <p14:creationId xmlns:p14="http://schemas.microsoft.com/office/powerpoint/2010/main" val="3087707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solidFill>
                  <a:prstClr val="black"/>
                </a:solidFill>
              </a:rPr>
              <a:pPr/>
              <a:t>8</a:t>
            </a:fld>
            <a:endParaRPr lang="en-GB" altLang="en-US" smtClean="0">
              <a:solidFill>
                <a:prstClr val="black"/>
              </a:solidFill>
            </a:endParaRPr>
          </a:p>
        </p:txBody>
      </p:sp>
    </p:spTree>
    <p:extLst>
      <p:ext uri="{BB962C8B-B14F-4D97-AF65-F5344CB8AC3E}">
        <p14:creationId xmlns:p14="http://schemas.microsoft.com/office/powerpoint/2010/main" val="14345857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solidFill>
                  <a:prstClr val="black"/>
                </a:solidFill>
              </a:rPr>
              <a:pPr/>
              <a:t>12</a:t>
            </a:fld>
            <a:endParaRPr lang="en-GB" altLang="en-US" smtClean="0">
              <a:solidFill>
                <a:prstClr val="black"/>
              </a:solidFill>
            </a:endParaRPr>
          </a:p>
        </p:txBody>
      </p:sp>
    </p:spTree>
    <p:extLst>
      <p:ext uri="{BB962C8B-B14F-4D97-AF65-F5344CB8AC3E}">
        <p14:creationId xmlns:p14="http://schemas.microsoft.com/office/powerpoint/2010/main" val="2321579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solidFill>
                  <a:prstClr val="black"/>
                </a:solidFill>
              </a:rPr>
              <a:pPr/>
              <a:t>13</a:t>
            </a:fld>
            <a:endParaRPr lang="en-GB" altLang="en-US" smtClean="0">
              <a:solidFill>
                <a:prstClr val="black"/>
              </a:solidFill>
            </a:endParaRPr>
          </a:p>
        </p:txBody>
      </p:sp>
    </p:spTree>
    <p:extLst>
      <p:ext uri="{BB962C8B-B14F-4D97-AF65-F5344CB8AC3E}">
        <p14:creationId xmlns:p14="http://schemas.microsoft.com/office/powerpoint/2010/main" val="3417036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16/10/2020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2777351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16/10/2020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847394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16/10/2020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33622246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smtClean="0"/>
              <a:t>Headline</a:t>
            </a:r>
            <a:endParaRPr lang="en-US" dirty="0"/>
          </a:p>
        </p:txBody>
      </p:sp>
      <p:sp>
        <p:nvSpPr>
          <p:cNvPr id="10"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18769904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Double column layout">
    <p:spTree>
      <p:nvGrpSpPr>
        <p:cNvPr id="1" name=""/>
        <p:cNvGrpSpPr/>
        <p:nvPr/>
      </p:nvGrpSpPr>
      <p:grpSpPr>
        <a:xfrm>
          <a:off x="0" y="0"/>
          <a:ext cx="0" cy="0"/>
          <a:chOff x="0" y="0"/>
          <a:chExt cx="0" cy="0"/>
        </a:xfrm>
      </p:grpSpPr>
      <p:sp>
        <p:nvSpPr>
          <p:cNvPr id="3" name="Content Placeholder 3"/>
          <p:cNvSpPr>
            <a:spLocks noGrp="1"/>
          </p:cNvSpPr>
          <p:nvPr>
            <p:ph sz="quarter" idx="10"/>
          </p:nvPr>
        </p:nvSpPr>
        <p:spPr>
          <a:xfrm>
            <a:off x="334433" y="1411818"/>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3"/>
          <p:cNvSpPr>
            <a:spLocks noGrp="1"/>
          </p:cNvSpPr>
          <p:nvPr>
            <p:ph sz="quarter" idx="11"/>
          </p:nvPr>
        </p:nvSpPr>
        <p:spPr>
          <a:xfrm>
            <a:off x="6390443" y="1411818"/>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8734465" y="6576600"/>
            <a:ext cx="3119968" cy="260648"/>
          </a:xfrm>
          <a:prstGeom prst="rect">
            <a:avLst/>
          </a:prstGeom>
        </p:spPr>
        <p:txBody>
          <a:bodyPr vert="horz" lIns="91440" tIns="45720" rIns="0" bIns="45720" rtlCol="0" anchor="ctr"/>
          <a:lstStyle>
            <a:lvl1pPr algn="r">
              <a:defRPr sz="1200">
                <a:solidFill>
                  <a:schemeClr val="tx1">
                    <a:lumMod val="65000"/>
                    <a:lumOff val="35000"/>
                  </a:schemeClr>
                </a:solidFill>
                <a:latin typeface="Arial" pitchFamily="34" charset="0"/>
                <a:cs typeface="Arial" pitchFamily="34" charset="0"/>
              </a:defRPr>
            </a:lvl1pPr>
          </a:lstStyle>
          <a:p>
            <a:fld id="{01C55ABB-8CD5-49AB-9246-32EDBD798E71}" type="slidenum">
              <a:rPr lang="en-GB" smtClean="0">
                <a:solidFill>
                  <a:srgbClr val="000000">
                    <a:lumMod val="65000"/>
                    <a:lumOff val="35000"/>
                  </a:srgbClr>
                </a:solidFill>
              </a:rPr>
              <a:pPr/>
              <a:t>‹#›</a:t>
            </a:fld>
            <a:endParaRPr lang="en-GB">
              <a:solidFill>
                <a:srgbClr val="000000">
                  <a:lumMod val="65000"/>
                  <a:lumOff val="35000"/>
                </a:srgbClr>
              </a:solidFill>
            </a:endParaRPr>
          </a:p>
        </p:txBody>
      </p:sp>
    </p:spTree>
    <p:extLst>
      <p:ext uri="{BB962C8B-B14F-4D97-AF65-F5344CB8AC3E}">
        <p14:creationId xmlns:p14="http://schemas.microsoft.com/office/powerpoint/2010/main" val="30691274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p15:clr>
            <a:srgbClr val="FBAE40"/>
          </p15:clr>
        </p15:guide>
        <p15:guide id="2" pos="3016">
          <p15:clr>
            <a:srgbClr val="FBAE40"/>
          </p15:clr>
        </p15:guide>
        <p15:guide id="3" pos="274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4DDA9DA2-54BE-47B8-9785-E7A7164144C8}" type="datetimeFigureOut">
              <a:rPr lang="en-GB">
                <a:solidFill>
                  <a:prstClr val="black">
                    <a:tint val="75000"/>
                  </a:prstClr>
                </a:solidFill>
              </a:rPr>
              <a:pPr>
                <a:defRPr/>
              </a:pPr>
              <a:t>16/10/2020</a:t>
            </a:fld>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2D6CC1F-74C9-4282-859F-CF798210CF52}"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25558288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01626061-2E53-4603-8DB8-D2F2C51000ED}" type="datetimeFigureOut">
              <a:rPr lang="en-GB">
                <a:solidFill>
                  <a:prstClr val="black">
                    <a:tint val="75000"/>
                  </a:prstClr>
                </a:solidFill>
              </a:rPr>
              <a:pPr>
                <a:defRPr/>
              </a:pPr>
              <a:t>16/10/2020</a:t>
            </a:fld>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8B9EEAE-768E-4574-8E20-1EDB1940F9FF}"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16490041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02880AA-6918-4735-9DB0-A0F6443E8179}" type="datetimeFigureOut">
              <a:rPr lang="en-GB">
                <a:solidFill>
                  <a:prstClr val="black">
                    <a:tint val="75000"/>
                  </a:prstClr>
                </a:solidFill>
              </a:rPr>
              <a:pPr>
                <a:defRPr/>
              </a:pPr>
              <a:t>16/10/2020</a:t>
            </a:fld>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E7943C0-0012-4B58-BEF4-B1299370F137}"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32359152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AF95E0F0-0828-460E-9073-1A85F4DDB0CF}" type="datetimeFigureOut">
              <a:rPr lang="en-GB">
                <a:solidFill>
                  <a:prstClr val="black">
                    <a:tint val="75000"/>
                  </a:prstClr>
                </a:solidFill>
              </a:rPr>
              <a:pPr>
                <a:defRPr/>
              </a:pPr>
              <a:t>16/10/2020</a:t>
            </a:fld>
            <a:endParaRPr lang="en-GB"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4528B6D-5688-40DF-85EA-E7583A3D7809}"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23286119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710ACF0A-CB15-4735-9906-072CD220FFFA}" type="datetimeFigureOut">
              <a:rPr lang="en-GB">
                <a:solidFill>
                  <a:prstClr val="black">
                    <a:tint val="75000"/>
                  </a:prstClr>
                </a:solidFill>
              </a:rPr>
              <a:pPr>
                <a:defRPr/>
              </a:pPr>
              <a:t>16/10/2020</a:t>
            </a:fld>
            <a:endParaRPr lang="en-GB" dirty="0">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5030A0E1-8BBF-480C-A272-445A10C426C4}"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30364022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437C69BA-202B-403E-9D77-45EC7D5DF45A}" type="datetimeFigureOut">
              <a:rPr lang="en-GB">
                <a:solidFill>
                  <a:prstClr val="black">
                    <a:tint val="75000"/>
                  </a:prstClr>
                </a:solidFill>
              </a:rPr>
              <a:pPr>
                <a:defRPr/>
              </a:pPr>
              <a:t>16/10/2020</a:t>
            </a:fld>
            <a:endParaRPr lang="en-GB" dirty="0">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3D9BA265-A561-4333-B132-A25D9C45D827}"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224018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16/10/2020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4974943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D9BB9F9-75B1-4086-B41C-A663918A6E88}" type="datetimeFigureOut">
              <a:rPr lang="en-GB">
                <a:solidFill>
                  <a:prstClr val="black">
                    <a:tint val="75000"/>
                  </a:prstClr>
                </a:solidFill>
              </a:rPr>
              <a:pPr>
                <a:defRPr/>
              </a:pPr>
              <a:t>16/10/2020</a:t>
            </a:fld>
            <a:endParaRPr lang="en-GB"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36C2C838-1727-4C11-9FE6-A63E6FE81580}"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4933289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66BF660-FB4B-426A-8685-93C35C96A8E6}" type="datetimeFigureOut">
              <a:rPr lang="en-GB">
                <a:solidFill>
                  <a:prstClr val="black">
                    <a:tint val="75000"/>
                  </a:prstClr>
                </a:solidFill>
              </a:rPr>
              <a:pPr>
                <a:defRPr/>
              </a:pPr>
              <a:t>16/10/2020</a:t>
            </a:fld>
            <a:endParaRPr lang="en-GB"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289CD03-A5CC-4786-8579-074E2B0F8BB9}"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97063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6"/>
            <a:ext cx="6172200" cy="4873625"/>
          </a:xfrm>
        </p:spPr>
        <p:txBody>
          <a:bodyPr rtlCol="0">
            <a:normAutofit/>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endParaRPr lang="en-GB" noProof="0"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89FB52C-95E5-4A32-924D-56919C26E7A6}" type="datetimeFigureOut">
              <a:rPr lang="en-GB">
                <a:solidFill>
                  <a:prstClr val="black">
                    <a:tint val="75000"/>
                  </a:prstClr>
                </a:solidFill>
              </a:rPr>
              <a:pPr>
                <a:defRPr/>
              </a:pPr>
              <a:t>16/10/2020</a:t>
            </a:fld>
            <a:endParaRPr lang="en-GB"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4CBD866F-FB5F-453B-98F6-9FAE44660CAB}"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28631121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2746AB83-0B41-4400-94FA-7D165DDD099B}" type="datetimeFigureOut">
              <a:rPr lang="en-GB">
                <a:solidFill>
                  <a:prstClr val="black">
                    <a:tint val="75000"/>
                  </a:prstClr>
                </a:solidFill>
              </a:rPr>
              <a:pPr>
                <a:defRPr/>
              </a:pPr>
              <a:t>16/10/2020</a:t>
            </a:fld>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1001D45-CF51-4F12-9746-40DE28708803}"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36248787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F1C52E92-697F-4048-B609-21A1AC20EF08}" type="datetimeFigureOut">
              <a:rPr lang="en-GB">
                <a:solidFill>
                  <a:prstClr val="black">
                    <a:tint val="75000"/>
                  </a:prstClr>
                </a:solidFill>
              </a:rPr>
              <a:pPr>
                <a:defRPr/>
              </a:pPr>
              <a:t>16/10/2020</a:t>
            </a:fld>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1581074-09C1-40DC-8782-8F2459AC6829}"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24678164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798328" y="593404"/>
            <a:ext cx="10592163" cy="461665"/>
          </a:xfrm>
        </p:spPr>
        <p:txBody>
          <a:bodyPr/>
          <a:lstStyle>
            <a:lvl1pPr algn="l">
              <a:defRPr sz="3000" b="1">
                <a:solidFill>
                  <a:srgbClr val="000000"/>
                </a:solidFill>
              </a:defRPr>
            </a:lvl1pPr>
          </a:lstStyle>
          <a:p>
            <a:r>
              <a:rPr lang="en-GB" dirty="0" smtClean="0"/>
              <a:t>Headline</a:t>
            </a:r>
            <a:endParaRPr lang="en-US" dirty="0"/>
          </a:p>
        </p:txBody>
      </p:sp>
      <p:sp>
        <p:nvSpPr>
          <p:cNvPr id="11" name="Subtitle 2"/>
          <p:cNvSpPr>
            <a:spLocks noGrp="1"/>
          </p:cNvSpPr>
          <p:nvPr>
            <p:ph type="subTitle" idx="1" hasCustomPrompt="1"/>
          </p:nvPr>
        </p:nvSpPr>
        <p:spPr>
          <a:xfrm>
            <a:off x="798328" y="1898077"/>
            <a:ext cx="10592163" cy="3896889"/>
          </a:xfrm>
        </p:spPr>
        <p:txBody>
          <a:bodyPr>
            <a:normAutofit/>
          </a:bodyPr>
          <a:lstStyle>
            <a:lvl1pPr marL="0" indent="0" algn="l">
              <a:buNone/>
              <a:defRPr sz="1800" baseline="0">
                <a:solidFill>
                  <a:schemeClr val="tx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GB" dirty="0" smtClean="0"/>
              <a:t>Secondary text goes here</a:t>
            </a:r>
            <a:endParaRPr lang="en-US" dirty="0"/>
          </a:p>
        </p:txBody>
      </p:sp>
      <p:pic>
        <p:nvPicPr>
          <p:cNvPr id="5" name="Picture 4"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4" y="5202590"/>
            <a:ext cx="3310828" cy="1655415"/>
          </a:xfrm>
          <a:prstGeom prst="rect">
            <a:avLst/>
          </a:prstGeom>
        </p:spPr>
      </p:pic>
    </p:spTree>
    <p:extLst>
      <p:ext uri="{BB962C8B-B14F-4D97-AF65-F5344CB8AC3E}">
        <p14:creationId xmlns:p14="http://schemas.microsoft.com/office/powerpoint/2010/main" val="23256811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Double column layout">
    <p:spTree>
      <p:nvGrpSpPr>
        <p:cNvPr id="1" name=""/>
        <p:cNvGrpSpPr/>
        <p:nvPr/>
      </p:nvGrpSpPr>
      <p:grpSpPr>
        <a:xfrm>
          <a:off x="0" y="0"/>
          <a:ext cx="0" cy="0"/>
          <a:chOff x="0" y="0"/>
          <a:chExt cx="0" cy="0"/>
        </a:xfrm>
      </p:grpSpPr>
      <p:sp>
        <p:nvSpPr>
          <p:cNvPr id="3" name="Content Placeholder 3"/>
          <p:cNvSpPr>
            <a:spLocks noGrp="1"/>
          </p:cNvSpPr>
          <p:nvPr>
            <p:ph sz="quarter" idx="10"/>
          </p:nvPr>
        </p:nvSpPr>
        <p:spPr>
          <a:xfrm>
            <a:off x="334433" y="1411819"/>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3"/>
          <p:cNvSpPr>
            <a:spLocks noGrp="1"/>
          </p:cNvSpPr>
          <p:nvPr>
            <p:ph sz="quarter" idx="11"/>
          </p:nvPr>
        </p:nvSpPr>
        <p:spPr>
          <a:xfrm>
            <a:off x="6390443" y="1411819"/>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8734465" y="6576600"/>
            <a:ext cx="3119968" cy="260648"/>
          </a:xfrm>
          <a:prstGeom prst="rect">
            <a:avLst/>
          </a:prstGeom>
        </p:spPr>
        <p:txBody>
          <a:bodyPr vert="horz" lIns="91440" tIns="45720" rIns="0" bIns="45720" rtlCol="0" anchor="ctr"/>
          <a:lstStyle>
            <a:lvl1pPr algn="r">
              <a:defRPr sz="1200">
                <a:solidFill>
                  <a:schemeClr val="tx1">
                    <a:lumMod val="65000"/>
                    <a:lumOff val="35000"/>
                  </a:schemeClr>
                </a:solidFill>
                <a:latin typeface="Arial" pitchFamily="34" charset="0"/>
                <a:cs typeface="Arial" pitchFamily="34" charset="0"/>
              </a:defRPr>
            </a:lvl1pPr>
          </a:lstStyle>
          <a:p>
            <a:fld id="{01C55ABB-8CD5-49AB-9246-32EDBD798E71}" type="slidenum">
              <a:rPr lang="en-GB" smtClean="0">
                <a:solidFill>
                  <a:srgbClr val="000000">
                    <a:lumMod val="65000"/>
                    <a:lumOff val="35000"/>
                  </a:srgbClr>
                </a:solidFill>
              </a:rPr>
              <a:pPr/>
              <a:t>‹#›</a:t>
            </a:fld>
            <a:endParaRPr lang="en-GB">
              <a:solidFill>
                <a:srgbClr val="000000">
                  <a:lumMod val="65000"/>
                  <a:lumOff val="35000"/>
                </a:srgbClr>
              </a:solidFill>
            </a:endParaRPr>
          </a:p>
        </p:txBody>
      </p:sp>
    </p:spTree>
    <p:extLst>
      <p:ext uri="{BB962C8B-B14F-4D97-AF65-F5344CB8AC3E}">
        <p14:creationId xmlns:p14="http://schemas.microsoft.com/office/powerpoint/2010/main" val="182019758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p15:clr>
            <a:srgbClr val="FBAE40"/>
          </p15:clr>
        </p15:guide>
        <p15:guide id="2" pos="3016">
          <p15:clr>
            <a:srgbClr val="FBAE40"/>
          </p15:clr>
        </p15:guide>
        <p15:guide id="3" pos="274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Bkgds.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smtClean="0"/>
              <a:t>Headline</a:t>
            </a:r>
            <a:endParaRPr lang="en-US" dirty="0"/>
          </a:p>
        </p:txBody>
      </p:sp>
      <p:sp>
        <p:nvSpPr>
          <p:cNvPr id="3"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15682135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smtClean="0"/>
              <a:t>Headline</a:t>
            </a:r>
            <a:endParaRPr lang="en-US" dirty="0"/>
          </a:p>
        </p:txBody>
      </p:sp>
      <p:sp>
        <p:nvSpPr>
          <p:cNvPr id="10"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32846162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descr="Bkgds3.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smtClean="0"/>
              <a:t>Headline</a:t>
            </a:r>
            <a:endParaRPr lang="en-US" dirty="0"/>
          </a:p>
        </p:txBody>
      </p:sp>
      <p:sp>
        <p:nvSpPr>
          <p:cNvPr id="11"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pic>
        <p:nvPicPr>
          <p:cNvPr id="12" name="Picture 11"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3307850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D43928-2C0B-4958-9A30-4429F50EBACF}" type="datetimeFigureOut">
              <a:rPr lang="en-GB" smtClean="0"/>
              <a:t>16/10/2020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641049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smtClean="0"/>
              <a:t>Headline</a:t>
            </a:r>
            <a:endParaRPr lang="en-US" dirty="0"/>
          </a:p>
        </p:txBody>
      </p:sp>
      <p:sp>
        <p:nvSpPr>
          <p:cNvPr id="11"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pic>
        <p:nvPicPr>
          <p:cNvPr id="5" name="Picture 4"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16751591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sp>
        <p:nvSpPr>
          <p:cNvPr id="7" name="Slide Number Placeholder 4"/>
          <p:cNvSpPr>
            <a:spLocks noGrp="1"/>
          </p:cNvSpPr>
          <p:nvPr>
            <p:ph type="sldNum" sz="quarter" idx="12"/>
          </p:nvPr>
        </p:nvSpPr>
        <p:spPr>
          <a:xfrm>
            <a:off x="8737600" y="6356351"/>
            <a:ext cx="2844800" cy="365125"/>
          </a:xfrm>
          <a:prstGeom prst="rect">
            <a:avLst/>
          </a:prstGeom>
        </p:spPr>
        <p:txBody>
          <a:bodyPr/>
          <a:lstStyle/>
          <a:p>
            <a:pPr defTabSz="609585"/>
            <a:fld id="{3C8BFF48-4880-CB4D-9A24-85077AB40EA1}" type="slidenum">
              <a:rPr lang="en-US" smtClean="0">
                <a:solidFill>
                  <a:prstClr val="black"/>
                </a:solidFill>
              </a:rPr>
              <a:pPr defTabSz="609585"/>
              <a:t>‹#›</a:t>
            </a:fld>
            <a:endParaRPr lang="en-US">
              <a:solidFill>
                <a:prstClr val="black"/>
              </a:solidFill>
            </a:endParaRPr>
          </a:p>
        </p:txBody>
      </p:sp>
      <p:sp>
        <p:nvSpPr>
          <p:cNvPr id="8" name="Rectangle 7"/>
          <p:cNvSpPr/>
          <p:nvPr userDrawn="1"/>
        </p:nvSpPr>
        <p:spPr>
          <a:xfrm>
            <a:off x="6666738" y="0"/>
            <a:ext cx="6621268" cy="6858000"/>
          </a:xfrm>
          <a:custGeom>
            <a:avLst/>
            <a:gdLst/>
            <a:ahLst/>
            <a:cxnLst/>
            <a:rect l="l" t="t" r="r" b="b"/>
            <a:pathLst>
              <a:path w="4965951" h="5143500">
                <a:moveTo>
                  <a:pt x="1014840" y="0"/>
                </a:moveTo>
                <a:lnTo>
                  <a:pt x="4965951" y="0"/>
                </a:lnTo>
                <a:lnTo>
                  <a:pt x="4965951" y="5143500"/>
                </a:lnTo>
                <a:lnTo>
                  <a:pt x="1014840" y="5143500"/>
                </a:lnTo>
                <a:lnTo>
                  <a:pt x="1014840" y="4295664"/>
                </a:lnTo>
                <a:lnTo>
                  <a:pt x="598562" y="4295664"/>
                </a:lnTo>
                <a:lnTo>
                  <a:pt x="598562" y="3774721"/>
                </a:lnTo>
                <a:lnTo>
                  <a:pt x="1014840" y="3774721"/>
                </a:lnTo>
                <a:lnTo>
                  <a:pt x="1014840" y="1905001"/>
                </a:lnTo>
                <a:lnTo>
                  <a:pt x="0" y="1905001"/>
                </a:lnTo>
                <a:lnTo>
                  <a:pt x="0" y="811389"/>
                </a:lnTo>
                <a:lnTo>
                  <a:pt x="1014840"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pic>
        <p:nvPicPr>
          <p:cNvPr id="9" name="Picture 8"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1" name="Rectangle 10"/>
          <p:cNvSpPr/>
          <p:nvPr userDrawn="1"/>
        </p:nvSpPr>
        <p:spPr>
          <a:xfrm>
            <a:off x="6849968" y="52025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12" name="Rectangle 11"/>
          <p:cNvSpPr/>
          <p:nvPr userDrawn="1"/>
        </p:nvSpPr>
        <p:spPr>
          <a:xfrm>
            <a:off x="7431682" y="2882433"/>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Tree>
    <p:extLst>
      <p:ext uri="{BB962C8B-B14F-4D97-AF65-F5344CB8AC3E}">
        <p14:creationId xmlns:p14="http://schemas.microsoft.com/office/powerpoint/2010/main" val="22390985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6" name="Rectangle 5"/>
          <p:cNvSpPr/>
          <p:nvPr userDrawn="1"/>
        </p:nvSpPr>
        <p:spPr>
          <a:xfrm>
            <a:off x="6757600" y="1"/>
            <a:ext cx="5434400" cy="68580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3" name="Rectangle 2"/>
          <p:cNvSpPr/>
          <p:nvPr userDrawn="1"/>
        </p:nvSpPr>
        <p:spPr>
          <a:xfrm>
            <a:off x="6974170" y="6178788"/>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9" name="Rectangle 8"/>
          <p:cNvSpPr/>
          <p:nvPr userDrawn="1"/>
        </p:nvSpPr>
        <p:spPr>
          <a:xfrm>
            <a:off x="6603517"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11" name="Rectangle 10"/>
          <p:cNvSpPr/>
          <p:nvPr userDrawn="1"/>
        </p:nvSpPr>
        <p:spPr>
          <a:xfrm>
            <a:off x="7008037" y="2882433"/>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0"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248692740"/>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6" name="Rectangle 5"/>
          <p:cNvSpPr/>
          <p:nvPr userDrawn="1"/>
        </p:nvSpPr>
        <p:spPr>
          <a:xfrm>
            <a:off x="6757600" y="1"/>
            <a:ext cx="5434400" cy="68580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3" name="Rectangle 2"/>
          <p:cNvSpPr/>
          <p:nvPr userDrawn="1"/>
        </p:nvSpPr>
        <p:spPr>
          <a:xfrm>
            <a:off x="6974170" y="6178788"/>
            <a:ext cx="154985" cy="154985"/>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9" name="Rectangle 8"/>
          <p:cNvSpPr/>
          <p:nvPr userDrawn="1"/>
        </p:nvSpPr>
        <p:spPr>
          <a:xfrm>
            <a:off x="6603517"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11" name="Rectangle 10"/>
          <p:cNvSpPr/>
          <p:nvPr userDrawn="1"/>
        </p:nvSpPr>
        <p:spPr>
          <a:xfrm>
            <a:off x="7008037" y="2882433"/>
            <a:ext cx="154985" cy="154985"/>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3"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smtClean="0"/>
              <a:t>Headline</a:t>
            </a:r>
            <a:endParaRPr lang="en-US" dirty="0"/>
          </a:p>
        </p:txBody>
      </p:sp>
      <p:sp>
        <p:nvSpPr>
          <p:cNvPr id="14"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129481111"/>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6" name="Rectangle 5"/>
          <p:cNvSpPr/>
          <p:nvPr userDrawn="1"/>
        </p:nvSpPr>
        <p:spPr>
          <a:xfrm>
            <a:off x="6757600" y="1"/>
            <a:ext cx="5434400" cy="68580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3" name="Rectangle 2"/>
          <p:cNvSpPr/>
          <p:nvPr userDrawn="1"/>
        </p:nvSpPr>
        <p:spPr>
          <a:xfrm>
            <a:off x="6974170" y="6178788"/>
            <a:ext cx="154985" cy="154985"/>
          </a:xfrm>
          <a:prstGeom prst="rect">
            <a:avLst/>
          </a:prstGeom>
          <a:solidFill>
            <a:srgbClr val="6AA9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9" name="Rectangle 8"/>
          <p:cNvSpPr/>
          <p:nvPr userDrawn="1"/>
        </p:nvSpPr>
        <p:spPr>
          <a:xfrm>
            <a:off x="6603517"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11" name="Rectangle 10"/>
          <p:cNvSpPr/>
          <p:nvPr userDrawn="1"/>
        </p:nvSpPr>
        <p:spPr>
          <a:xfrm>
            <a:off x="7008037" y="2882433"/>
            <a:ext cx="154985" cy="154985"/>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0"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4245818799"/>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8737600" y="6356351"/>
            <a:ext cx="2844800" cy="365125"/>
          </a:xfrm>
          <a:prstGeom prst="rect">
            <a:avLst/>
          </a:prstGeom>
        </p:spPr>
        <p:txBody>
          <a:bodyPr/>
          <a:lstStyle/>
          <a:p>
            <a:pPr defTabSz="609585"/>
            <a:fld id="{3C8BFF48-4880-CB4D-9A24-85077AB40EA1}" type="slidenum">
              <a:rPr lang="en-US" smtClean="0">
                <a:solidFill>
                  <a:prstClr val="black"/>
                </a:solidFill>
              </a:rPr>
              <a:pPr defTabSz="609585"/>
              <a:t>‹#›</a:t>
            </a:fld>
            <a:endParaRPr lang="en-US">
              <a:solidFill>
                <a:prstClr val="black"/>
              </a:solidFill>
            </a:endParaRPr>
          </a:p>
        </p:txBody>
      </p:sp>
      <p:sp>
        <p:nvSpPr>
          <p:cNvPr id="8" name="Rectangle 7"/>
          <p:cNvSpPr/>
          <p:nvPr userDrawn="1"/>
        </p:nvSpPr>
        <p:spPr>
          <a:xfrm>
            <a:off x="5588001" y="0"/>
            <a:ext cx="9432601" cy="68580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dirty="0">
              <a:solidFill>
                <a:prstClr val="white"/>
              </a:solidFill>
            </a:endParaRPr>
          </a:p>
        </p:txBody>
      </p:sp>
      <p:sp>
        <p:nvSpPr>
          <p:cNvPr id="3" name="Rectangle 2"/>
          <p:cNvSpPr/>
          <p:nvPr userDrawn="1"/>
        </p:nvSpPr>
        <p:spPr>
          <a:xfrm>
            <a:off x="5981585" y="6178788"/>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9" name="Rectangle 8"/>
          <p:cNvSpPr/>
          <p:nvPr userDrawn="1"/>
        </p:nvSpPr>
        <p:spPr>
          <a:xfrm>
            <a:off x="5610932"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11" name="Rectangle 10"/>
          <p:cNvSpPr/>
          <p:nvPr userDrawn="1"/>
        </p:nvSpPr>
        <p:spPr>
          <a:xfrm>
            <a:off x="6015452" y="2882433"/>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0"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2979071841"/>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17" name="Rectangle 7"/>
          <p:cNvSpPr/>
          <p:nvPr userDrawn="1"/>
        </p:nvSpPr>
        <p:spPr>
          <a:xfrm>
            <a:off x="5588001" y="0"/>
            <a:ext cx="9432601" cy="68580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dirty="0">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6"/>
            <a:ext cx="3310828" cy="1655415"/>
          </a:xfrm>
          <a:prstGeom prst="rect">
            <a:avLst/>
          </a:prstGeom>
        </p:spPr>
      </p:pic>
      <p:sp>
        <p:nvSpPr>
          <p:cNvPr id="7" name="Rectangle 6"/>
          <p:cNvSpPr/>
          <p:nvPr userDrawn="1"/>
        </p:nvSpPr>
        <p:spPr>
          <a:xfrm>
            <a:off x="5981585" y="6178788"/>
            <a:ext cx="154985" cy="154985"/>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9" name="Rectangle 8"/>
          <p:cNvSpPr/>
          <p:nvPr userDrawn="1"/>
        </p:nvSpPr>
        <p:spPr>
          <a:xfrm>
            <a:off x="5610932"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10" name="Rectangle 9"/>
          <p:cNvSpPr/>
          <p:nvPr userDrawn="1"/>
        </p:nvSpPr>
        <p:spPr>
          <a:xfrm>
            <a:off x="6015452" y="2882433"/>
            <a:ext cx="154985" cy="154985"/>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11"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135932447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7" name="Rectangle 7"/>
          <p:cNvSpPr/>
          <p:nvPr userDrawn="1"/>
        </p:nvSpPr>
        <p:spPr>
          <a:xfrm>
            <a:off x="5588001" y="0"/>
            <a:ext cx="9432601" cy="68580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dirty="0">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6"/>
            <a:ext cx="3310828" cy="1655415"/>
          </a:xfrm>
          <a:prstGeom prst="rect">
            <a:avLst/>
          </a:prstGeom>
        </p:spPr>
      </p:pic>
      <p:sp>
        <p:nvSpPr>
          <p:cNvPr id="7" name="Rectangle 6"/>
          <p:cNvSpPr/>
          <p:nvPr userDrawn="1"/>
        </p:nvSpPr>
        <p:spPr>
          <a:xfrm>
            <a:off x="5981585" y="6178788"/>
            <a:ext cx="154985" cy="154985"/>
          </a:xfrm>
          <a:prstGeom prst="rect">
            <a:avLst/>
          </a:prstGeom>
          <a:solidFill>
            <a:srgbClr val="1C23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9" name="Rectangle 8"/>
          <p:cNvSpPr/>
          <p:nvPr userDrawn="1"/>
        </p:nvSpPr>
        <p:spPr>
          <a:xfrm>
            <a:off x="5610932" y="5569188"/>
            <a:ext cx="395817" cy="395817"/>
          </a:xfrm>
          <a:prstGeom prst="rect">
            <a:avLst/>
          </a:prstGeom>
          <a:solidFill>
            <a:srgbClr val="F5B01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10" name="Rectangle 9"/>
          <p:cNvSpPr/>
          <p:nvPr userDrawn="1"/>
        </p:nvSpPr>
        <p:spPr>
          <a:xfrm>
            <a:off x="6015452" y="2882433"/>
            <a:ext cx="154985" cy="154985"/>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11"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1655340390"/>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9" name="Picture 8"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4" name="Content Placeholder 3"/>
          <p:cNvSpPr>
            <a:spLocks noGrp="1"/>
          </p:cNvSpPr>
          <p:nvPr>
            <p:ph sz="half" idx="2"/>
          </p:nvPr>
        </p:nvSpPr>
        <p:spPr>
          <a:xfrm>
            <a:off x="6366934" y="2105891"/>
            <a:ext cx="5046132" cy="3997192"/>
          </a:xfrm>
        </p:spPr>
        <p:txBody>
          <a:bodyPr/>
          <a:lstStyle>
            <a:lvl1pPr>
              <a:defRPr sz="2667">
                <a:solidFill>
                  <a:srgbClr val="3D3D3C"/>
                </a:solidFill>
              </a:defRPr>
            </a:lvl1pPr>
            <a:lvl2pPr>
              <a:defRPr sz="2400">
                <a:solidFill>
                  <a:srgbClr val="3D3D3C"/>
                </a:solidFill>
              </a:defRPr>
            </a:lvl2pPr>
            <a:lvl3pPr>
              <a:defRPr sz="2133">
                <a:solidFill>
                  <a:srgbClr val="3D3D3C"/>
                </a:solidFill>
              </a:defRPr>
            </a:lvl3pPr>
            <a:lvl4pPr>
              <a:defRPr sz="1867">
                <a:solidFill>
                  <a:srgbClr val="3D3D3C"/>
                </a:solidFill>
              </a:defRPr>
            </a:lvl4pPr>
            <a:lvl5pPr>
              <a:defRPr sz="1867">
                <a:solidFill>
                  <a:srgbClr val="3D3D3C"/>
                </a:solidFill>
              </a:defRPr>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half" idx="10"/>
          </p:nvPr>
        </p:nvSpPr>
        <p:spPr>
          <a:xfrm>
            <a:off x="778934" y="2105891"/>
            <a:ext cx="5046132" cy="3997192"/>
          </a:xfrm>
        </p:spPr>
        <p:txBody>
          <a:bodyPr/>
          <a:lstStyle>
            <a:lvl1pPr>
              <a:defRPr sz="2667">
                <a:solidFill>
                  <a:srgbClr val="3D3D3C"/>
                </a:solidFill>
              </a:defRPr>
            </a:lvl1pPr>
            <a:lvl2pPr>
              <a:defRPr sz="2400">
                <a:solidFill>
                  <a:srgbClr val="3D3D3C"/>
                </a:solidFill>
              </a:defRPr>
            </a:lvl2pPr>
            <a:lvl3pPr>
              <a:defRPr sz="2133">
                <a:solidFill>
                  <a:srgbClr val="3D3D3C"/>
                </a:solidFill>
              </a:defRPr>
            </a:lvl3pPr>
            <a:lvl4pPr>
              <a:defRPr sz="1867">
                <a:solidFill>
                  <a:srgbClr val="3D3D3C"/>
                </a:solidFill>
              </a:defRPr>
            </a:lvl4pPr>
            <a:lvl5pPr>
              <a:defRPr sz="1867">
                <a:solidFill>
                  <a:srgbClr val="3D3D3C"/>
                </a:solidFill>
              </a:defRPr>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smtClean="0"/>
              <a:t>Headline</a:t>
            </a:r>
            <a:endParaRPr lang="en-US" dirty="0"/>
          </a:p>
        </p:txBody>
      </p:sp>
    </p:spTree>
    <p:extLst>
      <p:ext uri="{BB962C8B-B14F-4D97-AF65-F5344CB8AC3E}">
        <p14:creationId xmlns:p14="http://schemas.microsoft.com/office/powerpoint/2010/main" val="16075957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4" name="Picture 13"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5"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809534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2D43928-2C0B-4958-9A30-4429F50EBACF}" type="datetimeFigureOut">
              <a:rPr lang="en-GB" smtClean="0"/>
              <a:t>16/10/2020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1955701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5"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19699149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B8CD6AF4-BF38-4AD9-9B94-D6A689C7B648}" type="datetimeFigureOut">
              <a:rPr lang="en-GB">
                <a:solidFill>
                  <a:prstClr val="black">
                    <a:tint val="75000"/>
                  </a:prstClr>
                </a:solidFill>
              </a:rPr>
              <a:pPr>
                <a:defRPr/>
              </a:pPr>
              <a:t>16/10/2020</a:t>
            </a:fld>
            <a:endParaRPr lang="en-GB">
              <a:solidFill>
                <a:prstClr val="black">
                  <a:tint val="75000"/>
                </a:prstClr>
              </a:solidFill>
            </a:endParaRPr>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lvl1pPr fontAlgn="base">
              <a:spcBef>
                <a:spcPct val="0"/>
              </a:spcBef>
              <a:spcAft>
                <a:spcPct val="0"/>
              </a:spcAft>
              <a:defRPr>
                <a:latin typeface="Arial" charset="0"/>
              </a:defRPr>
            </a:lvl1pPr>
          </a:lstStyle>
          <a:p>
            <a:pPr defTabSz="609585">
              <a:defRPr/>
            </a:pPr>
            <a:endParaRPr lang="en-GB">
              <a:solidFill>
                <a:prstClr val="black"/>
              </a:solidFill>
            </a:endParaRPr>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lvl1pPr fontAlgn="base">
              <a:spcBef>
                <a:spcPct val="0"/>
              </a:spcBef>
              <a:spcAft>
                <a:spcPct val="0"/>
              </a:spcAft>
              <a:defRPr>
                <a:latin typeface="Arial" charset="0"/>
              </a:defRPr>
            </a:lvl1pPr>
          </a:lstStyle>
          <a:p>
            <a:pPr defTabSz="609585">
              <a:defRPr/>
            </a:pPr>
            <a:fld id="{8441D3C6-2299-48C6-BE61-09DF530DFC22}" type="slidenum">
              <a:rPr lang="en-GB" smtClean="0">
                <a:solidFill>
                  <a:prstClr val="black"/>
                </a:solidFill>
              </a:rPr>
              <a:pPr defTabSz="609585">
                <a:defRPr/>
              </a:pPr>
              <a:t>‹#›</a:t>
            </a:fld>
            <a:endParaRPr lang="en-GB">
              <a:solidFill>
                <a:prstClr val="black"/>
              </a:solidFill>
            </a:endParaRPr>
          </a:p>
        </p:txBody>
      </p:sp>
    </p:spTree>
    <p:extLst>
      <p:ext uri="{BB962C8B-B14F-4D97-AF65-F5344CB8AC3E}">
        <p14:creationId xmlns:p14="http://schemas.microsoft.com/office/powerpoint/2010/main" val="979297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2D43928-2C0B-4958-9A30-4429F50EBACF}" type="datetimeFigureOut">
              <a:rPr lang="en-GB" smtClean="0"/>
              <a:t>16/10/2020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443935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2D43928-2C0B-4958-9A30-4429F50EBACF}" type="datetimeFigureOut">
              <a:rPr lang="en-GB" smtClean="0"/>
              <a:t>16/10/2020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936334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D43928-2C0B-4958-9A30-4429F50EBACF}" type="datetimeFigureOut">
              <a:rPr lang="en-GB" smtClean="0"/>
              <a:t>16/10/2020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3924402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D43928-2C0B-4958-9A30-4429F50EBACF}" type="datetimeFigureOut">
              <a:rPr lang="en-GB" smtClean="0"/>
              <a:t>16/10/2020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477467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D43928-2C0B-4958-9A30-4429F50EBACF}" type="datetimeFigureOut">
              <a:rPr lang="en-GB" smtClean="0"/>
              <a:t>16/10/2020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395958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theme" Target="../theme/theme3.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D43928-2C0B-4958-9A30-4429F50EBACF}" type="datetimeFigureOut">
              <a:rPr lang="en-GB" smtClean="0"/>
              <a:t>16/10/2020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7ED95A-4179-469F-B518-DDEA327859DE}" type="slidenum">
              <a:rPr lang="en-GB" smtClean="0"/>
              <a:t>‹#›</a:t>
            </a:fld>
            <a:endParaRPr lang="en-GB"/>
          </a:p>
        </p:txBody>
      </p:sp>
    </p:spTree>
    <p:extLst>
      <p:ext uri="{BB962C8B-B14F-4D97-AF65-F5344CB8AC3E}">
        <p14:creationId xmlns:p14="http://schemas.microsoft.com/office/powerpoint/2010/main" val="1909328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838200" y="1825625"/>
            <a:ext cx="10515600" cy="4351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defTabSz="914377">
              <a:defRPr/>
            </a:pPr>
            <a:fld id="{914D9DD7-CEC6-45CA-B599-698DB179932E}" type="datetimeFigureOut">
              <a:rPr lang="en-GB" smtClean="0">
                <a:solidFill>
                  <a:prstClr val="black">
                    <a:tint val="75000"/>
                  </a:prstClr>
                </a:solidFill>
              </a:rPr>
              <a:pPr defTabSz="914377">
                <a:defRPr/>
              </a:pPr>
              <a:t>16/10/2020</a:t>
            </a:fld>
            <a:endParaRPr lang="en-GB" dirty="0">
              <a:solidFill>
                <a:prstClr val="black">
                  <a:tint val="75000"/>
                </a:prstClr>
              </a:solidFill>
            </a:endParaRP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defTabSz="914377">
              <a:defRPr/>
            </a:pPr>
            <a:endParaRPr lang="en-GB" dirty="0">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defTabSz="914377">
              <a:defRPr/>
            </a:pPr>
            <a:fld id="{87D70A07-3331-4F97-8256-EF5D9238E7D8}" type="slidenum">
              <a:rPr lang="en-GB" smtClean="0">
                <a:solidFill>
                  <a:prstClr val="black">
                    <a:tint val="75000"/>
                  </a:prstClr>
                </a:solidFill>
              </a:rPr>
              <a:pPr defTabSz="914377">
                <a:defRPr/>
              </a:pPr>
              <a:t>‹#›</a:t>
            </a:fld>
            <a:endParaRPr lang="en-GB" dirty="0">
              <a:solidFill>
                <a:prstClr val="black">
                  <a:tint val="75000"/>
                </a:prstClr>
              </a:solidFill>
            </a:endParaRPr>
          </a:p>
        </p:txBody>
      </p:sp>
    </p:spTree>
    <p:extLst>
      <p:ext uri="{BB962C8B-B14F-4D97-AF65-F5344CB8AC3E}">
        <p14:creationId xmlns:p14="http://schemas.microsoft.com/office/powerpoint/2010/main" val="83526446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189"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377"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566"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754"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594" indent="-228594"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783" indent="-228594"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2971" indent="-228594"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160" indent="-228594"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349" indent="-228594"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609585"/>
            <a:fld id="{7AD7E914-2E24-E44E-8E32-D2278494C075}" type="datetimeFigureOut">
              <a:rPr lang="en-US" smtClean="0">
                <a:solidFill>
                  <a:prstClr val="black">
                    <a:tint val="75000"/>
                  </a:prstClr>
                </a:solidFill>
              </a:rPr>
              <a:pPr defTabSz="609585"/>
              <a:t>10/16/2020</a:t>
            </a:fld>
            <a:endParaRPr lang="en-US">
              <a:solidFill>
                <a:prstClr val="black">
                  <a:tint val="75000"/>
                </a:prstClr>
              </a:solidFill>
            </a:endParaRPr>
          </a:p>
        </p:txBody>
      </p:sp>
    </p:spTree>
    <p:extLst>
      <p:ext uri="{BB962C8B-B14F-4D97-AF65-F5344CB8AC3E}">
        <p14:creationId xmlns:p14="http://schemas.microsoft.com/office/powerpoint/2010/main" val="3971881058"/>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2.xml"/><Relationship Id="rId1" Type="http://schemas.openxmlformats.org/officeDocument/2006/relationships/video" Target="https://www.youtube.com/embed/69cslx6ER7k" TargetMode="Externa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582930" y="1994546"/>
            <a:ext cx="11020298"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b="1" dirty="0">
              <a:solidFill>
                <a:schemeClr val="bg1"/>
              </a:solidFill>
              <a:latin typeface="+mn-lt"/>
            </a:endParaRPr>
          </a:p>
        </p:txBody>
      </p:sp>
      <p:sp>
        <p:nvSpPr>
          <p:cNvPr id="5" name="Title 2"/>
          <p:cNvSpPr>
            <a:spLocks noGrp="1"/>
          </p:cNvSpPr>
          <p:nvPr>
            <p:ph type="ctrTitle" idx="4294967295"/>
          </p:nvPr>
        </p:nvSpPr>
        <p:spPr>
          <a:xfrm>
            <a:off x="623824" y="1404154"/>
            <a:ext cx="10938510" cy="2506345"/>
          </a:xfrm>
        </p:spPr>
        <p:txBody>
          <a:bodyPr>
            <a:normAutofit/>
          </a:bodyPr>
          <a:lstStyle/>
          <a:p>
            <a:pPr algn="ctr"/>
            <a:r>
              <a:rPr lang="en-GB" sz="6600" b="1" dirty="0" smtClean="0">
                <a:solidFill>
                  <a:schemeClr val="bg1"/>
                </a:solidFill>
                <a:latin typeface="+mn-lt"/>
              </a:rPr>
              <a:t>Pythagoras’ Theorem Activity</a:t>
            </a:r>
            <a:endParaRPr lang="en-GB" sz="6600" b="1" dirty="0">
              <a:solidFill>
                <a:schemeClr val="bg1"/>
              </a:solidFill>
              <a:latin typeface="+mn-lt"/>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33241" y="5073993"/>
            <a:ext cx="5500914" cy="1390288"/>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1402" y="4905355"/>
            <a:ext cx="5321133" cy="1558926"/>
          </a:xfrm>
          <a:prstGeom prst="rect">
            <a:avLst/>
          </a:prstGeom>
        </p:spPr>
      </p:pic>
    </p:spTree>
    <p:extLst>
      <p:ext uri="{BB962C8B-B14F-4D97-AF65-F5344CB8AC3E}">
        <p14:creationId xmlns:p14="http://schemas.microsoft.com/office/powerpoint/2010/main" val="2671388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464194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2651" y="0"/>
            <a:ext cx="10306697" cy="6858000"/>
          </a:xfrm>
          <a:prstGeom prst="rect">
            <a:avLst/>
          </a:prstGeom>
        </p:spPr>
      </p:pic>
    </p:spTree>
    <p:extLst>
      <p:ext uri="{BB962C8B-B14F-4D97-AF65-F5344CB8AC3E}">
        <p14:creationId xmlns:p14="http://schemas.microsoft.com/office/powerpoint/2010/main" val="1667648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3"/>
          <p:cNvSpPr>
            <a:spLocks noChangeAspect="1" noChangeArrowheads="1" noTextEdit="1"/>
          </p:cNvSpPr>
          <p:nvPr/>
        </p:nvSpPr>
        <p:spPr bwMode="auto">
          <a:xfrm>
            <a:off x="1356938" y="1752626"/>
            <a:ext cx="9630833" cy="460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22" name="Rectangle 5"/>
          <p:cNvSpPr>
            <a:spLocks noChangeArrowheads="1"/>
          </p:cNvSpPr>
          <p:nvPr/>
        </p:nvSpPr>
        <p:spPr bwMode="auto">
          <a:xfrm>
            <a:off x="683963" y="1598156"/>
            <a:ext cx="5441531" cy="741892"/>
          </a:xfrm>
          <a:prstGeom prst="rect">
            <a:avLst/>
          </a:prstGeom>
          <a:solidFill>
            <a:srgbClr val="09A5B5">
              <a:alpha val="40000"/>
            </a:srgbClr>
          </a:solidFill>
          <a:ln>
            <a:noFill/>
          </a:ln>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23" name="Rectangle 6"/>
          <p:cNvSpPr>
            <a:spLocks noChangeArrowheads="1"/>
          </p:cNvSpPr>
          <p:nvPr/>
        </p:nvSpPr>
        <p:spPr bwMode="auto">
          <a:xfrm>
            <a:off x="6138761" y="1606946"/>
            <a:ext cx="5441531" cy="741892"/>
          </a:xfrm>
          <a:prstGeom prst="rect">
            <a:avLst/>
          </a:prstGeom>
          <a:solidFill>
            <a:srgbClr val="09A5B5">
              <a:alpha val="40000"/>
            </a:srgbClr>
          </a:solidFill>
          <a:ln>
            <a:noFill/>
          </a:ln>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24" name="Rectangle 7"/>
          <p:cNvSpPr>
            <a:spLocks noChangeArrowheads="1"/>
          </p:cNvSpPr>
          <p:nvPr/>
        </p:nvSpPr>
        <p:spPr bwMode="auto">
          <a:xfrm>
            <a:off x="693555" y="2348836"/>
            <a:ext cx="5441531" cy="740535"/>
          </a:xfrm>
          <a:prstGeom prst="rect">
            <a:avLst/>
          </a:prstGeom>
          <a:solidFill>
            <a:srgbClr val="09A5B5">
              <a:alpha val="20000"/>
            </a:srgbClr>
          </a:solidFill>
          <a:ln>
            <a:noFill/>
          </a:ln>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25" name="Rectangle 8"/>
          <p:cNvSpPr>
            <a:spLocks noChangeArrowheads="1"/>
          </p:cNvSpPr>
          <p:nvPr/>
        </p:nvSpPr>
        <p:spPr bwMode="auto">
          <a:xfrm>
            <a:off x="6135086" y="2351374"/>
            <a:ext cx="5441531" cy="737999"/>
          </a:xfrm>
          <a:prstGeom prst="rect">
            <a:avLst/>
          </a:prstGeom>
          <a:solidFill>
            <a:srgbClr val="09A5B5">
              <a:alpha val="20000"/>
            </a:srgbClr>
          </a:solidFill>
          <a:ln>
            <a:noFill/>
          </a:ln>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26" name="Rectangle 9"/>
          <p:cNvSpPr>
            <a:spLocks noChangeArrowheads="1"/>
          </p:cNvSpPr>
          <p:nvPr/>
        </p:nvSpPr>
        <p:spPr bwMode="auto">
          <a:xfrm>
            <a:off x="693555" y="3089371"/>
            <a:ext cx="5441531" cy="737999"/>
          </a:xfrm>
          <a:prstGeom prst="rect">
            <a:avLst/>
          </a:prstGeom>
          <a:solidFill>
            <a:srgbClr val="09A5B5">
              <a:alpha val="40000"/>
            </a:srgbClr>
          </a:solidFill>
          <a:ln>
            <a:noFill/>
          </a:ln>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27" name="Rectangle 10"/>
          <p:cNvSpPr>
            <a:spLocks noChangeArrowheads="1"/>
          </p:cNvSpPr>
          <p:nvPr/>
        </p:nvSpPr>
        <p:spPr bwMode="auto">
          <a:xfrm>
            <a:off x="6135086" y="3089371"/>
            <a:ext cx="5441531" cy="737999"/>
          </a:xfrm>
          <a:prstGeom prst="rect">
            <a:avLst/>
          </a:prstGeom>
          <a:solidFill>
            <a:srgbClr val="09A5B5">
              <a:alpha val="40000"/>
            </a:srgbClr>
          </a:solidFill>
          <a:ln>
            <a:noFill/>
          </a:ln>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28" name="Rectangle 11"/>
          <p:cNvSpPr>
            <a:spLocks noChangeArrowheads="1"/>
          </p:cNvSpPr>
          <p:nvPr/>
        </p:nvSpPr>
        <p:spPr bwMode="auto">
          <a:xfrm>
            <a:off x="693555" y="3827371"/>
            <a:ext cx="5441531" cy="737999"/>
          </a:xfrm>
          <a:prstGeom prst="rect">
            <a:avLst/>
          </a:prstGeom>
          <a:solidFill>
            <a:srgbClr val="09A5B5">
              <a:alpha val="20000"/>
            </a:srgbClr>
          </a:solidFill>
          <a:ln>
            <a:noFill/>
          </a:ln>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29" name="Rectangle 12"/>
          <p:cNvSpPr>
            <a:spLocks noChangeArrowheads="1"/>
          </p:cNvSpPr>
          <p:nvPr/>
        </p:nvSpPr>
        <p:spPr bwMode="auto">
          <a:xfrm>
            <a:off x="6135086" y="3827371"/>
            <a:ext cx="5441531" cy="737999"/>
          </a:xfrm>
          <a:prstGeom prst="rect">
            <a:avLst/>
          </a:prstGeom>
          <a:solidFill>
            <a:srgbClr val="09A5B5">
              <a:alpha val="20000"/>
            </a:srgbClr>
          </a:solidFill>
          <a:ln>
            <a:noFill/>
          </a:ln>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30" name="Rectangle 13"/>
          <p:cNvSpPr>
            <a:spLocks noChangeArrowheads="1"/>
          </p:cNvSpPr>
          <p:nvPr/>
        </p:nvSpPr>
        <p:spPr bwMode="auto">
          <a:xfrm>
            <a:off x="693555" y="4565368"/>
            <a:ext cx="5441531" cy="740535"/>
          </a:xfrm>
          <a:prstGeom prst="rect">
            <a:avLst/>
          </a:prstGeom>
          <a:solidFill>
            <a:srgbClr val="09A5B5">
              <a:alpha val="40000"/>
            </a:srgbClr>
          </a:solidFill>
          <a:ln>
            <a:noFill/>
          </a:ln>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31" name="Rectangle 14"/>
          <p:cNvSpPr>
            <a:spLocks noChangeArrowheads="1"/>
          </p:cNvSpPr>
          <p:nvPr/>
        </p:nvSpPr>
        <p:spPr bwMode="auto">
          <a:xfrm>
            <a:off x="6135086" y="4565368"/>
            <a:ext cx="5441531" cy="740535"/>
          </a:xfrm>
          <a:prstGeom prst="rect">
            <a:avLst/>
          </a:prstGeom>
          <a:solidFill>
            <a:srgbClr val="09A5B5">
              <a:alpha val="40000"/>
            </a:srgbClr>
          </a:solidFill>
          <a:ln>
            <a:noFill/>
          </a:ln>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32" name="Rectangle 15"/>
          <p:cNvSpPr>
            <a:spLocks noChangeArrowheads="1"/>
          </p:cNvSpPr>
          <p:nvPr/>
        </p:nvSpPr>
        <p:spPr bwMode="auto">
          <a:xfrm>
            <a:off x="693555" y="5305903"/>
            <a:ext cx="5441531" cy="737999"/>
          </a:xfrm>
          <a:prstGeom prst="rect">
            <a:avLst/>
          </a:prstGeom>
          <a:solidFill>
            <a:srgbClr val="09A5B5">
              <a:alpha val="20000"/>
            </a:srgbClr>
          </a:solidFill>
          <a:ln>
            <a:noFill/>
          </a:ln>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33" name="Rectangle 16"/>
          <p:cNvSpPr>
            <a:spLocks noChangeArrowheads="1"/>
          </p:cNvSpPr>
          <p:nvPr/>
        </p:nvSpPr>
        <p:spPr bwMode="auto">
          <a:xfrm>
            <a:off x="6135086" y="5305903"/>
            <a:ext cx="5441531" cy="737999"/>
          </a:xfrm>
          <a:prstGeom prst="rect">
            <a:avLst/>
          </a:prstGeom>
          <a:solidFill>
            <a:srgbClr val="09A5B5">
              <a:alpha val="20000"/>
            </a:srgbClr>
          </a:solidFill>
          <a:ln>
            <a:noFill/>
          </a:ln>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34" name="Rectangle 17"/>
          <p:cNvSpPr>
            <a:spLocks noChangeArrowheads="1"/>
          </p:cNvSpPr>
          <p:nvPr/>
        </p:nvSpPr>
        <p:spPr bwMode="auto">
          <a:xfrm>
            <a:off x="693555" y="6043902"/>
            <a:ext cx="5441531" cy="737999"/>
          </a:xfrm>
          <a:prstGeom prst="rect">
            <a:avLst/>
          </a:prstGeom>
          <a:solidFill>
            <a:srgbClr val="09A5B5">
              <a:alpha val="40000"/>
            </a:srgbClr>
          </a:solidFill>
          <a:ln>
            <a:noFill/>
          </a:ln>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35" name="Rectangle 18"/>
          <p:cNvSpPr>
            <a:spLocks noChangeArrowheads="1"/>
          </p:cNvSpPr>
          <p:nvPr/>
        </p:nvSpPr>
        <p:spPr bwMode="auto">
          <a:xfrm>
            <a:off x="6135086" y="6043902"/>
            <a:ext cx="5441531" cy="737999"/>
          </a:xfrm>
          <a:prstGeom prst="rect">
            <a:avLst/>
          </a:prstGeom>
          <a:solidFill>
            <a:srgbClr val="09A5B5">
              <a:alpha val="40000"/>
            </a:srgbClr>
          </a:solidFill>
          <a:ln>
            <a:noFill/>
          </a:ln>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36" name="Line 19"/>
          <p:cNvSpPr>
            <a:spLocks noChangeShapeType="1"/>
          </p:cNvSpPr>
          <p:nvPr/>
        </p:nvSpPr>
        <p:spPr bwMode="auto">
          <a:xfrm>
            <a:off x="6125494" y="1606945"/>
            <a:ext cx="9593" cy="5185099"/>
          </a:xfrm>
          <a:prstGeom prst="line">
            <a:avLst/>
          </a:prstGeom>
          <a:noFill/>
          <a:ln w="19050" cap="flat">
            <a:solidFill>
              <a:srgbClr val="09A5B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37" name="Line 20"/>
          <p:cNvSpPr>
            <a:spLocks noChangeShapeType="1"/>
          </p:cNvSpPr>
          <p:nvPr/>
        </p:nvSpPr>
        <p:spPr bwMode="auto">
          <a:xfrm>
            <a:off x="683964" y="2339943"/>
            <a:ext cx="10902244" cy="0"/>
          </a:xfrm>
          <a:prstGeom prst="line">
            <a:avLst/>
          </a:prstGeom>
          <a:noFill/>
          <a:ln w="19050" cap="flat">
            <a:solidFill>
              <a:srgbClr val="09A5B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38" name="Line 21"/>
          <p:cNvSpPr>
            <a:spLocks noChangeShapeType="1"/>
          </p:cNvSpPr>
          <p:nvPr/>
        </p:nvSpPr>
        <p:spPr bwMode="auto">
          <a:xfrm>
            <a:off x="683964" y="3089370"/>
            <a:ext cx="10902244" cy="0"/>
          </a:xfrm>
          <a:prstGeom prst="line">
            <a:avLst/>
          </a:prstGeom>
          <a:noFill/>
          <a:ln w="19050" cap="flat">
            <a:solidFill>
              <a:srgbClr val="09A5B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39" name="Line 22"/>
          <p:cNvSpPr>
            <a:spLocks noChangeShapeType="1"/>
          </p:cNvSpPr>
          <p:nvPr/>
        </p:nvSpPr>
        <p:spPr bwMode="auto">
          <a:xfrm>
            <a:off x="683964" y="3827370"/>
            <a:ext cx="10902244" cy="0"/>
          </a:xfrm>
          <a:prstGeom prst="line">
            <a:avLst/>
          </a:prstGeom>
          <a:noFill/>
          <a:ln w="19050" cap="flat">
            <a:solidFill>
              <a:srgbClr val="09A5B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40" name="Line 23"/>
          <p:cNvSpPr>
            <a:spLocks noChangeShapeType="1"/>
          </p:cNvSpPr>
          <p:nvPr/>
        </p:nvSpPr>
        <p:spPr bwMode="auto">
          <a:xfrm>
            <a:off x="683964" y="4565368"/>
            <a:ext cx="10902244" cy="0"/>
          </a:xfrm>
          <a:prstGeom prst="line">
            <a:avLst/>
          </a:prstGeom>
          <a:noFill/>
          <a:ln w="19050" cap="flat">
            <a:solidFill>
              <a:srgbClr val="09A5B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41" name="Line 24"/>
          <p:cNvSpPr>
            <a:spLocks noChangeShapeType="1"/>
          </p:cNvSpPr>
          <p:nvPr/>
        </p:nvSpPr>
        <p:spPr bwMode="auto">
          <a:xfrm>
            <a:off x="683964" y="5305902"/>
            <a:ext cx="10902244" cy="0"/>
          </a:xfrm>
          <a:prstGeom prst="line">
            <a:avLst/>
          </a:prstGeom>
          <a:noFill/>
          <a:ln w="19050" cap="flat">
            <a:solidFill>
              <a:srgbClr val="09A5B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42" name="Line 25"/>
          <p:cNvSpPr>
            <a:spLocks noChangeShapeType="1"/>
          </p:cNvSpPr>
          <p:nvPr/>
        </p:nvSpPr>
        <p:spPr bwMode="auto">
          <a:xfrm>
            <a:off x="683964" y="6043901"/>
            <a:ext cx="10902244" cy="0"/>
          </a:xfrm>
          <a:prstGeom prst="line">
            <a:avLst/>
          </a:prstGeom>
          <a:noFill/>
          <a:ln w="19050" cap="flat">
            <a:solidFill>
              <a:srgbClr val="09A5B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43" name="Line 26"/>
          <p:cNvSpPr>
            <a:spLocks noChangeShapeType="1"/>
          </p:cNvSpPr>
          <p:nvPr/>
        </p:nvSpPr>
        <p:spPr bwMode="auto">
          <a:xfrm>
            <a:off x="683964" y="1606945"/>
            <a:ext cx="9593" cy="5185099"/>
          </a:xfrm>
          <a:prstGeom prst="line">
            <a:avLst/>
          </a:prstGeom>
          <a:noFill/>
          <a:ln w="19050" cap="flat">
            <a:solidFill>
              <a:srgbClr val="09A5B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44" name="Line 27"/>
          <p:cNvSpPr>
            <a:spLocks noChangeShapeType="1"/>
          </p:cNvSpPr>
          <p:nvPr/>
        </p:nvSpPr>
        <p:spPr bwMode="auto">
          <a:xfrm>
            <a:off x="11576620" y="1596801"/>
            <a:ext cx="9589" cy="5185099"/>
          </a:xfrm>
          <a:prstGeom prst="line">
            <a:avLst/>
          </a:prstGeom>
          <a:noFill/>
          <a:ln w="19050" cap="flat">
            <a:solidFill>
              <a:srgbClr val="09A5B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45" name="Line 28"/>
          <p:cNvSpPr>
            <a:spLocks noChangeShapeType="1"/>
          </p:cNvSpPr>
          <p:nvPr/>
        </p:nvSpPr>
        <p:spPr bwMode="auto">
          <a:xfrm>
            <a:off x="674371" y="1598156"/>
            <a:ext cx="10902244" cy="0"/>
          </a:xfrm>
          <a:prstGeom prst="line">
            <a:avLst/>
          </a:prstGeom>
          <a:noFill/>
          <a:ln w="19050" cap="flat">
            <a:solidFill>
              <a:srgbClr val="09A5B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46" name="Line 29"/>
          <p:cNvSpPr>
            <a:spLocks noChangeShapeType="1"/>
          </p:cNvSpPr>
          <p:nvPr/>
        </p:nvSpPr>
        <p:spPr bwMode="auto">
          <a:xfrm>
            <a:off x="683964" y="6781900"/>
            <a:ext cx="10902244" cy="0"/>
          </a:xfrm>
          <a:prstGeom prst="line">
            <a:avLst/>
          </a:prstGeom>
          <a:noFill/>
          <a:ln w="19050" cap="flat">
            <a:solidFill>
              <a:srgbClr val="09A5B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47" name="Rectangle 30"/>
          <p:cNvSpPr>
            <a:spLocks noChangeArrowheads="1"/>
          </p:cNvSpPr>
          <p:nvPr/>
        </p:nvSpPr>
        <p:spPr bwMode="auto">
          <a:xfrm>
            <a:off x="1974200" y="1813726"/>
            <a:ext cx="2548198"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867" dirty="0">
                <a:solidFill>
                  <a:srgbClr val="000000"/>
                </a:solidFill>
                <a:latin typeface="Calibri" panose="020F0502020204030204" pitchFamily="34" charset="0"/>
              </a:rPr>
              <a:t>What is a square number?</a:t>
            </a:r>
            <a:endParaRPr lang="en-US" altLang="en-US" sz="2400" dirty="0">
              <a:solidFill>
                <a:prstClr val="black"/>
              </a:solidFill>
            </a:endParaRPr>
          </a:p>
        </p:txBody>
      </p:sp>
      <p:sp>
        <p:nvSpPr>
          <p:cNvPr id="48" name="Rectangle 31"/>
          <p:cNvSpPr>
            <a:spLocks noChangeArrowheads="1"/>
          </p:cNvSpPr>
          <p:nvPr/>
        </p:nvSpPr>
        <p:spPr bwMode="auto">
          <a:xfrm>
            <a:off x="6714081" y="1819018"/>
            <a:ext cx="4332725"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867" dirty="0">
                <a:solidFill>
                  <a:srgbClr val="000000"/>
                </a:solidFill>
                <a:latin typeface="+mn-lt"/>
              </a:rPr>
              <a:t>The product of a number multiplied by itself </a:t>
            </a:r>
            <a:endParaRPr lang="en-US" altLang="en-US" sz="1867" dirty="0">
              <a:solidFill>
                <a:prstClr val="black"/>
              </a:solidFill>
              <a:latin typeface="+mn-lt"/>
            </a:endParaRPr>
          </a:p>
        </p:txBody>
      </p:sp>
      <p:sp>
        <p:nvSpPr>
          <p:cNvPr id="50" name="Rectangle 33"/>
          <p:cNvSpPr>
            <a:spLocks noChangeArrowheads="1"/>
          </p:cNvSpPr>
          <p:nvPr/>
        </p:nvSpPr>
        <p:spPr bwMode="auto">
          <a:xfrm>
            <a:off x="1106048" y="2544115"/>
            <a:ext cx="4102277"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867" dirty="0">
                <a:solidFill>
                  <a:srgbClr val="000000"/>
                </a:solidFill>
                <a:latin typeface="Calibri" panose="020F0502020204030204" pitchFamily="34" charset="0"/>
              </a:rPr>
              <a:t>What is the inverse of squaring a number?</a:t>
            </a:r>
            <a:endParaRPr lang="en-US" altLang="en-US" sz="2400" dirty="0">
              <a:solidFill>
                <a:prstClr val="black"/>
              </a:solidFill>
            </a:endParaRPr>
          </a:p>
        </p:txBody>
      </p:sp>
      <p:sp>
        <p:nvSpPr>
          <p:cNvPr id="51" name="Rectangle 34"/>
          <p:cNvSpPr>
            <a:spLocks noChangeArrowheads="1"/>
          </p:cNvSpPr>
          <p:nvPr/>
        </p:nvSpPr>
        <p:spPr bwMode="auto">
          <a:xfrm>
            <a:off x="7169991" y="2545688"/>
            <a:ext cx="3511602" cy="65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867" dirty="0">
                <a:solidFill>
                  <a:srgbClr val="000000"/>
                </a:solidFill>
                <a:latin typeface="+mn-lt"/>
              </a:rPr>
              <a:t>Finding the square root of a number</a:t>
            </a:r>
            <a:endParaRPr lang="en-US" altLang="en-US" sz="3200" dirty="0">
              <a:solidFill>
                <a:prstClr val="black"/>
              </a:solidFill>
              <a:latin typeface="+mn-lt"/>
            </a:endParaRPr>
          </a:p>
          <a:p>
            <a:endParaRPr lang="en-US" altLang="en-US" sz="2400" dirty="0">
              <a:solidFill>
                <a:prstClr val="black"/>
              </a:solidFill>
              <a:latin typeface="Museo Sans Cyrl 100" panose="02000000000000000000" pitchFamily="50" charset="0"/>
            </a:endParaRPr>
          </a:p>
        </p:txBody>
      </p:sp>
      <p:sp>
        <p:nvSpPr>
          <p:cNvPr id="53" name="Rectangle 36"/>
          <p:cNvSpPr>
            <a:spLocks noChangeArrowheads="1"/>
          </p:cNvSpPr>
          <p:nvPr/>
        </p:nvSpPr>
        <p:spPr bwMode="auto">
          <a:xfrm>
            <a:off x="1619264" y="3279578"/>
            <a:ext cx="3189015"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867" dirty="0">
                <a:solidFill>
                  <a:srgbClr val="000000"/>
                </a:solidFill>
                <a:latin typeface="Calibri" panose="020F0502020204030204" pitchFamily="34" charset="0"/>
              </a:rPr>
              <a:t>What is the first square number?</a:t>
            </a:r>
            <a:endParaRPr lang="en-US" altLang="en-US" sz="2400" dirty="0">
              <a:solidFill>
                <a:prstClr val="black"/>
              </a:solidFill>
            </a:endParaRPr>
          </a:p>
        </p:txBody>
      </p:sp>
      <p:sp>
        <p:nvSpPr>
          <p:cNvPr id="54" name="Rectangle 37"/>
          <p:cNvSpPr>
            <a:spLocks noChangeArrowheads="1"/>
          </p:cNvSpPr>
          <p:nvPr/>
        </p:nvSpPr>
        <p:spPr bwMode="auto">
          <a:xfrm>
            <a:off x="8901491" y="3279577"/>
            <a:ext cx="121828"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867" dirty="0">
                <a:solidFill>
                  <a:srgbClr val="000000"/>
                </a:solidFill>
                <a:latin typeface="+mn-lt"/>
              </a:rPr>
              <a:t>1</a:t>
            </a:r>
            <a:endParaRPr lang="en-US" altLang="en-US" sz="2400" dirty="0">
              <a:solidFill>
                <a:prstClr val="black"/>
              </a:solidFill>
              <a:latin typeface="+mn-lt"/>
            </a:endParaRPr>
          </a:p>
        </p:txBody>
      </p:sp>
      <p:sp>
        <p:nvSpPr>
          <p:cNvPr id="55" name="Rectangle 38"/>
          <p:cNvSpPr>
            <a:spLocks noChangeArrowheads="1"/>
          </p:cNvSpPr>
          <p:nvPr/>
        </p:nvSpPr>
        <p:spPr bwMode="auto">
          <a:xfrm>
            <a:off x="1489761" y="4022649"/>
            <a:ext cx="3420039"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867" dirty="0">
                <a:solidFill>
                  <a:srgbClr val="000000"/>
                </a:solidFill>
                <a:latin typeface="Calibri" panose="020F0502020204030204" pitchFamily="34" charset="0"/>
              </a:rPr>
              <a:t>What is the fourth square number?</a:t>
            </a:r>
            <a:endParaRPr lang="en-US" altLang="en-US" sz="2400" dirty="0">
              <a:solidFill>
                <a:prstClr val="black"/>
              </a:solidFill>
            </a:endParaRPr>
          </a:p>
        </p:txBody>
      </p:sp>
      <p:sp>
        <p:nvSpPr>
          <p:cNvPr id="56" name="Rectangle 39"/>
          <p:cNvSpPr>
            <a:spLocks noChangeArrowheads="1"/>
          </p:cNvSpPr>
          <p:nvPr/>
        </p:nvSpPr>
        <p:spPr bwMode="auto">
          <a:xfrm>
            <a:off x="8835944" y="4017574"/>
            <a:ext cx="246093"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867" dirty="0">
                <a:solidFill>
                  <a:srgbClr val="000000"/>
                </a:solidFill>
                <a:latin typeface="+mn-lt"/>
              </a:rPr>
              <a:t>16</a:t>
            </a:r>
            <a:endParaRPr lang="en-US" altLang="en-US" sz="2400" dirty="0">
              <a:solidFill>
                <a:prstClr val="black"/>
              </a:solidFill>
              <a:latin typeface="+mn-lt"/>
            </a:endParaRPr>
          </a:p>
        </p:txBody>
      </p:sp>
      <p:sp>
        <p:nvSpPr>
          <p:cNvPr id="57" name="Rectangle 40"/>
          <p:cNvSpPr>
            <a:spLocks noChangeArrowheads="1"/>
          </p:cNvSpPr>
          <p:nvPr/>
        </p:nvSpPr>
        <p:spPr bwMode="auto">
          <a:xfrm>
            <a:off x="1297903" y="4760647"/>
            <a:ext cx="3759234"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867" dirty="0">
                <a:solidFill>
                  <a:srgbClr val="000000"/>
                </a:solidFill>
                <a:latin typeface="Calibri" panose="020F0502020204030204" pitchFamily="34" charset="0"/>
              </a:rPr>
              <a:t>What is the twentieth square number?</a:t>
            </a:r>
            <a:endParaRPr lang="en-US" altLang="en-US" sz="2400" dirty="0">
              <a:solidFill>
                <a:prstClr val="black"/>
              </a:solidFill>
            </a:endParaRPr>
          </a:p>
        </p:txBody>
      </p:sp>
      <p:sp>
        <p:nvSpPr>
          <p:cNvPr id="58" name="Rectangle 41"/>
          <p:cNvSpPr>
            <a:spLocks noChangeArrowheads="1"/>
          </p:cNvSpPr>
          <p:nvPr/>
        </p:nvSpPr>
        <p:spPr bwMode="auto">
          <a:xfrm>
            <a:off x="8776247" y="4760646"/>
            <a:ext cx="365485"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867" dirty="0">
                <a:solidFill>
                  <a:srgbClr val="000000"/>
                </a:solidFill>
                <a:latin typeface="+mn-lt"/>
              </a:rPr>
              <a:t>400</a:t>
            </a:r>
            <a:endParaRPr lang="en-US" altLang="en-US" sz="2400" dirty="0">
              <a:solidFill>
                <a:prstClr val="black"/>
              </a:solidFill>
              <a:latin typeface="+mn-lt"/>
            </a:endParaRPr>
          </a:p>
        </p:txBody>
      </p:sp>
      <p:sp>
        <p:nvSpPr>
          <p:cNvPr id="59" name="Rectangle 42"/>
          <p:cNvSpPr>
            <a:spLocks noChangeArrowheads="1"/>
          </p:cNvSpPr>
          <p:nvPr/>
        </p:nvSpPr>
        <p:spPr bwMode="auto">
          <a:xfrm>
            <a:off x="1755962" y="5498645"/>
            <a:ext cx="2954720"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867">
                <a:solidFill>
                  <a:srgbClr val="000000"/>
                </a:solidFill>
                <a:latin typeface="Calibri" panose="020F0502020204030204" pitchFamily="34" charset="0"/>
              </a:rPr>
              <a:t>What is the square root of 64?</a:t>
            </a:r>
            <a:endParaRPr lang="en-US" altLang="en-US" sz="2400">
              <a:solidFill>
                <a:prstClr val="black"/>
              </a:solidFill>
            </a:endParaRPr>
          </a:p>
        </p:txBody>
      </p:sp>
      <p:sp>
        <p:nvSpPr>
          <p:cNvPr id="60" name="Rectangle 43"/>
          <p:cNvSpPr>
            <a:spLocks noChangeArrowheads="1"/>
          </p:cNvSpPr>
          <p:nvPr/>
        </p:nvSpPr>
        <p:spPr bwMode="auto">
          <a:xfrm>
            <a:off x="8889394" y="5531240"/>
            <a:ext cx="121828"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867" dirty="0">
                <a:solidFill>
                  <a:srgbClr val="000000"/>
                </a:solidFill>
                <a:latin typeface="+mn-lt"/>
              </a:rPr>
              <a:t>8</a:t>
            </a:r>
            <a:endParaRPr lang="en-US" altLang="en-US" sz="2400" dirty="0">
              <a:solidFill>
                <a:prstClr val="black"/>
              </a:solidFill>
              <a:latin typeface="+mn-lt"/>
            </a:endParaRPr>
          </a:p>
        </p:txBody>
      </p:sp>
      <p:sp>
        <p:nvSpPr>
          <p:cNvPr id="61" name="Rectangle 44"/>
          <p:cNvSpPr>
            <a:spLocks noChangeArrowheads="1"/>
          </p:cNvSpPr>
          <p:nvPr/>
        </p:nvSpPr>
        <p:spPr bwMode="auto">
          <a:xfrm>
            <a:off x="1688811" y="6234107"/>
            <a:ext cx="3076548"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867">
                <a:solidFill>
                  <a:srgbClr val="000000"/>
                </a:solidFill>
                <a:latin typeface="Calibri" panose="020F0502020204030204" pitchFamily="34" charset="0"/>
              </a:rPr>
              <a:t>What is the square root of 169?</a:t>
            </a:r>
            <a:endParaRPr lang="en-US" altLang="en-US" sz="2400">
              <a:solidFill>
                <a:prstClr val="black"/>
              </a:solidFill>
            </a:endParaRPr>
          </a:p>
        </p:txBody>
      </p:sp>
      <p:sp>
        <p:nvSpPr>
          <p:cNvPr id="62" name="Rectangle 45"/>
          <p:cNvSpPr>
            <a:spLocks noChangeArrowheads="1"/>
          </p:cNvSpPr>
          <p:nvPr/>
        </p:nvSpPr>
        <p:spPr bwMode="auto">
          <a:xfrm>
            <a:off x="8829281" y="6234107"/>
            <a:ext cx="242054"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867" dirty="0">
                <a:solidFill>
                  <a:srgbClr val="000000"/>
                </a:solidFill>
                <a:latin typeface="+mn-lt"/>
              </a:rPr>
              <a:t>13</a:t>
            </a:r>
            <a:endParaRPr lang="en-US" altLang="en-US" sz="2400" dirty="0">
              <a:solidFill>
                <a:prstClr val="black"/>
              </a:solidFill>
              <a:latin typeface="+mn-lt"/>
            </a:endParaRPr>
          </a:p>
        </p:txBody>
      </p:sp>
      <p:sp>
        <p:nvSpPr>
          <p:cNvPr id="3" name="Title 2"/>
          <p:cNvSpPr>
            <a:spLocks noGrp="1"/>
          </p:cNvSpPr>
          <p:nvPr>
            <p:ph type="title"/>
          </p:nvPr>
        </p:nvSpPr>
        <p:spPr/>
        <p:txBody>
          <a:bodyPr/>
          <a:lstStyle/>
          <a:p>
            <a:endParaRPr lang="en-GB" dirty="0"/>
          </a:p>
        </p:txBody>
      </p:sp>
      <p:sp>
        <p:nvSpPr>
          <p:cNvPr id="52" name="Title 1"/>
          <p:cNvSpPr txBox="1">
            <a:spLocks/>
          </p:cNvSpPr>
          <p:nvPr/>
        </p:nvSpPr>
        <p:spPr bwMode="auto">
          <a:xfrm>
            <a:off x="-278296" y="209677"/>
            <a:ext cx="10515600" cy="1325563"/>
          </a:xfrm>
          <a:prstGeom prst="roundRect">
            <a:avLst/>
          </a:prstGeom>
          <a:solidFill>
            <a:srgbClr val="09A5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189"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377"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566"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754"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b="1" dirty="0" smtClean="0">
                <a:solidFill>
                  <a:schemeClr val="bg1"/>
                </a:solidFill>
                <a:latin typeface="+mn-lt"/>
              </a:rPr>
              <a:t>   Square thinkers</a:t>
            </a:r>
            <a:endParaRPr lang="en-GB" b="1" dirty="0">
              <a:solidFill>
                <a:schemeClr val="bg1"/>
              </a:solidFill>
              <a:latin typeface="+mn-lt"/>
            </a:endParaRPr>
          </a:p>
        </p:txBody>
      </p:sp>
    </p:spTree>
    <p:extLst>
      <p:ext uri="{BB962C8B-B14F-4D97-AF65-F5344CB8AC3E}">
        <p14:creationId xmlns:p14="http://schemas.microsoft.com/office/powerpoint/2010/main" val="1299977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500"/>
                                        <p:tgtEl>
                                          <p:spTgt spid="5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fade">
                                      <p:cBhvr>
                                        <p:cTn id="32" dur="500"/>
                                        <p:tgtEl>
                                          <p:spTgt spid="6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fade">
                                      <p:cBhvr>
                                        <p:cTn id="3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1" grpId="0"/>
      <p:bldP spid="54" grpId="0"/>
      <p:bldP spid="56" grpId="0"/>
      <p:bldP spid="58" grpId="0"/>
      <p:bldP spid="60" grpId="0"/>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4" y="5105802"/>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defTabSz="914377" eaLnBrk="0" fontAlgn="base" hangingPunct="0">
              <a:spcBef>
                <a:spcPct val="0"/>
              </a:spcBef>
              <a:spcAft>
                <a:spcPct val="0"/>
              </a:spcAft>
            </a:pPr>
            <a:r>
              <a:rPr lang="en-GB" altLang="en-US" sz="2000" b="1" i="1" dirty="0">
                <a:solidFill>
                  <a:prstClr val="white"/>
                </a:solidFill>
                <a:latin typeface="Calibri" panose="020F0502020204030204"/>
              </a:rPr>
              <a:t>“When my placement ended, I felt incredibly motivated and eager to do all that’s necessary to work in this field of work in the near future.”</a:t>
            </a:r>
          </a:p>
        </p:txBody>
      </p:sp>
      <p:sp>
        <p:nvSpPr>
          <p:cNvPr id="5" name="Text Box 2"/>
          <p:cNvSpPr txBox="1">
            <a:spLocks noChangeArrowheads="1"/>
          </p:cNvSpPr>
          <p:nvPr/>
        </p:nvSpPr>
        <p:spPr bwMode="auto">
          <a:xfrm>
            <a:off x="3542300" y="1746478"/>
            <a:ext cx="5112771" cy="3359324"/>
          </a:xfrm>
          <a:prstGeom prst="rect">
            <a:avLst/>
          </a:prstGeom>
          <a:noFill/>
          <a:ln>
            <a:noFill/>
          </a:ln>
          <a:effectLst/>
          <a:extLst>
            <a:ext uri="{909E8E84-426E-40DD-AFC4-6F175D3DCCD1}">
              <a14:hiddenFill xmlns:a14="http://schemas.microsoft.com/office/drawing/2010/main">
                <a:solidFill>
                  <a:srgbClr val="09A5B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48768" tIns="48768" rIns="48768" bIns="48768" numCol="1" anchor="t" anchorCtr="0" compatLnSpc="1">
            <a:prstTxWarp prst="textNoShape">
              <a:avLst/>
            </a:prstTxWarp>
          </a:bodyPr>
          <a:lstStyle/>
          <a:p>
            <a:pPr algn="ctr" eaLnBrk="0" fontAlgn="base" hangingPunct="0">
              <a:spcBef>
                <a:spcPct val="0"/>
              </a:spcBef>
              <a:spcAft>
                <a:spcPct val="0"/>
              </a:spcAft>
            </a:pPr>
            <a:r>
              <a:rPr lang="en-GB" altLang="en-US" sz="8800" b="1" dirty="0">
                <a:latin typeface="Calibri Light" panose="020F0302020204030204"/>
              </a:rPr>
              <a:t>3² + 4</a:t>
            </a:r>
            <a:r>
              <a:rPr lang="en-GB" altLang="en-US" sz="8800" b="1" noProof="1">
                <a:latin typeface="Calibri Light" panose="020F0302020204030204"/>
              </a:rPr>
              <a:t>²</a:t>
            </a:r>
            <a:r>
              <a:rPr lang="en-GB" altLang="en-US" sz="8800" b="1" dirty="0">
                <a:latin typeface="Calibri Light" panose="020F0302020204030204"/>
              </a:rPr>
              <a:t> = 5</a:t>
            </a:r>
            <a:r>
              <a:rPr lang="en-GB" altLang="en-US" sz="8800" b="1" noProof="1">
                <a:latin typeface="Calibri Light" panose="020F0302020204030204"/>
              </a:rPr>
              <a:t>²</a:t>
            </a:r>
          </a:p>
          <a:p>
            <a:pPr algn="ctr" eaLnBrk="0" fontAlgn="base" hangingPunct="0">
              <a:spcBef>
                <a:spcPct val="0"/>
              </a:spcBef>
              <a:spcAft>
                <a:spcPct val="0"/>
              </a:spcAft>
            </a:pPr>
            <a:endParaRPr lang="en-GB" altLang="en-US" sz="4267" b="1" noProof="1">
              <a:latin typeface="Calibri Light" panose="020F0302020204030204"/>
            </a:endParaRPr>
          </a:p>
          <a:p>
            <a:pPr algn="ctr" eaLnBrk="0" fontAlgn="base" hangingPunct="0">
              <a:spcBef>
                <a:spcPct val="0"/>
              </a:spcBef>
              <a:spcAft>
                <a:spcPct val="0"/>
              </a:spcAft>
            </a:pPr>
            <a:r>
              <a:rPr lang="en-GB" altLang="en-US" sz="8800" b="1" noProof="1">
                <a:latin typeface="Calibri Light" panose="020F0302020204030204"/>
              </a:rPr>
              <a:t>9 + 16 = 25</a:t>
            </a:r>
          </a:p>
          <a:p>
            <a:pPr algn="ctr" eaLnBrk="0" fontAlgn="base" hangingPunct="0">
              <a:spcBef>
                <a:spcPct val="0"/>
              </a:spcBef>
              <a:spcAft>
                <a:spcPct val="0"/>
              </a:spcAft>
            </a:pPr>
            <a:endParaRPr lang="en-US" altLang="en-US" sz="4267" dirty="0">
              <a:solidFill>
                <a:prstClr val="black"/>
              </a:solidFill>
              <a:latin typeface="Calibri Light" panose="020F0302020204030204"/>
            </a:endParaRPr>
          </a:p>
        </p:txBody>
      </p:sp>
      <p:sp>
        <p:nvSpPr>
          <p:cNvPr id="7" name="TextBox 6"/>
          <p:cNvSpPr txBox="1"/>
          <p:nvPr/>
        </p:nvSpPr>
        <p:spPr>
          <a:xfrm>
            <a:off x="2686" y="89822"/>
            <a:ext cx="12192001" cy="769441"/>
          </a:xfrm>
          <a:prstGeom prst="rect">
            <a:avLst/>
          </a:prstGeom>
          <a:noFill/>
        </p:spPr>
        <p:txBody>
          <a:bodyPr wrap="square" rtlCol="0">
            <a:spAutoFit/>
          </a:bodyPr>
          <a:lstStyle/>
          <a:p>
            <a:pPr algn="ctr" defTabSz="609585"/>
            <a:r>
              <a:rPr lang="en-GB" sz="4400" b="1" dirty="0">
                <a:solidFill>
                  <a:srgbClr val="09A5B5"/>
                </a:solidFill>
              </a:rPr>
              <a:t>Square Thinkers</a:t>
            </a:r>
          </a:p>
        </p:txBody>
      </p:sp>
      <p:sp>
        <p:nvSpPr>
          <p:cNvPr id="8" name="Title 1"/>
          <p:cNvSpPr txBox="1">
            <a:spLocks/>
          </p:cNvSpPr>
          <p:nvPr/>
        </p:nvSpPr>
        <p:spPr bwMode="auto">
          <a:xfrm>
            <a:off x="-278296" y="209677"/>
            <a:ext cx="10515600" cy="1325563"/>
          </a:xfrm>
          <a:prstGeom prst="roundRect">
            <a:avLst/>
          </a:prstGeom>
          <a:solidFill>
            <a:srgbClr val="09A5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189"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377"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566"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754"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b="1" dirty="0" smtClean="0">
                <a:solidFill>
                  <a:schemeClr val="bg1"/>
                </a:solidFill>
                <a:latin typeface="+mn-lt"/>
              </a:rPr>
              <a:t>   Square thinkers</a:t>
            </a:r>
            <a:endParaRPr lang="en-GB" b="1" dirty="0">
              <a:solidFill>
                <a:schemeClr val="bg1"/>
              </a:solidFill>
              <a:latin typeface="+mn-lt"/>
            </a:endParaRPr>
          </a:p>
        </p:txBody>
      </p:sp>
    </p:spTree>
    <p:extLst>
      <p:ext uri="{BB962C8B-B14F-4D97-AF65-F5344CB8AC3E}">
        <p14:creationId xmlns:p14="http://schemas.microsoft.com/office/powerpoint/2010/main" val="2288153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4" y="5105802"/>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defTabSz="914377" eaLnBrk="0" fontAlgn="base" hangingPunct="0">
              <a:spcBef>
                <a:spcPct val="0"/>
              </a:spcBef>
              <a:spcAft>
                <a:spcPct val="0"/>
              </a:spcAft>
            </a:pPr>
            <a:r>
              <a:rPr lang="en-GB" altLang="en-US" sz="2000" b="1" i="1" dirty="0">
                <a:solidFill>
                  <a:prstClr val="white"/>
                </a:solidFill>
                <a:latin typeface="Calibri" panose="020F0502020204030204"/>
              </a:rPr>
              <a:t>“When my placement ended, I felt incredibly motivated and eager to do all that’s necessary to work in this field of work in the near future.”</a:t>
            </a:r>
          </a:p>
        </p:txBody>
      </p:sp>
      <p:sp>
        <p:nvSpPr>
          <p:cNvPr id="5" name="Text Box 2"/>
          <p:cNvSpPr txBox="1">
            <a:spLocks noChangeArrowheads="1"/>
          </p:cNvSpPr>
          <p:nvPr/>
        </p:nvSpPr>
        <p:spPr bwMode="auto">
          <a:xfrm>
            <a:off x="3140659" y="1746478"/>
            <a:ext cx="6154523" cy="3359324"/>
          </a:xfrm>
          <a:prstGeom prst="rect">
            <a:avLst/>
          </a:prstGeom>
          <a:noFill/>
          <a:ln>
            <a:noFill/>
          </a:ln>
          <a:effectLst/>
          <a:extLst>
            <a:ext uri="{909E8E84-426E-40DD-AFC4-6F175D3DCCD1}">
              <a14:hiddenFill xmlns:a14="http://schemas.microsoft.com/office/drawing/2010/main">
                <a:solidFill>
                  <a:srgbClr val="09A5B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48768" tIns="48768" rIns="48768" bIns="48768" numCol="1" anchor="t" anchorCtr="0" compatLnSpc="1">
            <a:prstTxWarp prst="textNoShape">
              <a:avLst/>
            </a:prstTxWarp>
          </a:bodyPr>
          <a:lstStyle/>
          <a:p>
            <a:pPr algn="ctr" eaLnBrk="0" fontAlgn="base" hangingPunct="0">
              <a:spcBef>
                <a:spcPct val="0"/>
              </a:spcBef>
              <a:spcAft>
                <a:spcPct val="0"/>
              </a:spcAft>
            </a:pPr>
            <a:r>
              <a:rPr lang="en-GB" altLang="en-US" sz="8800" b="1" dirty="0">
                <a:latin typeface="Calibri Light" panose="020F0302020204030204"/>
              </a:rPr>
              <a:t>6² +8</a:t>
            </a:r>
            <a:r>
              <a:rPr lang="en-GB" altLang="en-US" sz="8800" b="1" noProof="1">
                <a:latin typeface="Calibri Light" panose="020F0302020204030204"/>
              </a:rPr>
              <a:t>²</a:t>
            </a:r>
            <a:r>
              <a:rPr lang="en-GB" altLang="en-US" sz="8800" b="1" dirty="0">
                <a:latin typeface="Calibri Light" panose="020F0302020204030204"/>
              </a:rPr>
              <a:t> = 10</a:t>
            </a:r>
            <a:r>
              <a:rPr lang="en-GB" altLang="en-US" sz="8800" b="1" noProof="1">
                <a:latin typeface="Calibri Light" panose="020F0302020204030204"/>
              </a:rPr>
              <a:t>²</a:t>
            </a:r>
          </a:p>
          <a:p>
            <a:pPr algn="ctr" eaLnBrk="0" fontAlgn="base" hangingPunct="0">
              <a:spcBef>
                <a:spcPct val="0"/>
              </a:spcBef>
              <a:spcAft>
                <a:spcPct val="0"/>
              </a:spcAft>
            </a:pPr>
            <a:endParaRPr lang="en-GB" altLang="en-US" sz="4267" b="1" noProof="1">
              <a:latin typeface="Calibri Light" panose="020F0302020204030204"/>
            </a:endParaRPr>
          </a:p>
          <a:p>
            <a:pPr algn="ctr" eaLnBrk="0" fontAlgn="base" hangingPunct="0">
              <a:spcBef>
                <a:spcPct val="0"/>
              </a:spcBef>
              <a:spcAft>
                <a:spcPct val="0"/>
              </a:spcAft>
            </a:pPr>
            <a:r>
              <a:rPr lang="en-GB" altLang="en-US" sz="8800" b="1" noProof="1">
                <a:latin typeface="Calibri Light" panose="020F0302020204030204"/>
              </a:rPr>
              <a:t>36 + 64 = 100</a:t>
            </a:r>
          </a:p>
          <a:p>
            <a:pPr algn="ctr" eaLnBrk="0" fontAlgn="base" hangingPunct="0">
              <a:spcBef>
                <a:spcPct val="0"/>
              </a:spcBef>
              <a:spcAft>
                <a:spcPct val="0"/>
              </a:spcAft>
            </a:pPr>
            <a:endParaRPr lang="en-US" altLang="en-US" sz="4267" dirty="0">
              <a:solidFill>
                <a:prstClr val="black"/>
              </a:solidFill>
              <a:latin typeface="Calibri Light" panose="020F0302020204030204"/>
            </a:endParaRPr>
          </a:p>
        </p:txBody>
      </p:sp>
      <p:sp>
        <p:nvSpPr>
          <p:cNvPr id="7" name="TextBox 6"/>
          <p:cNvSpPr txBox="1"/>
          <p:nvPr/>
        </p:nvSpPr>
        <p:spPr>
          <a:xfrm>
            <a:off x="2686" y="89822"/>
            <a:ext cx="12192001" cy="769441"/>
          </a:xfrm>
          <a:prstGeom prst="rect">
            <a:avLst/>
          </a:prstGeom>
          <a:noFill/>
        </p:spPr>
        <p:txBody>
          <a:bodyPr wrap="square" rtlCol="0">
            <a:spAutoFit/>
          </a:bodyPr>
          <a:lstStyle/>
          <a:p>
            <a:pPr algn="ctr" defTabSz="609585"/>
            <a:r>
              <a:rPr lang="en-GB" sz="4400" b="1" dirty="0">
                <a:solidFill>
                  <a:srgbClr val="09A5B5"/>
                </a:solidFill>
              </a:rPr>
              <a:t>Square Thinkers</a:t>
            </a:r>
          </a:p>
        </p:txBody>
      </p:sp>
      <p:sp>
        <p:nvSpPr>
          <p:cNvPr id="8" name="Title 1"/>
          <p:cNvSpPr txBox="1">
            <a:spLocks/>
          </p:cNvSpPr>
          <p:nvPr/>
        </p:nvSpPr>
        <p:spPr bwMode="auto">
          <a:xfrm>
            <a:off x="-278296" y="209677"/>
            <a:ext cx="10515600" cy="1325563"/>
          </a:xfrm>
          <a:prstGeom prst="roundRect">
            <a:avLst/>
          </a:prstGeom>
          <a:solidFill>
            <a:srgbClr val="09A5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189"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377"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566"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754"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b="1" dirty="0" smtClean="0">
                <a:solidFill>
                  <a:schemeClr val="bg1"/>
                </a:solidFill>
                <a:latin typeface="+mn-lt"/>
              </a:rPr>
              <a:t>   Square thinkers</a:t>
            </a:r>
            <a:endParaRPr lang="en-GB" b="1" dirty="0">
              <a:solidFill>
                <a:schemeClr val="bg1"/>
              </a:solidFill>
              <a:latin typeface="+mn-lt"/>
            </a:endParaRPr>
          </a:p>
        </p:txBody>
      </p:sp>
    </p:spTree>
    <p:extLst>
      <p:ext uri="{BB962C8B-B14F-4D97-AF65-F5344CB8AC3E}">
        <p14:creationId xmlns:p14="http://schemas.microsoft.com/office/powerpoint/2010/main" val="178213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69cslx6ER7k"/>
          <p:cNvPicPr>
            <a:picLocks noRot="1" noChangeAspect="1"/>
          </p:cNvPicPr>
          <p:nvPr>
            <a:videoFile r:link="rId1"/>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886088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4" y="5105802"/>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defTabSz="914377" eaLnBrk="0" fontAlgn="base" hangingPunct="0">
              <a:spcBef>
                <a:spcPct val="0"/>
              </a:spcBef>
              <a:spcAft>
                <a:spcPct val="0"/>
              </a:spcAft>
            </a:pPr>
            <a:r>
              <a:rPr lang="en-GB" altLang="en-US" sz="2000" b="1" i="1" dirty="0">
                <a:solidFill>
                  <a:prstClr val="white"/>
                </a:solidFill>
                <a:latin typeface="Calibri" panose="020F0502020204030204"/>
              </a:rPr>
              <a:t>“When my placement ended, I felt incredibly motivated and eager to do all that’s necessary to work in this field of work in the near future.”</a:t>
            </a:r>
          </a:p>
        </p:txBody>
      </p:sp>
      <p:sp>
        <p:nvSpPr>
          <p:cNvPr id="2" name="TextBox 1"/>
          <p:cNvSpPr txBox="1"/>
          <p:nvPr/>
        </p:nvSpPr>
        <p:spPr>
          <a:xfrm>
            <a:off x="2686" y="192692"/>
            <a:ext cx="12192001" cy="461665"/>
          </a:xfrm>
          <a:prstGeom prst="rect">
            <a:avLst/>
          </a:prstGeom>
          <a:noFill/>
        </p:spPr>
        <p:txBody>
          <a:bodyPr wrap="square" rtlCol="0">
            <a:spAutoFit/>
          </a:bodyPr>
          <a:lstStyle/>
          <a:p>
            <a:pPr algn="ctr" defTabSz="609585"/>
            <a:r>
              <a:rPr lang="en-GB" sz="2400" b="1" u="sng" dirty="0">
                <a:solidFill>
                  <a:srgbClr val="00A7B5"/>
                </a:solidFill>
              </a:rPr>
              <a:t>The Task</a:t>
            </a:r>
          </a:p>
        </p:txBody>
      </p:sp>
      <p:sp>
        <p:nvSpPr>
          <p:cNvPr id="21" name="AutoShape 3"/>
          <p:cNvSpPr>
            <a:spLocks noChangeAspect="1" noChangeArrowheads="1" noTextEdit="1"/>
          </p:cNvSpPr>
          <p:nvPr/>
        </p:nvSpPr>
        <p:spPr bwMode="auto">
          <a:xfrm>
            <a:off x="1368368" y="1070225"/>
            <a:ext cx="9630833" cy="460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609585"/>
            <a:endParaRPr lang="en-GB" sz="2400">
              <a:solidFill>
                <a:prstClr val="black"/>
              </a:solidFill>
            </a:endParaRPr>
          </a:p>
        </p:txBody>
      </p:sp>
      <p:sp>
        <p:nvSpPr>
          <p:cNvPr id="4" name="Text Box 2"/>
          <p:cNvSpPr txBox="1">
            <a:spLocks noChangeArrowheads="1"/>
          </p:cNvSpPr>
          <p:nvPr/>
        </p:nvSpPr>
        <p:spPr bwMode="auto">
          <a:xfrm>
            <a:off x="861003" y="1909215"/>
            <a:ext cx="10934757" cy="4631407"/>
          </a:xfrm>
          <a:prstGeom prst="rect">
            <a:avLst/>
          </a:prstGeom>
          <a:noFill/>
          <a:ln>
            <a:noFill/>
          </a:ln>
          <a:effectLst/>
          <a:extLst>
            <a:ext uri="{909E8E84-426E-40DD-AFC4-6F175D3DCCD1}">
              <a14:hiddenFill xmlns:a14="http://schemas.microsoft.com/office/drawing/2010/main">
                <a:solidFill>
                  <a:srgbClr val="09A5B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48768" tIns="48768" rIns="48768" bIns="48768" numCol="1" anchor="t" anchorCtr="0" compatLnSpc="1">
            <a:prstTxWarp prst="textNoShape">
              <a:avLst/>
            </a:prstTxWarp>
          </a:bodyPr>
          <a:lstStyle/>
          <a:p>
            <a:pPr marL="609585" indent="-609585" eaLnBrk="0" fontAlgn="base" hangingPunct="0">
              <a:spcBef>
                <a:spcPct val="0"/>
              </a:spcBef>
              <a:spcAft>
                <a:spcPct val="0"/>
              </a:spcAft>
              <a:buFont typeface="+mj-lt"/>
              <a:buAutoNum type="arabicPeriod"/>
            </a:pPr>
            <a:r>
              <a:rPr lang="en-GB" altLang="en-US" sz="3467" dirty="0"/>
              <a:t>To create a perfect right-angle triangle, you need to construct a 3, 4, 5 </a:t>
            </a:r>
            <a:r>
              <a:rPr lang="en-GB" altLang="en-US" sz="3467" dirty="0" smtClean="0"/>
              <a:t>triangle.</a:t>
            </a:r>
          </a:p>
          <a:p>
            <a:pPr marL="609585" indent="-609585" eaLnBrk="0" fontAlgn="base" hangingPunct="0">
              <a:spcBef>
                <a:spcPct val="0"/>
              </a:spcBef>
              <a:spcAft>
                <a:spcPct val="0"/>
              </a:spcAft>
              <a:buFont typeface="+mj-lt"/>
              <a:buAutoNum type="arabicPeriod"/>
            </a:pPr>
            <a:endParaRPr lang="en-GB" altLang="en-US" sz="3467" dirty="0" smtClean="0"/>
          </a:p>
          <a:p>
            <a:pPr marL="609585" indent="-609585" eaLnBrk="0" fontAlgn="base" hangingPunct="0">
              <a:spcBef>
                <a:spcPct val="0"/>
              </a:spcBef>
              <a:spcAft>
                <a:spcPct val="0"/>
              </a:spcAft>
              <a:buFont typeface="+mj-lt"/>
              <a:buAutoNum type="arabicPeriod"/>
            </a:pPr>
            <a:r>
              <a:rPr lang="en-US" altLang="en-US" sz="3467" dirty="0" smtClean="0"/>
              <a:t>2. So</a:t>
            </a:r>
            <a:r>
              <a:rPr lang="en-US" altLang="en-US" sz="3467" dirty="0"/>
              <a:t>, cut your lengths of string into 30cm, 40cm, and 50cm using your tape measure and </a:t>
            </a:r>
            <a:r>
              <a:rPr lang="en-US" altLang="en-US" sz="3467" dirty="0" smtClean="0"/>
              <a:t>scissors.</a:t>
            </a:r>
          </a:p>
          <a:p>
            <a:pPr marL="609585" indent="-609585" eaLnBrk="0" fontAlgn="base" hangingPunct="0">
              <a:spcBef>
                <a:spcPct val="0"/>
              </a:spcBef>
              <a:spcAft>
                <a:spcPct val="0"/>
              </a:spcAft>
              <a:buFont typeface="+mj-lt"/>
              <a:buAutoNum type="arabicPeriod"/>
            </a:pPr>
            <a:endParaRPr lang="en-US" altLang="en-US" sz="3467" dirty="0" smtClean="0"/>
          </a:p>
          <a:p>
            <a:pPr marL="609585" indent="-609585" eaLnBrk="0" fontAlgn="base" hangingPunct="0">
              <a:spcBef>
                <a:spcPct val="0"/>
              </a:spcBef>
              <a:spcAft>
                <a:spcPct val="0"/>
              </a:spcAft>
              <a:buFont typeface="+mj-lt"/>
              <a:buAutoNum type="arabicPeriod"/>
            </a:pPr>
            <a:r>
              <a:rPr lang="en-US" altLang="en-US" sz="3467" dirty="0" smtClean="0"/>
              <a:t>Use </a:t>
            </a:r>
            <a:r>
              <a:rPr lang="en-US" altLang="en-US" sz="3467" dirty="0"/>
              <a:t>blu-tack to secure the sides of the triangle to the table.</a:t>
            </a:r>
          </a:p>
          <a:p>
            <a:pPr eaLnBrk="0" fontAlgn="base" hangingPunct="0">
              <a:spcBef>
                <a:spcPct val="0"/>
              </a:spcBef>
              <a:spcAft>
                <a:spcPct val="0"/>
              </a:spcAft>
            </a:pPr>
            <a:endParaRPr lang="en-GB" altLang="en-US" sz="2933" dirty="0"/>
          </a:p>
        </p:txBody>
      </p:sp>
      <p:sp>
        <p:nvSpPr>
          <p:cNvPr id="7" name="Title 1"/>
          <p:cNvSpPr txBox="1">
            <a:spLocks/>
          </p:cNvSpPr>
          <p:nvPr/>
        </p:nvSpPr>
        <p:spPr bwMode="auto">
          <a:xfrm>
            <a:off x="-278296" y="209677"/>
            <a:ext cx="10515600" cy="1325563"/>
          </a:xfrm>
          <a:prstGeom prst="roundRect">
            <a:avLst/>
          </a:prstGeom>
          <a:solidFill>
            <a:srgbClr val="09A5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189"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377"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566"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754"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b="1" dirty="0" smtClean="0">
                <a:solidFill>
                  <a:schemeClr val="bg1"/>
                </a:solidFill>
                <a:latin typeface="+mn-lt"/>
              </a:rPr>
              <a:t>   Square thinkers</a:t>
            </a:r>
            <a:endParaRPr lang="en-GB" b="1" dirty="0">
              <a:solidFill>
                <a:schemeClr val="bg1"/>
              </a:solidFill>
              <a:latin typeface="+mn-lt"/>
            </a:endParaRPr>
          </a:p>
        </p:txBody>
      </p:sp>
    </p:spTree>
    <p:extLst>
      <p:ext uri="{BB962C8B-B14F-4D97-AF65-F5344CB8AC3E}">
        <p14:creationId xmlns:p14="http://schemas.microsoft.com/office/powerpoint/2010/main" val="41317232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44880" y="1371601"/>
            <a:ext cx="10668000" cy="3785652"/>
          </a:xfrm>
          <a:prstGeom prst="rect">
            <a:avLst/>
          </a:prstGeom>
          <a:noFill/>
        </p:spPr>
        <p:txBody>
          <a:bodyPr wrap="square" rtlCol="0">
            <a:spAutoFit/>
          </a:bodyPr>
          <a:lstStyle/>
          <a:p>
            <a:pPr defTabSz="609585"/>
            <a:r>
              <a:rPr lang="en-GB" sz="4800" dirty="0">
                <a:solidFill>
                  <a:srgbClr val="00A7B5"/>
                </a:solidFill>
              </a:rPr>
              <a:t>How</a:t>
            </a:r>
            <a:r>
              <a:rPr lang="en-GB" sz="2400" dirty="0">
                <a:solidFill>
                  <a:srgbClr val="00A7B5"/>
                </a:solidFill>
              </a:rPr>
              <a:t> </a:t>
            </a:r>
            <a:r>
              <a:rPr lang="en-GB" sz="4800" dirty="0">
                <a:solidFill>
                  <a:srgbClr val="00A7B5"/>
                </a:solidFill>
              </a:rPr>
              <a:t>many right angles can you see around the room right now?</a:t>
            </a:r>
          </a:p>
          <a:p>
            <a:pPr defTabSz="609585"/>
            <a:endParaRPr lang="en-GB" sz="4800" dirty="0">
              <a:solidFill>
                <a:srgbClr val="00A7B5"/>
              </a:solidFill>
            </a:endParaRPr>
          </a:p>
          <a:p>
            <a:pPr defTabSz="609585"/>
            <a:endParaRPr lang="en-GB" sz="4800" dirty="0">
              <a:solidFill>
                <a:srgbClr val="00A7B5"/>
              </a:solidFill>
            </a:endParaRPr>
          </a:p>
          <a:p>
            <a:pPr defTabSz="609585"/>
            <a:r>
              <a:rPr lang="en-GB" sz="4800" dirty="0">
                <a:solidFill>
                  <a:srgbClr val="00A7B5"/>
                </a:solidFill>
              </a:rPr>
              <a:t>Why do you think there are that amount?</a:t>
            </a:r>
          </a:p>
        </p:txBody>
      </p:sp>
    </p:spTree>
    <p:extLst>
      <p:ext uri="{BB962C8B-B14F-4D97-AF65-F5344CB8AC3E}">
        <p14:creationId xmlns:p14="http://schemas.microsoft.com/office/powerpoint/2010/main" val="412999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fade">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6" descr="https://pbs.twimg.com/media/DLTnS4eWsAIo_Lh.jpg:larg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84275" y="1848381"/>
            <a:ext cx="7589837" cy="247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ubtitle 2"/>
          <p:cNvSpPr txBox="1">
            <a:spLocks/>
          </p:cNvSpPr>
          <p:nvPr/>
        </p:nvSpPr>
        <p:spPr>
          <a:xfrm>
            <a:off x="1746031" y="4466130"/>
            <a:ext cx="8866324" cy="928830"/>
          </a:xfrm>
          <a:prstGeom prst="roundRect">
            <a:avLst/>
          </a:prstGeom>
          <a:solidFill>
            <a:srgbClr val="00A7B5"/>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altLang="en-US" sz="6000" b="1" smtClean="0">
                <a:solidFill>
                  <a:schemeClr val="bg1"/>
                </a:solidFill>
              </a:rPr>
              <a:t>THE BUILT ENVIRONMENT</a:t>
            </a:r>
            <a:endParaRPr lang="en-GB" sz="6000" b="1" dirty="0">
              <a:solidFill>
                <a:schemeClr val="bg1"/>
              </a:solidFill>
            </a:endParaRPr>
          </a:p>
        </p:txBody>
      </p:sp>
      <p:sp>
        <p:nvSpPr>
          <p:cNvPr id="2" name="Subtitle 1"/>
          <p:cNvSpPr>
            <a:spLocks noGrp="1"/>
          </p:cNvSpPr>
          <p:nvPr>
            <p:ph type="subTitle" idx="1"/>
          </p:nvPr>
        </p:nvSpPr>
        <p:spPr/>
        <p:txBody>
          <a:bodyPr/>
          <a:lstStyle/>
          <a:p>
            <a:endParaRPr lang="en-GB"/>
          </a:p>
        </p:txBody>
      </p:sp>
    </p:spTree>
    <p:extLst>
      <p:ext uri="{BB962C8B-B14F-4D97-AF65-F5344CB8AC3E}">
        <p14:creationId xmlns:p14="http://schemas.microsoft.com/office/powerpoint/2010/main" val="12760357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78296" y="209677"/>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mn-lt"/>
              </a:rPr>
              <a:t> </a:t>
            </a:r>
            <a:r>
              <a:rPr lang="en-GB" b="1" dirty="0" smtClean="0">
                <a:solidFill>
                  <a:schemeClr val="bg1"/>
                </a:solidFill>
                <a:latin typeface="+mn-lt"/>
              </a:rPr>
              <a:t>     All about me</a:t>
            </a:r>
            <a:endParaRPr lang="en-GB" b="1" dirty="0">
              <a:solidFill>
                <a:schemeClr val="bg1"/>
              </a:solidFill>
              <a:latin typeface="+mn-lt"/>
            </a:endParaRPr>
          </a:p>
        </p:txBody>
      </p:sp>
      <p:sp>
        <p:nvSpPr>
          <p:cNvPr id="5" name="Content Placeholder 20"/>
          <p:cNvSpPr>
            <a:spLocks noGrp="1"/>
          </p:cNvSpPr>
          <p:nvPr>
            <p:ph sz="quarter" idx="4294967295"/>
          </p:nvPr>
        </p:nvSpPr>
        <p:spPr>
          <a:xfrm>
            <a:off x="4060386" y="1689823"/>
            <a:ext cx="7794693" cy="2463635"/>
          </a:xfrm>
        </p:spPr>
        <p:txBody>
          <a:bodyPr>
            <a:normAutofit/>
          </a:bodyPr>
          <a:lstStyle/>
          <a:p>
            <a:r>
              <a:rPr lang="en-GB" sz="1800" dirty="0">
                <a:latin typeface="Calibri" panose="020F0502020204030204" pitchFamily="34" charset="0"/>
              </a:rPr>
              <a:t>My name is </a:t>
            </a:r>
            <a:r>
              <a:rPr lang="en-GB" sz="1800" i="1" dirty="0">
                <a:solidFill>
                  <a:srgbClr val="00AB8E"/>
                </a:solidFill>
                <a:latin typeface="Calibri" panose="020F0502020204030204" pitchFamily="34" charset="0"/>
              </a:rPr>
              <a:t>Bethany</a:t>
            </a:r>
            <a:r>
              <a:rPr lang="en-GB" sz="1800" i="1" dirty="0">
                <a:solidFill>
                  <a:srgbClr val="FF0000"/>
                </a:solidFill>
                <a:latin typeface="Calibri" panose="020F0502020204030204" pitchFamily="34" charset="0"/>
              </a:rPr>
              <a:t> </a:t>
            </a:r>
            <a:r>
              <a:rPr lang="en-GB" sz="1800" dirty="0">
                <a:latin typeface="Calibri" panose="020F0502020204030204" pitchFamily="34" charset="0"/>
              </a:rPr>
              <a:t>and I work in </a:t>
            </a:r>
            <a:r>
              <a:rPr lang="en-GB" sz="1800" i="1" dirty="0">
                <a:solidFill>
                  <a:srgbClr val="00AB8E"/>
                </a:solidFill>
                <a:latin typeface="Calibri" panose="020F0502020204030204" pitchFamily="34" charset="0"/>
              </a:rPr>
              <a:t>Quantity Surveying</a:t>
            </a:r>
            <a:r>
              <a:rPr lang="en-GB" sz="1800" dirty="0">
                <a:latin typeface="Calibri" panose="020F0502020204030204" pitchFamily="34" charset="0"/>
              </a:rPr>
              <a:t>.</a:t>
            </a:r>
          </a:p>
          <a:p>
            <a:endParaRPr lang="en-GB" sz="1800" dirty="0">
              <a:latin typeface="Calibri" panose="020F0502020204030204" pitchFamily="34" charset="0"/>
            </a:endParaRPr>
          </a:p>
          <a:p>
            <a:r>
              <a:rPr lang="en-GB" sz="1800" dirty="0">
                <a:latin typeface="Calibri" panose="020F0502020204030204" pitchFamily="34" charset="0"/>
              </a:rPr>
              <a:t>Within my role I </a:t>
            </a:r>
            <a:r>
              <a:rPr lang="en-GB" sz="1800" i="1" dirty="0">
                <a:solidFill>
                  <a:srgbClr val="00AB8E"/>
                </a:solidFill>
                <a:latin typeface="Calibri" panose="020F0502020204030204" pitchFamily="34" charset="0"/>
              </a:rPr>
              <a:t>manage the cost of a project throughout all the stages of design and construction and make sure a client is paying a fair amount</a:t>
            </a:r>
            <a:r>
              <a:rPr lang="en-GB" sz="1800" i="1" dirty="0">
                <a:latin typeface="Calibri" panose="020F0502020204030204" pitchFamily="34" charset="0"/>
              </a:rPr>
              <a:t>.</a:t>
            </a:r>
          </a:p>
          <a:p>
            <a:endParaRPr lang="en-GB" sz="1800" dirty="0">
              <a:solidFill>
                <a:srgbClr val="FF0000"/>
              </a:solidFill>
              <a:latin typeface="Calibri" panose="020F0502020204030204" pitchFamily="34" charset="0"/>
            </a:endParaRPr>
          </a:p>
          <a:p>
            <a:r>
              <a:rPr lang="en-GB" sz="1800" dirty="0">
                <a:latin typeface="Calibri" panose="020F0502020204030204" pitchFamily="34" charset="0"/>
              </a:rPr>
              <a:t>The key skills I find useful for my role are </a:t>
            </a:r>
            <a:r>
              <a:rPr lang="en-GB" sz="1800" i="1" dirty="0">
                <a:solidFill>
                  <a:srgbClr val="00AB8E"/>
                </a:solidFill>
                <a:latin typeface="Calibri" panose="020F0502020204030204" pitchFamily="34" charset="0"/>
              </a:rPr>
              <a:t>good communication and negotiation skills, work well in a team, skills in excel and measuring buildings</a:t>
            </a:r>
            <a:r>
              <a:rPr lang="en-GB" sz="1800" i="1" dirty="0">
                <a:latin typeface="Calibri" panose="020F0502020204030204" pitchFamily="34" charset="0"/>
              </a:rPr>
              <a:t>. </a:t>
            </a:r>
          </a:p>
          <a:p>
            <a:endParaRPr lang="en-GB" i="1" dirty="0">
              <a:solidFill>
                <a:srgbClr val="FF0000"/>
              </a:solidFill>
              <a:latin typeface="Calibri" panose="020F050202020403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380876759"/>
              </p:ext>
            </p:extLst>
          </p:nvPr>
        </p:nvGraphicFramePr>
        <p:xfrm>
          <a:off x="521926" y="3735616"/>
          <a:ext cx="3210065" cy="2861843"/>
        </p:xfrm>
        <a:graphic>
          <a:graphicData uri="http://schemas.openxmlformats.org/drawingml/2006/table">
            <a:tbl>
              <a:tblPr firstRow="1" bandRow="1">
                <a:tableStyleId>{5C22544A-7EE6-4342-B048-85BDC9FD1C3A}</a:tableStyleId>
              </a:tblPr>
              <a:tblGrid>
                <a:gridCol w="3210065">
                  <a:extLst>
                    <a:ext uri="{9D8B030D-6E8A-4147-A177-3AD203B41FA5}">
                      <a16:colId xmlns:a16="http://schemas.microsoft.com/office/drawing/2014/main" xmlns="" val="20000"/>
                    </a:ext>
                  </a:extLst>
                </a:gridCol>
              </a:tblGrid>
              <a:tr h="747292">
                <a:tc>
                  <a:txBody>
                    <a:bodyPr/>
                    <a:lstStyle/>
                    <a:p>
                      <a:r>
                        <a:rPr lang="en-GB" sz="2000" dirty="0" smtClean="0"/>
                        <a:t>Education and career path</a:t>
                      </a:r>
                      <a:endParaRPr lang="en-GB" sz="2000" dirty="0"/>
                    </a:p>
                  </a:txBody>
                  <a:tcPr>
                    <a:solidFill>
                      <a:srgbClr val="09A5B5"/>
                    </a:solidFill>
                  </a:tcPr>
                </a:tc>
                <a:extLst>
                  <a:ext uri="{0D108BD9-81ED-4DB2-BD59-A6C34878D82A}">
                    <a16:rowId xmlns:a16="http://schemas.microsoft.com/office/drawing/2014/main" xmlns="" val="10000"/>
                  </a:ext>
                </a:extLst>
              </a:tr>
              <a:tr h="562937">
                <a:tc>
                  <a:txBody>
                    <a:bodyPr/>
                    <a:lstStyle/>
                    <a:p>
                      <a:r>
                        <a:rPr lang="en-GB" sz="1400" b="0" dirty="0" smtClean="0"/>
                        <a:t>University of Reading: Quantity Surveying BSs</a:t>
                      </a:r>
                      <a:r>
                        <a:rPr lang="en-GB" sz="1400" b="0" baseline="0" dirty="0" smtClean="0"/>
                        <a:t> – 2011-2014</a:t>
                      </a:r>
                      <a:endParaRPr lang="en-GB" sz="1400" b="0" dirty="0"/>
                    </a:p>
                  </a:txBody>
                  <a:tcPr>
                    <a:solidFill>
                      <a:srgbClr val="09A5B5">
                        <a:alpha val="40000"/>
                      </a:srgbClr>
                    </a:solidFill>
                  </a:tcPr>
                </a:tc>
                <a:extLst>
                  <a:ext uri="{0D108BD9-81ED-4DB2-BD59-A6C34878D82A}">
                    <a16:rowId xmlns:a16="http://schemas.microsoft.com/office/drawing/2014/main" xmlns="" val="10001"/>
                  </a:ext>
                </a:extLst>
              </a:tr>
              <a:tr h="562937">
                <a:tc>
                  <a:txBody>
                    <a:bodyPr/>
                    <a:lstStyle/>
                    <a:p>
                      <a:pPr marL="0" algn="l" defTabSz="685814" rtl="0" eaLnBrk="1" latinLnBrk="0" hangingPunct="1"/>
                      <a:r>
                        <a:rPr lang="en-GB" sz="1400" b="0" kern="1200" dirty="0"/>
                        <a:t>Work experience</a:t>
                      </a:r>
                      <a:r>
                        <a:rPr lang="en-GB" sz="1400" b="0" kern="1200" baseline="0" dirty="0"/>
                        <a:t> Mace Commercial Management - 2013</a:t>
                      </a:r>
                      <a:endParaRPr lang="en-GB" sz="1400" b="0" kern="1200" dirty="0">
                        <a:solidFill>
                          <a:schemeClr val="dk1"/>
                        </a:solidFill>
                        <a:latin typeface="+mn-lt"/>
                        <a:ea typeface="+mn-ea"/>
                        <a:cs typeface="+mn-cs"/>
                      </a:endParaRPr>
                    </a:p>
                  </a:txBody>
                  <a:tcPr>
                    <a:solidFill>
                      <a:srgbClr val="09A5B5"/>
                    </a:solidFill>
                  </a:tcPr>
                </a:tc>
                <a:extLst>
                  <a:ext uri="{0D108BD9-81ED-4DB2-BD59-A6C34878D82A}">
                    <a16:rowId xmlns:a16="http://schemas.microsoft.com/office/drawing/2014/main" xmlns="" val="10002"/>
                  </a:ext>
                </a:extLst>
              </a:tr>
              <a:tr h="470517">
                <a:tc>
                  <a:txBody>
                    <a:bodyPr/>
                    <a:lstStyle/>
                    <a:p>
                      <a:pPr marL="0" algn="l" defTabSz="685814" rtl="0" eaLnBrk="1" latinLnBrk="0" hangingPunct="1"/>
                      <a:r>
                        <a:rPr lang="en-GB" sz="1400" b="0" kern="1200" dirty="0"/>
                        <a:t>Joined the Mace Graduate Scheme</a:t>
                      </a:r>
                      <a:r>
                        <a:rPr lang="en-GB" sz="1400" b="0" kern="1200" baseline="0" dirty="0"/>
                        <a:t> – 2014</a:t>
                      </a:r>
                      <a:endParaRPr lang="en-GB" sz="1400" b="0" kern="1200" dirty="0">
                        <a:solidFill>
                          <a:schemeClr val="dk1"/>
                        </a:solidFill>
                        <a:latin typeface="+mn-lt"/>
                        <a:ea typeface="+mn-ea"/>
                        <a:cs typeface="+mn-cs"/>
                      </a:endParaRPr>
                    </a:p>
                  </a:txBody>
                  <a:tcPr>
                    <a:solidFill>
                      <a:srgbClr val="09A5B5">
                        <a:alpha val="40000"/>
                      </a:srgbClr>
                    </a:solidFill>
                  </a:tcPr>
                </a:tc>
                <a:extLst>
                  <a:ext uri="{0D108BD9-81ED-4DB2-BD59-A6C34878D82A}">
                    <a16:rowId xmlns:a16="http://schemas.microsoft.com/office/drawing/2014/main" xmlns="" val="10003"/>
                  </a:ext>
                </a:extLst>
              </a:tr>
              <a:tr h="470517">
                <a:tc>
                  <a:txBody>
                    <a:bodyPr/>
                    <a:lstStyle/>
                    <a:p>
                      <a:pPr marL="0" algn="l" defTabSz="685814" rtl="0" eaLnBrk="1" latinLnBrk="0" hangingPunct="1"/>
                      <a:r>
                        <a:rPr lang="en-GB" sz="1400" b="0" kern="1200" dirty="0"/>
                        <a:t>Promoted to Assistant Manager</a:t>
                      </a:r>
                      <a:r>
                        <a:rPr lang="en-GB" sz="1400" b="0" kern="1200" baseline="0" dirty="0"/>
                        <a:t> </a:t>
                      </a:r>
                      <a:r>
                        <a:rPr lang="en-GB" sz="1400" b="0" kern="1200" baseline="0" dirty="0" smtClean="0"/>
                        <a:t>– 2015</a:t>
                      </a:r>
                      <a:endParaRPr lang="en-GB" sz="1400" b="0" kern="1200" dirty="0">
                        <a:solidFill>
                          <a:schemeClr val="dk1"/>
                        </a:solidFill>
                        <a:latin typeface="+mn-lt"/>
                        <a:ea typeface="+mn-ea"/>
                        <a:cs typeface="+mn-cs"/>
                      </a:endParaRPr>
                    </a:p>
                  </a:txBody>
                  <a:tcPr>
                    <a:solidFill>
                      <a:srgbClr val="09A5B5"/>
                    </a:solidFill>
                  </a:tcPr>
                </a:tc>
                <a:extLst>
                  <a:ext uri="{0D108BD9-81ED-4DB2-BD59-A6C34878D82A}">
                    <a16:rowId xmlns:a16="http://schemas.microsoft.com/office/drawing/2014/main" xmlns="" val="10004"/>
                  </a:ext>
                </a:extLst>
              </a:tr>
            </a:tbl>
          </a:graphicData>
        </a:graphic>
      </p:graphicFrame>
      <p:sp>
        <p:nvSpPr>
          <p:cNvPr id="7" name="Rectangle 6"/>
          <p:cNvSpPr/>
          <p:nvPr/>
        </p:nvSpPr>
        <p:spPr>
          <a:xfrm>
            <a:off x="995504" y="1726767"/>
            <a:ext cx="2137144" cy="17012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dirty="0" smtClean="0">
                <a:solidFill>
                  <a:schemeClr val="tx1"/>
                </a:solidFill>
              </a:rPr>
              <a:t>(Add your photo)</a:t>
            </a:r>
            <a:r>
              <a:rPr lang="en-GB" i="1" dirty="0" smtClean="0"/>
              <a:t>)</a:t>
            </a:r>
            <a:endParaRPr lang="en-GB" i="1" dirty="0"/>
          </a:p>
        </p:txBody>
      </p:sp>
      <p:grpSp>
        <p:nvGrpSpPr>
          <p:cNvPr id="8" name="Group 7"/>
          <p:cNvGrpSpPr/>
          <p:nvPr/>
        </p:nvGrpSpPr>
        <p:grpSpPr>
          <a:xfrm>
            <a:off x="4060386" y="4148724"/>
            <a:ext cx="3687664" cy="2448735"/>
            <a:chOff x="0" y="0"/>
            <a:chExt cx="2763411" cy="2903521"/>
          </a:xfrm>
          <a:solidFill>
            <a:schemeClr val="bg1"/>
          </a:solidFill>
        </p:grpSpPr>
        <p:sp>
          <p:nvSpPr>
            <p:cNvPr id="9" name="Rectangle 8"/>
            <p:cNvSpPr/>
            <p:nvPr/>
          </p:nvSpPr>
          <p:spPr>
            <a:xfrm>
              <a:off x="0" y="0"/>
              <a:ext cx="2763411" cy="2903521"/>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0" name="Rectangle 9"/>
            <p:cNvSpPr/>
            <p:nvPr/>
          </p:nvSpPr>
          <p:spPr>
            <a:xfrm>
              <a:off x="0" y="0"/>
              <a:ext cx="2763411" cy="2903521"/>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b="1" kern="1200" dirty="0">
                  <a:solidFill>
                    <a:srgbClr val="09A5B5"/>
                  </a:solidFill>
                  <a:latin typeface="Calibri" panose="020F0502020204030204" pitchFamily="34" charset="0"/>
                </a:rPr>
                <a:t>Why did I choose to go into construction?</a:t>
              </a:r>
              <a:r>
                <a:rPr lang="en-GB" sz="2000" b="0" kern="1200" dirty="0">
                  <a:solidFill>
                    <a:schemeClr val="tx1"/>
                  </a:solidFill>
                  <a:latin typeface="Calibri" panose="020F0502020204030204" pitchFamily="34" charset="0"/>
                </a:rPr>
                <a:t/>
              </a:r>
              <a:br>
                <a:rPr lang="en-GB" sz="2000" b="0" kern="1200" dirty="0">
                  <a:solidFill>
                    <a:schemeClr val="tx1"/>
                  </a:solidFill>
                  <a:latin typeface="Calibri" panose="020F0502020204030204" pitchFamily="34" charset="0"/>
                </a:rPr>
              </a:br>
              <a:r>
                <a:rPr lang="en-GB" sz="2000" b="0" kern="1200" dirty="0">
                  <a:solidFill>
                    <a:schemeClr val="tx1"/>
                  </a:solidFill>
                  <a:latin typeface="Calibri" panose="020F0502020204030204" pitchFamily="34" charset="0"/>
                </a:rPr>
                <a:t/>
              </a:r>
              <a:br>
                <a:rPr lang="en-GB" sz="2000" b="0" kern="1200" dirty="0">
                  <a:solidFill>
                    <a:schemeClr val="tx1"/>
                  </a:solidFill>
                  <a:latin typeface="Calibri" panose="020F0502020204030204" pitchFamily="34" charset="0"/>
                </a:rPr>
              </a:br>
              <a:r>
                <a:rPr lang="en-GB" sz="2000" b="0" i="1" kern="1200" dirty="0">
                  <a:solidFill>
                    <a:schemeClr val="tx1"/>
                  </a:solidFill>
                  <a:latin typeface="Calibri" panose="020F0502020204030204" pitchFamily="34" charset="0"/>
                </a:rPr>
                <a:t>“I have always enjoyed maths and working as a Quantity Surveyor allows me to use my maths and apply it to something I can see.”</a:t>
              </a:r>
              <a:endParaRPr lang="en-GB" sz="2000" i="1" kern="1200" dirty="0">
                <a:solidFill>
                  <a:schemeClr val="tx1"/>
                </a:solidFill>
                <a:latin typeface="Calibri" panose="020F0502020204030204" pitchFamily="34" charset="0"/>
              </a:endParaRPr>
            </a:p>
          </p:txBody>
        </p:sp>
      </p:grpSp>
      <p:grpSp>
        <p:nvGrpSpPr>
          <p:cNvPr id="11" name="Group 10"/>
          <p:cNvGrpSpPr/>
          <p:nvPr/>
        </p:nvGrpSpPr>
        <p:grpSpPr>
          <a:xfrm>
            <a:off x="8167415" y="4145739"/>
            <a:ext cx="3687664" cy="2451720"/>
            <a:chOff x="3047145" y="0"/>
            <a:chExt cx="2763411" cy="2906506"/>
          </a:xfrm>
          <a:solidFill>
            <a:schemeClr val="bg1"/>
          </a:solidFill>
        </p:grpSpPr>
        <p:sp>
          <p:nvSpPr>
            <p:cNvPr id="12" name="Rectangle 11"/>
            <p:cNvSpPr/>
            <p:nvPr/>
          </p:nvSpPr>
          <p:spPr>
            <a:xfrm>
              <a:off x="3047145" y="0"/>
              <a:ext cx="2763411" cy="2906506"/>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7353344"/>
                <a:satOff val="-10228"/>
                <a:lumOff val="-3922"/>
                <a:alphaOff val="0"/>
              </a:schemeClr>
            </a:effectRef>
            <a:fontRef idx="minor">
              <a:schemeClr val="lt1"/>
            </a:fontRef>
          </p:style>
        </p:sp>
        <p:sp>
          <p:nvSpPr>
            <p:cNvPr id="13" name="Rectangle 12"/>
            <p:cNvSpPr/>
            <p:nvPr/>
          </p:nvSpPr>
          <p:spPr>
            <a:xfrm>
              <a:off x="3047145" y="0"/>
              <a:ext cx="2763411" cy="2906506"/>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b="1" kern="1200" dirty="0">
                  <a:solidFill>
                    <a:srgbClr val="09A5B5"/>
                  </a:solidFill>
                  <a:latin typeface="Calibri" panose="020F0502020204030204" pitchFamily="34" charset="0"/>
                </a:rPr>
                <a:t>What do I like most about my role?</a:t>
              </a:r>
              <a:br>
                <a:rPr lang="en-GB" sz="2000" b="1" kern="1200" dirty="0">
                  <a:solidFill>
                    <a:srgbClr val="09A5B5"/>
                  </a:solidFill>
                  <a:latin typeface="Calibri" panose="020F0502020204030204" pitchFamily="34" charset="0"/>
                </a:rPr>
              </a:br>
              <a:r>
                <a:rPr lang="en-GB" sz="2000" kern="1200" dirty="0">
                  <a:solidFill>
                    <a:srgbClr val="09A5B5"/>
                  </a:solidFill>
                  <a:latin typeface="Calibri" panose="020F0502020204030204" pitchFamily="34" charset="0"/>
                </a:rPr>
                <a:t/>
              </a:r>
              <a:br>
                <a:rPr lang="en-GB" sz="2000" kern="1200" dirty="0">
                  <a:solidFill>
                    <a:srgbClr val="09A5B5"/>
                  </a:solidFill>
                  <a:latin typeface="Calibri" panose="020F0502020204030204" pitchFamily="34" charset="0"/>
                </a:rPr>
              </a:br>
              <a:r>
                <a:rPr lang="en-GB" sz="2000" i="1" kern="1200" dirty="0">
                  <a:solidFill>
                    <a:schemeClr val="tx1"/>
                  </a:solidFill>
                  <a:latin typeface="Calibri" panose="020F0502020204030204" pitchFamily="34" charset="0"/>
                </a:rPr>
                <a:t>“I like that I am able to work on multiple interesting projects and work with lots of different people.”</a:t>
              </a:r>
              <a:endParaRPr lang="en-GB" sz="2000" b="0" kern="1200" dirty="0">
                <a:solidFill>
                  <a:schemeClr val="tx1"/>
                </a:solidFill>
                <a:latin typeface="Calibri" panose="020F0502020204030204" pitchFamily="34" charset="0"/>
              </a:endParaRPr>
            </a:p>
          </p:txBody>
        </p:sp>
      </p:grpSp>
    </p:spTree>
    <p:extLst>
      <p:ext uri="{BB962C8B-B14F-4D97-AF65-F5344CB8AC3E}">
        <p14:creationId xmlns:p14="http://schemas.microsoft.com/office/powerpoint/2010/main" val="5954773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3" y="5105800"/>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en-GB" altLang="en-US" sz="2000" b="1" i="1" dirty="0">
                <a:solidFill>
                  <a:schemeClr val="bg1"/>
                </a:solidFill>
                <a:latin typeface="+mn-lt"/>
              </a:rPr>
              <a:t>“When my placement ended, I felt incredibly motivated and eager to do all that’s necessary to work in this field of work in the near future.”</a:t>
            </a:r>
          </a:p>
        </p:txBody>
      </p:sp>
      <p:sp>
        <p:nvSpPr>
          <p:cNvPr id="15" name="Title 1"/>
          <p:cNvSpPr txBox="1">
            <a:spLocks/>
          </p:cNvSpPr>
          <p:nvPr/>
        </p:nvSpPr>
        <p:spPr>
          <a:xfrm>
            <a:off x="1170058" y="2040685"/>
            <a:ext cx="9594376" cy="1196292"/>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400" dirty="0" smtClean="0">
                <a:solidFill>
                  <a:srgbClr val="00A7B5"/>
                </a:solidFill>
                <a:latin typeface="+mn-lt"/>
              </a:rPr>
              <a:t>The human-made space in which people live, work, and play on a day-to-day basis</a:t>
            </a:r>
            <a:endParaRPr lang="en-GB" sz="5400" dirty="0">
              <a:solidFill>
                <a:srgbClr val="00A7B5"/>
              </a:solidFill>
              <a:latin typeface="+mn-lt"/>
            </a:endParaRPr>
          </a:p>
        </p:txBody>
      </p:sp>
      <p:sp>
        <p:nvSpPr>
          <p:cNvPr id="4" name="Title 1"/>
          <p:cNvSpPr txBox="1">
            <a:spLocks/>
          </p:cNvSpPr>
          <p:nvPr/>
        </p:nvSpPr>
        <p:spPr>
          <a:xfrm>
            <a:off x="1170058" y="2040684"/>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400" dirty="0" smtClean="0">
                <a:solidFill>
                  <a:srgbClr val="00A7B5"/>
                </a:solidFill>
                <a:latin typeface="+mn-lt"/>
              </a:rPr>
              <a:t>What do we mean when we say ‘The Built Environment’?</a:t>
            </a:r>
            <a:endParaRPr lang="en-GB" sz="5400" dirty="0">
              <a:solidFill>
                <a:srgbClr val="00A7B5"/>
              </a:solidFill>
              <a:latin typeface="+mn-lt"/>
            </a:endParaRPr>
          </a:p>
        </p:txBody>
      </p:sp>
    </p:spTree>
    <p:extLst>
      <p:ext uri="{BB962C8B-B14F-4D97-AF65-F5344CB8AC3E}">
        <p14:creationId xmlns:p14="http://schemas.microsoft.com/office/powerpoint/2010/main" val="2515738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38200" y="152720"/>
            <a:ext cx="1784342" cy="1016071"/>
            <a:chOff x="34725" y="0"/>
            <a:chExt cx="1546708" cy="1016071"/>
          </a:xfrm>
          <a:noFill/>
        </p:grpSpPr>
        <p:sp>
          <p:nvSpPr>
            <p:cNvPr id="7" name="Rectangle 6"/>
            <p:cNvSpPr/>
            <p:nvPr/>
          </p:nvSpPr>
          <p:spPr>
            <a:xfrm>
              <a:off x="34725" y="0"/>
              <a:ext cx="1546708" cy="1016071"/>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ctangle 9"/>
            <p:cNvSpPr/>
            <p:nvPr/>
          </p:nvSpPr>
          <p:spPr>
            <a:xfrm>
              <a:off x="34725" y="0"/>
              <a:ext cx="1546708" cy="101607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smtClean="0">
                  <a:solidFill>
                    <a:schemeClr val="accent4"/>
                  </a:solidFill>
                </a:rPr>
                <a:t>Preparation and Brief</a:t>
              </a:r>
              <a:endParaRPr lang="en-GB" sz="2400" b="1" kern="1200" dirty="0">
                <a:solidFill>
                  <a:schemeClr val="accent4"/>
                </a:solidFill>
              </a:endParaRPr>
            </a:p>
          </p:txBody>
        </p:sp>
      </p:grpSp>
      <p:grpSp>
        <p:nvGrpSpPr>
          <p:cNvPr id="11" name="Group 10"/>
          <p:cNvGrpSpPr/>
          <p:nvPr/>
        </p:nvGrpSpPr>
        <p:grpSpPr>
          <a:xfrm>
            <a:off x="3518946" y="165072"/>
            <a:ext cx="1546708" cy="1003719"/>
            <a:chOff x="561637" y="122194"/>
            <a:chExt cx="2149409" cy="1379562"/>
          </a:xfrm>
          <a:noFill/>
        </p:grpSpPr>
        <p:sp>
          <p:nvSpPr>
            <p:cNvPr id="13" name="Rectangle 12"/>
            <p:cNvSpPr/>
            <p:nvPr/>
          </p:nvSpPr>
          <p:spPr>
            <a:xfrm>
              <a:off x="561637" y="122194"/>
              <a:ext cx="2149409" cy="1379562"/>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ctangle 13"/>
            <p:cNvSpPr/>
            <p:nvPr/>
          </p:nvSpPr>
          <p:spPr>
            <a:xfrm>
              <a:off x="561637" y="122194"/>
              <a:ext cx="2149409" cy="1379562"/>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smtClean="0">
                  <a:solidFill>
                    <a:schemeClr val="accent2"/>
                  </a:solidFill>
                  <a:ea typeface="Gulim" panose="020B0600000101010101" pitchFamily="34" charset="-127"/>
                  <a:cs typeface="Arial" panose="020B0604020202020204" pitchFamily="34" charset="0"/>
                </a:rPr>
                <a:t>Design</a:t>
              </a:r>
              <a:endParaRPr lang="en-GB" sz="2400" b="1" kern="1200" dirty="0">
                <a:solidFill>
                  <a:schemeClr val="accent2"/>
                </a:solidFill>
              </a:endParaRPr>
            </a:p>
          </p:txBody>
        </p:sp>
      </p:grpSp>
      <p:grpSp>
        <p:nvGrpSpPr>
          <p:cNvPr id="15" name="Group 14"/>
          <p:cNvGrpSpPr/>
          <p:nvPr/>
        </p:nvGrpSpPr>
        <p:grpSpPr>
          <a:xfrm>
            <a:off x="6045268" y="141795"/>
            <a:ext cx="1931413" cy="1016071"/>
            <a:chOff x="2161720" y="55387"/>
            <a:chExt cx="2394211" cy="1509717"/>
          </a:xfrm>
          <a:noFill/>
        </p:grpSpPr>
        <p:sp>
          <p:nvSpPr>
            <p:cNvPr id="16" name="Rectangle 15"/>
            <p:cNvSpPr/>
            <p:nvPr/>
          </p:nvSpPr>
          <p:spPr>
            <a:xfrm>
              <a:off x="2266470" y="55387"/>
              <a:ext cx="2289461" cy="150971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ctangle 16"/>
            <p:cNvSpPr/>
            <p:nvPr/>
          </p:nvSpPr>
          <p:spPr>
            <a:xfrm>
              <a:off x="2161720" y="55387"/>
              <a:ext cx="2394211" cy="150971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smtClean="0">
                  <a:solidFill>
                    <a:schemeClr val="accent6"/>
                  </a:solidFill>
                  <a:ea typeface="Gulim" panose="020B0600000101010101" pitchFamily="34" charset="-127"/>
                  <a:cs typeface="Arial" panose="020B0604020202020204" pitchFamily="34" charset="0"/>
                </a:rPr>
                <a:t>Construction</a:t>
              </a:r>
              <a:endParaRPr lang="en-GB" sz="2400" b="1" kern="1200" dirty="0">
                <a:solidFill>
                  <a:schemeClr val="accent6"/>
                </a:solidFill>
              </a:endParaRPr>
            </a:p>
          </p:txBody>
        </p:sp>
      </p:grpSp>
      <p:grpSp>
        <p:nvGrpSpPr>
          <p:cNvPr id="18" name="Group 17"/>
          <p:cNvGrpSpPr/>
          <p:nvPr/>
        </p:nvGrpSpPr>
        <p:grpSpPr>
          <a:xfrm>
            <a:off x="9199547" y="152720"/>
            <a:ext cx="1706578" cy="1016071"/>
            <a:chOff x="4852278" y="1439"/>
            <a:chExt cx="2233679" cy="1595867"/>
          </a:xfrm>
          <a:noFill/>
        </p:grpSpPr>
        <p:sp>
          <p:nvSpPr>
            <p:cNvPr id="19" name="Rectangle 18"/>
            <p:cNvSpPr/>
            <p:nvPr/>
          </p:nvSpPr>
          <p:spPr>
            <a:xfrm>
              <a:off x="4852278" y="1439"/>
              <a:ext cx="2233679" cy="159586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19"/>
            <p:cNvSpPr/>
            <p:nvPr/>
          </p:nvSpPr>
          <p:spPr>
            <a:xfrm>
              <a:off x="4852278" y="1439"/>
              <a:ext cx="2233679" cy="159586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dirty="0" smtClean="0">
                  <a:solidFill>
                    <a:schemeClr val="accent1"/>
                  </a:solidFill>
                  <a:ea typeface="Gulim" panose="020B0600000101010101" pitchFamily="34" charset="-127"/>
                  <a:cs typeface="Arial" panose="020B0604020202020204" pitchFamily="34" charset="0"/>
                </a:rPr>
                <a:t>Handover and I</a:t>
              </a:r>
              <a:r>
                <a:rPr lang="en-GB" sz="2400" b="1" kern="1200" dirty="0" smtClean="0">
                  <a:solidFill>
                    <a:schemeClr val="accent1"/>
                  </a:solidFill>
                  <a:ea typeface="Gulim" panose="020B0600000101010101" pitchFamily="34" charset="-127"/>
                  <a:cs typeface="Arial" panose="020B0604020202020204" pitchFamily="34" charset="0"/>
                </a:rPr>
                <a:t>n Use</a:t>
              </a:r>
              <a:endParaRPr lang="en-GB" sz="2400" b="1" kern="1200" dirty="0">
                <a:solidFill>
                  <a:schemeClr val="accent1"/>
                </a:solidFill>
              </a:endParaRPr>
            </a:p>
          </p:txBody>
        </p:sp>
      </p:grpSp>
      <p:cxnSp>
        <p:nvCxnSpPr>
          <p:cNvPr id="5" name="Straight Arrow Connector 4"/>
          <p:cNvCxnSpPr/>
          <p:nvPr/>
        </p:nvCxnSpPr>
        <p:spPr>
          <a:xfrm flipV="1">
            <a:off x="2751497" y="654579"/>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flipV="1">
            <a:off x="5052752" y="654020"/>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flipV="1">
            <a:off x="8207031" y="654579"/>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4" name="Oval 23"/>
          <p:cNvSpPr/>
          <p:nvPr/>
        </p:nvSpPr>
        <p:spPr>
          <a:xfrm>
            <a:off x="4893211" y="4508783"/>
            <a:ext cx="1486290" cy="1083242"/>
          </a:xfrm>
          <a:prstGeom prst="ellipse">
            <a:avLst/>
          </a:prstGeom>
          <a:solidFill>
            <a:schemeClr val="accent6"/>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Civil Engineers</a:t>
            </a:r>
            <a:endParaRPr lang="en-GB" sz="1600" b="1" dirty="0"/>
          </a:p>
        </p:txBody>
      </p:sp>
      <p:sp>
        <p:nvSpPr>
          <p:cNvPr id="25" name="Oval 24"/>
          <p:cNvSpPr/>
          <p:nvPr/>
        </p:nvSpPr>
        <p:spPr>
          <a:xfrm>
            <a:off x="10150857" y="4332483"/>
            <a:ext cx="1889890" cy="1158432"/>
          </a:xfrm>
          <a:prstGeom prst="ellipse">
            <a:avLst/>
          </a:prstGeom>
          <a:solidFill>
            <a:schemeClr val="accent4"/>
          </a:solidFill>
          <a:ln>
            <a:solidFill>
              <a:schemeClr val="bg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Health and Safety Advisors</a:t>
            </a:r>
            <a:endParaRPr lang="en-GB" sz="1600" b="1" dirty="0"/>
          </a:p>
        </p:txBody>
      </p:sp>
      <p:sp>
        <p:nvSpPr>
          <p:cNvPr id="26" name="Oval 25"/>
          <p:cNvSpPr/>
          <p:nvPr/>
        </p:nvSpPr>
        <p:spPr>
          <a:xfrm>
            <a:off x="1477525" y="3394770"/>
            <a:ext cx="2003693" cy="1064884"/>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Environmental Advisors</a:t>
            </a:r>
            <a:endParaRPr lang="en-GB" sz="1600" b="1" dirty="0"/>
          </a:p>
        </p:txBody>
      </p:sp>
      <p:sp>
        <p:nvSpPr>
          <p:cNvPr id="27" name="Oval 26"/>
          <p:cNvSpPr/>
          <p:nvPr/>
        </p:nvSpPr>
        <p:spPr>
          <a:xfrm>
            <a:off x="3513667" y="2525792"/>
            <a:ext cx="1821955" cy="1059364"/>
          </a:xfrm>
          <a:prstGeom prst="ellipse">
            <a:avLst/>
          </a:prstGeom>
          <a:ln>
            <a:solidFill>
              <a:schemeClr val="bg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600" b="1" dirty="0" smtClean="0"/>
              <a:t>CSR Managers</a:t>
            </a:r>
            <a:endParaRPr lang="en-GB" sz="1600" b="1" dirty="0"/>
          </a:p>
        </p:txBody>
      </p:sp>
      <p:sp>
        <p:nvSpPr>
          <p:cNvPr id="28" name="Oval 27"/>
          <p:cNvSpPr/>
          <p:nvPr/>
        </p:nvSpPr>
        <p:spPr>
          <a:xfrm>
            <a:off x="6529465" y="3640119"/>
            <a:ext cx="1838175" cy="960659"/>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Geotechnical </a:t>
            </a:r>
          </a:p>
          <a:p>
            <a:pPr algn="ctr"/>
            <a:r>
              <a:rPr lang="en-GB" sz="1600" b="1" dirty="0" smtClean="0"/>
              <a:t>Engineers</a:t>
            </a:r>
            <a:endParaRPr lang="en-GB" sz="1600" b="1" dirty="0"/>
          </a:p>
        </p:txBody>
      </p:sp>
      <p:sp>
        <p:nvSpPr>
          <p:cNvPr id="29" name="Oval 28"/>
          <p:cNvSpPr/>
          <p:nvPr/>
        </p:nvSpPr>
        <p:spPr>
          <a:xfrm>
            <a:off x="8894407" y="2253388"/>
            <a:ext cx="1535085"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3D </a:t>
            </a:r>
            <a:r>
              <a:rPr lang="en-GB" sz="1600" b="1" dirty="0" err="1" smtClean="0"/>
              <a:t>Visualisers</a:t>
            </a:r>
            <a:endParaRPr lang="en-GB" sz="1600" b="1" dirty="0"/>
          </a:p>
        </p:txBody>
      </p:sp>
      <p:sp>
        <p:nvSpPr>
          <p:cNvPr id="47" name="Oval 46"/>
          <p:cNvSpPr/>
          <p:nvPr/>
        </p:nvSpPr>
        <p:spPr>
          <a:xfrm>
            <a:off x="9843639" y="5592025"/>
            <a:ext cx="1490332" cy="95862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Architects</a:t>
            </a:r>
            <a:endParaRPr lang="en-GB" sz="1600" b="1" dirty="0"/>
          </a:p>
        </p:txBody>
      </p:sp>
      <p:sp>
        <p:nvSpPr>
          <p:cNvPr id="51" name="Oval 50"/>
          <p:cNvSpPr/>
          <p:nvPr/>
        </p:nvSpPr>
        <p:spPr>
          <a:xfrm>
            <a:off x="3379677" y="3859854"/>
            <a:ext cx="1659258"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CAD Operatives</a:t>
            </a:r>
            <a:endParaRPr lang="en-GB" sz="1600" b="1" dirty="0"/>
          </a:p>
        </p:txBody>
      </p:sp>
      <p:sp>
        <p:nvSpPr>
          <p:cNvPr id="52" name="Oval 51"/>
          <p:cNvSpPr/>
          <p:nvPr/>
        </p:nvSpPr>
        <p:spPr>
          <a:xfrm>
            <a:off x="8347639" y="4324937"/>
            <a:ext cx="1694705"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BIM Technicians</a:t>
            </a:r>
            <a:endParaRPr lang="en-GB" sz="1600" b="1" dirty="0"/>
          </a:p>
        </p:txBody>
      </p:sp>
      <p:sp>
        <p:nvSpPr>
          <p:cNvPr id="53" name="Oval 52"/>
          <p:cNvSpPr/>
          <p:nvPr/>
        </p:nvSpPr>
        <p:spPr>
          <a:xfrm>
            <a:off x="6396676" y="5602711"/>
            <a:ext cx="1628850" cy="111997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Structural Engineers</a:t>
            </a:r>
            <a:endParaRPr lang="en-GB" sz="1600" b="1" dirty="0"/>
          </a:p>
        </p:txBody>
      </p:sp>
      <p:sp>
        <p:nvSpPr>
          <p:cNvPr id="54" name="Oval 53"/>
          <p:cNvSpPr/>
          <p:nvPr/>
        </p:nvSpPr>
        <p:spPr>
          <a:xfrm>
            <a:off x="412038" y="1728567"/>
            <a:ext cx="1694705"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Geospatial Modeller</a:t>
            </a:r>
            <a:endParaRPr lang="en-GB" sz="1600" b="1" dirty="0"/>
          </a:p>
        </p:txBody>
      </p:sp>
      <p:sp>
        <p:nvSpPr>
          <p:cNvPr id="55" name="Oval 54"/>
          <p:cNvSpPr/>
          <p:nvPr/>
        </p:nvSpPr>
        <p:spPr>
          <a:xfrm>
            <a:off x="7414847" y="2761176"/>
            <a:ext cx="1479560" cy="8332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Bid Managers</a:t>
            </a:r>
            <a:endParaRPr lang="en-GB" sz="1600" b="1" dirty="0"/>
          </a:p>
        </p:txBody>
      </p:sp>
      <p:sp>
        <p:nvSpPr>
          <p:cNvPr id="56" name="Oval 55"/>
          <p:cNvSpPr/>
          <p:nvPr/>
        </p:nvSpPr>
        <p:spPr>
          <a:xfrm>
            <a:off x="5476086" y="1208072"/>
            <a:ext cx="1810369" cy="111997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Building Services Engineers</a:t>
            </a:r>
            <a:endParaRPr lang="en-GB" sz="1600" b="1" dirty="0"/>
          </a:p>
        </p:txBody>
      </p:sp>
      <p:sp>
        <p:nvSpPr>
          <p:cNvPr id="66" name="Oval 65"/>
          <p:cNvSpPr/>
          <p:nvPr/>
        </p:nvSpPr>
        <p:spPr>
          <a:xfrm>
            <a:off x="5406149" y="2424485"/>
            <a:ext cx="1900393" cy="102972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Skilled Tradespeople</a:t>
            </a:r>
            <a:endParaRPr lang="en-GB" sz="1600" b="1" dirty="0"/>
          </a:p>
        </p:txBody>
      </p:sp>
      <p:sp>
        <p:nvSpPr>
          <p:cNvPr id="67" name="Oval 66"/>
          <p:cNvSpPr/>
          <p:nvPr/>
        </p:nvSpPr>
        <p:spPr>
          <a:xfrm>
            <a:off x="10462683" y="3093020"/>
            <a:ext cx="1554674" cy="105889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Project Managers</a:t>
            </a:r>
            <a:endParaRPr lang="en-GB" sz="1600" b="1" dirty="0"/>
          </a:p>
        </p:txBody>
      </p:sp>
      <p:sp>
        <p:nvSpPr>
          <p:cNvPr id="68" name="Oval 67"/>
          <p:cNvSpPr/>
          <p:nvPr/>
        </p:nvSpPr>
        <p:spPr>
          <a:xfrm>
            <a:off x="134072" y="3912301"/>
            <a:ext cx="1442827"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Quantity Surveyors</a:t>
            </a:r>
            <a:endParaRPr lang="en-GB" sz="1600" b="1" dirty="0"/>
          </a:p>
        </p:txBody>
      </p:sp>
      <p:sp>
        <p:nvSpPr>
          <p:cNvPr id="69" name="Oval 68"/>
          <p:cNvSpPr/>
          <p:nvPr/>
        </p:nvSpPr>
        <p:spPr>
          <a:xfrm>
            <a:off x="4042673" y="5655952"/>
            <a:ext cx="1958893" cy="1058899"/>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Geologists</a:t>
            </a:r>
            <a:endParaRPr lang="en-GB" sz="1600" b="1" dirty="0"/>
          </a:p>
        </p:txBody>
      </p:sp>
      <p:sp>
        <p:nvSpPr>
          <p:cNvPr id="71" name="Oval 70"/>
          <p:cNvSpPr/>
          <p:nvPr/>
        </p:nvSpPr>
        <p:spPr>
          <a:xfrm>
            <a:off x="1982500" y="2377037"/>
            <a:ext cx="1433354"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Electrical Engineers</a:t>
            </a:r>
            <a:endParaRPr lang="en-GB" sz="1600" b="1" dirty="0"/>
          </a:p>
        </p:txBody>
      </p:sp>
      <p:sp>
        <p:nvSpPr>
          <p:cNvPr id="72" name="Oval 71"/>
          <p:cNvSpPr/>
          <p:nvPr/>
        </p:nvSpPr>
        <p:spPr>
          <a:xfrm>
            <a:off x="8960409" y="1168542"/>
            <a:ext cx="1472599"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Crane Operators</a:t>
            </a:r>
            <a:endParaRPr lang="en-GB" sz="1600" b="1" dirty="0"/>
          </a:p>
        </p:txBody>
      </p:sp>
      <p:sp>
        <p:nvSpPr>
          <p:cNvPr id="73" name="Oval 72"/>
          <p:cNvSpPr/>
          <p:nvPr/>
        </p:nvSpPr>
        <p:spPr>
          <a:xfrm>
            <a:off x="1801124" y="5781929"/>
            <a:ext cx="1900746"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Health and Safety Advisors</a:t>
            </a:r>
            <a:endParaRPr lang="en-GB" sz="1600" b="1" dirty="0"/>
          </a:p>
        </p:txBody>
      </p:sp>
      <p:sp>
        <p:nvSpPr>
          <p:cNvPr id="74" name="Oval 73"/>
          <p:cNvSpPr/>
          <p:nvPr/>
        </p:nvSpPr>
        <p:spPr>
          <a:xfrm>
            <a:off x="8145163" y="5403319"/>
            <a:ext cx="1683831"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Building Technicians</a:t>
            </a:r>
            <a:endParaRPr lang="en-GB" sz="1600" b="1" dirty="0"/>
          </a:p>
        </p:txBody>
      </p:sp>
      <p:sp>
        <p:nvSpPr>
          <p:cNvPr id="75" name="Oval 74"/>
          <p:cNvSpPr/>
          <p:nvPr/>
        </p:nvSpPr>
        <p:spPr>
          <a:xfrm>
            <a:off x="144317" y="2948572"/>
            <a:ext cx="1512197"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Facilities Managers</a:t>
            </a:r>
            <a:endParaRPr lang="en-GB" sz="1600" b="1" dirty="0"/>
          </a:p>
        </p:txBody>
      </p:sp>
      <p:sp>
        <p:nvSpPr>
          <p:cNvPr id="76" name="Oval 75"/>
          <p:cNvSpPr/>
          <p:nvPr/>
        </p:nvSpPr>
        <p:spPr>
          <a:xfrm>
            <a:off x="7414846" y="1817586"/>
            <a:ext cx="1386250" cy="7603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Solicitors</a:t>
            </a:r>
            <a:endParaRPr lang="en-GB" sz="1600" b="1" dirty="0"/>
          </a:p>
        </p:txBody>
      </p:sp>
      <p:sp>
        <p:nvSpPr>
          <p:cNvPr id="77" name="Oval 76"/>
          <p:cNvSpPr/>
          <p:nvPr/>
        </p:nvSpPr>
        <p:spPr>
          <a:xfrm>
            <a:off x="8468250" y="3361581"/>
            <a:ext cx="1856675"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HR Managers</a:t>
            </a:r>
            <a:endParaRPr lang="en-GB" sz="1600" b="1" dirty="0"/>
          </a:p>
        </p:txBody>
      </p:sp>
      <p:sp>
        <p:nvSpPr>
          <p:cNvPr id="78" name="Oval 77"/>
          <p:cNvSpPr/>
          <p:nvPr/>
        </p:nvSpPr>
        <p:spPr>
          <a:xfrm>
            <a:off x="4931297" y="3477060"/>
            <a:ext cx="1591556"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Purchasing Agents</a:t>
            </a:r>
            <a:endParaRPr lang="en-GB" sz="1600" b="1" dirty="0"/>
          </a:p>
        </p:txBody>
      </p:sp>
      <p:sp>
        <p:nvSpPr>
          <p:cNvPr id="79" name="Oval 78"/>
          <p:cNvSpPr/>
          <p:nvPr/>
        </p:nvSpPr>
        <p:spPr>
          <a:xfrm>
            <a:off x="2751497" y="4907774"/>
            <a:ext cx="2087270"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Marketing and PR Managers</a:t>
            </a:r>
            <a:endParaRPr lang="en-GB" sz="1600" b="1" dirty="0"/>
          </a:p>
        </p:txBody>
      </p:sp>
      <p:sp>
        <p:nvSpPr>
          <p:cNvPr id="80" name="Oval 79"/>
          <p:cNvSpPr/>
          <p:nvPr/>
        </p:nvSpPr>
        <p:spPr>
          <a:xfrm>
            <a:off x="3717282" y="1477239"/>
            <a:ext cx="1618340"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Landscape Architects</a:t>
            </a:r>
            <a:endParaRPr lang="en-GB" sz="1600" b="1" dirty="0"/>
          </a:p>
        </p:txBody>
      </p:sp>
      <p:sp>
        <p:nvSpPr>
          <p:cNvPr id="81" name="Oval 80"/>
          <p:cNvSpPr/>
          <p:nvPr/>
        </p:nvSpPr>
        <p:spPr>
          <a:xfrm>
            <a:off x="1474427" y="4519469"/>
            <a:ext cx="1309894" cy="8332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Town Planners</a:t>
            </a:r>
            <a:endParaRPr lang="en-GB" sz="1600" b="1" dirty="0"/>
          </a:p>
        </p:txBody>
      </p:sp>
      <p:sp>
        <p:nvSpPr>
          <p:cNvPr id="45" name="Oval 44"/>
          <p:cNvSpPr/>
          <p:nvPr/>
        </p:nvSpPr>
        <p:spPr>
          <a:xfrm>
            <a:off x="144317" y="5206797"/>
            <a:ext cx="1908078"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Land Buyers</a:t>
            </a:r>
            <a:endParaRPr lang="en-GB" sz="1600" b="1" dirty="0"/>
          </a:p>
        </p:txBody>
      </p:sp>
      <p:sp>
        <p:nvSpPr>
          <p:cNvPr id="46" name="Oval 45"/>
          <p:cNvSpPr/>
          <p:nvPr/>
        </p:nvSpPr>
        <p:spPr>
          <a:xfrm>
            <a:off x="1982500" y="1136701"/>
            <a:ext cx="1715136"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Cost Consultants</a:t>
            </a:r>
            <a:endParaRPr lang="en-GB" sz="1600" b="1" dirty="0"/>
          </a:p>
        </p:txBody>
      </p:sp>
      <p:sp>
        <p:nvSpPr>
          <p:cNvPr id="48" name="Oval 47"/>
          <p:cNvSpPr/>
          <p:nvPr/>
        </p:nvSpPr>
        <p:spPr>
          <a:xfrm>
            <a:off x="6438009" y="4720824"/>
            <a:ext cx="1909380" cy="7700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Receptionists</a:t>
            </a:r>
            <a:endParaRPr lang="en-GB" sz="1600" b="1" dirty="0"/>
          </a:p>
        </p:txBody>
      </p:sp>
      <p:sp>
        <p:nvSpPr>
          <p:cNvPr id="49" name="Oval 48"/>
          <p:cNvSpPr/>
          <p:nvPr/>
        </p:nvSpPr>
        <p:spPr>
          <a:xfrm>
            <a:off x="10452654" y="1996881"/>
            <a:ext cx="1522401" cy="7603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Interior Designers</a:t>
            </a:r>
            <a:endParaRPr lang="en-GB" sz="1600" b="1" dirty="0"/>
          </a:p>
        </p:txBody>
      </p:sp>
    </p:spTree>
    <p:extLst>
      <p:ext uri="{BB962C8B-B14F-4D97-AF65-F5344CB8AC3E}">
        <p14:creationId xmlns:p14="http://schemas.microsoft.com/office/powerpoint/2010/main" val="591480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 presetClass="entr" presetSubtype="0"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81"/>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childTnLst>
                                </p:cTn>
                              </p:par>
                            </p:childTnLst>
                          </p:cTn>
                        </p:par>
                        <p:par>
                          <p:cTn id="48" fill="hold">
                            <p:stCondLst>
                              <p:cond delay="500"/>
                            </p:stCondLst>
                            <p:childTnLst>
                              <p:par>
                                <p:cTn id="49" presetID="1"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 presetClass="entr" presetSubtype="0"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66"/>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72"/>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73"/>
                                        </p:tgtEl>
                                        <p:attrNameLst>
                                          <p:attrName>style.visibility</p:attrName>
                                        </p:attrNameLst>
                                      </p:cBhvr>
                                      <p:to>
                                        <p:strVal val="visible"/>
                                      </p:to>
                                    </p:set>
                                  </p:childTnLst>
                                </p:cTn>
                              </p:par>
                            </p:childTnLst>
                          </p:cTn>
                        </p:par>
                        <p:par>
                          <p:cTn id="72" fill="hold">
                            <p:stCondLst>
                              <p:cond delay="500"/>
                            </p:stCondLst>
                            <p:childTnLst>
                              <p:par>
                                <p:cTn id="73" presetID="1" presetClass="entr" presetSubtype="0"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77"/>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48"/>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49"/>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78"/>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75"/>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79"/>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47" grpId="0" animBg="1"/>
      <p:bldP spid="51" grpId="0" animBg="1"/>
      <p:bldP spid="52" grpId="0" animBg="1"/>
      <p:bldP spid="53" grpId="0" animBg="1"/>
      <p:bldP spid="54" grpId="0" animBg="1"/>
      <p:bldP spid="55" grpId="0" animBg="1"/>
      <p:bldP spid="56" grpId="0" animBg="1"/>
      <p:bldP spid="66" grpId="0" animBg="1"/>
      <p:bldP spid="67" grpId="0" animBg="1"/>
      <p:bldP spid="68" grpId="0" animBg="1"/>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45" grpId="0" animBg="1"/>
      <p:bldP spid="46" grpId="0" animBg="1"/>
      <p:bldP spid="48" grpId="0" animBg="1"/>
      <p:bldP spid="4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9575" y="2700272"/>
            <a:ext cx="3617466" cy="2411644"/>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24599" t="-394" r="13901" b="394"/>
          <a:stretch/>
        </p:blipFill>
        <p:spPr>
          <a:xfrm>
            <a:off x="8345010" y="4217492"/>
            <a:ext cx="3338350" cy="225093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1994" y="4217492"/>
            <a:ext cx="3342773" cy="2228515"/>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1995" y="1586014"/>
            <a:ext cx="3342772" cy="2228515"/>
          </a:xfrm>
          <a:prstGeom prst="rect">
            <a:avLst/>
          </a:prstGeom>
        </p:spPr>
      </p:pic>
      <p:sp>
        <p:nvSpPr>
          <p:cNvPr id="23" name="Google Shape;96;p14"/>
          <p:cNvSpPr txBox="1"/>
          <p:nvPr/>
        </p:nvSpPr>
        <p:spPr>
          <a:xfrm>
            <a:off x="504203" y="3045029"/>
            <a:ext cx="11088209" cy="7695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4400" b="1" dirty="0" smtClean="0">
                <a:solidFill>
                  <a:srgbClr val="09A5B5"/>
                </a:solidFill>
                <a:latin typeface="Calibri"/>
                <a:ea typeface="Calibri"/>
                <a:cs typeface="Calibri"/>
                <a:sym typeface="Calibri"/>
              </a:rPr>
              <a:t>What will construction look like in the future?</a:t>
            </a:r>
            <a:endParaRPr sz="4400" b="1" i="0" u="none" strike="noStrike" cap="none" dirty="0">
              <a:solidFill>
                <a:srgbClr val="09A5B5"/>
              </a:solidFill>
              <a:latin typeface="Calibri"/>
              <a:ea typeface="Calibri"/>
              <a:cs typeface="Calibri"/>
              <a:sym typeface="Calibri"/>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45010" y="1586154"/>
            <a:ext cx="3338350" cy="2225567"/>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923517" y="124013"/>
            <a:ext cx="1125236" cy="930195"/>
          </a:xfrm>
          <a:prstGeom prst="rect">
            <a:avLst/>
          </a:prstGeom>
        </p:spPr>
      </p:pic>
    </p:spTree>
    <p:extLst>
      <p:ext uri="{BB962C8B-B14F-4D97-AF65-F5344CB8AC3E}">
        <p14:creationId xmlns:p14="http://schemas.microsoft.com/office/powerpoint/2010/main" val="935642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0 L -0.04323 -0.39236 " pathEditMode="relative" rAng="0" ptsTypes="AA">
                                      <p:cBhvr>
                                        <p:cTn id="6" dur="750" fill="hold"/>
                                        <p:tgtEl>
                                          <p:spTgt spid="23"/>
                                        </p:tgtEl>
                                        <p:attrNameLst>
                                          <p:attrName>ppt_x</p:attrName>
                                          <p:attrName>ppt_y</p:attrName>
                                        </p:attrNameLst>
                                      </p:cBhvr>
                                      <p:rCtr x="-2161" y="-19630"/>
                                    </p:animMotion>
                                  </p:childTnLst>
                                </p:cTn>
                              </p:par>
                              <p:par>
                                <p:cTn id="7" presetID="2" presetClass="entr" presetSubtype="8"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 calcmode="lin" valueType="num">
                                      <p:cBhvr additive="base">
                                        <p:cTn id="9" dur="500" fill="hold"/>
                                        <p:tgtEl>
                                          <p:spTgt spid="10"/>
                                        </p:tgtEl>
                                        <p:attrNameLst>
                                          <p:attrName>ppt_x</p:attrName>
                                        </p:attrNameLst>
                                      </p:cBhvr>
                                      <p:tavLst>
                                        <p:tav tm="0">
                                          <p:val>
                                            <p:strVal val="0-#ppt_w/2"/>
                                          </p:val>
                                        </p:tav>
                                        <p:tav tm="100000">
                                          <p:val>
                                            <p:strVal val="#ppt_x"/>
                                          </p:val>
                                        </p:tav>
                                      </p:tavLst>
                                    </p:anim>
                                    <p:anim calcmode="lin" valueType="num">
                                      <p:cBhvr additive="base">
                                        <p:cTn id="10" dur="500" fill="hold"/>
                                        <p:tgtEl>
                                          <p:spTgt spid="10"/>
                                        </p:tgtEl>
                                        <p:attrNameLst>
                                          <p:attrName>ppt_y</p:attrName>
                                        </p:attrNameLst>
                                      </p:cBhvr>
                                      <p:tavLst>
                                        <p:tav tm="0">
                                          <p:val>
                                            <p:strVal val="#ppt_y"/>
                                          </p:val>
                                        </p:tav>
                                        <p:tav tm="100000">
                                          <p:val>
                                            <p:strVal val="#ppt_y"/>
                                          </p:val>
                                        </p:tav>
                                      </p:tavLst>
                                    </p:anim>
                                  </p:childTnLst>
                                </p:cTn>
                              </p:par>
                              <p:par>
                                <p:cTn id="11" presetID="53"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3" y="5105800"/>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en-GB" altLang="en-US" sz="2000" b="1" i="1" dirty="0">
                <a:solidFill>
                  <a:schemeClr val="bg1"/>
                </a:solidFill>
                <a:latin typeface="+mn-lt"/>
              </a:rPr>
              <a:t>“When my placement ended, I felt incredibly motivated and eager to do all that’s necessary to work in this field of work in the near future.”</a:t>
            </a:r>
          </a:p>
        </p:txBody>
      </p:sp>
      <p:sp>
        <p:nvSpPr>
          <p:cNvPr id="5" name="Title 1"/>
          <p:cNvSpPr txBox="1">
            <a:spLocks/>
          </p:cNvSpPr>
          <p:nvPr/>
        </p:nvSpPr>
        <p:spPr>
          <a:xfrm>
            <a:off x="1380314" y="1989884"/>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400" dirty="0" smtClean="0">
                <a:solidFill>
                  <a:srgbClr val="00A7B5"/>
                </a:solidFill>
                <a:latin typeface="+mn-lt"/>
              </a:rPr>
              <a:t>It’s worth thinking about a career in the Built Environment!</a:t>
            </a:r>
            <a:endParaRPr lang="en-GB" sz="5400" dirty="0">
              <a:solidFill>
                <a:srgbClr val="00A7B5"/>
              </a:solidFill>
              <a:latin typeface="+mn-lt"/>
            </a:endParaRPr>
          </a:p>
        </p:txBody>
      </p:sp>
    </p:spTree>
    <p:extLst>
      <p:ext uri="{BB962C8B-B14F-4D97-AF65-F5344CB8AC3E}">
        <p14:creationId xmlns:p14="http://schemas.microsoft.com/office/powerpoint/2010/main" val="18343039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1244" y="0"/>
            <a:ext cx="10289512" cy="6858000"/>
          </a:xfrm>
          <a:prstGeom prst="rect">
            <a:avLst/>
          </a:prstGeom>
        </p:spPr>
      </p:pic>
    </p:spTree>
    <p:extLst>
      <p:ext uri="{BB962C8B-B14F-4D97-AF65-F5344CB8AC3E}">
        <p14:creationId xmlns:p14="http://schemas.microsoft.com/office/powerpoint/2010/main" val="24913910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0284" y="0"/>
            <a:ext cx="9151431" cy="6858000"/>
          </a:xfrm>
          <a:prstGeom prst="rect">
            <a:avLst/>
          </a:prstGeom>
        </p:spPr>
      </p:pic>
    </p:spTree>
    <p:extLst>
      <p:ext uri="{BB962C8B-B14F-4D97-AF65-F5344CB8AC3E}">
        <p14:creationId xmlns:p14="http://schemas.microsoft.com/office/powerpoint/2010/main" val="114643972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Go Construct PPT Template">
  <a:themeElements>
    <a:clrScheme name="Custom 1">
      <a:dk1>
        <a:sysClr val="windowText" lastClr="000000"/>
      </a:dk1>
      <a:lt1>
        <a:sysClr val="window" lastClr="FFFFFF"/>
      </a:lt1>
      <a:dk2>
        <a:srgbClr val="3D3D3C"/>
      </a:dk2>
      <a:lt2>
        <a:srgbClr val="9D9C9C"/>
      </a:lt2>
      <a:accent1>
        <a:srgbClr val="F5B016"/>
      </a:accent1>
      <a:accent2>
        <a:srgbClr val="CD2E4F"/>
      </a:accent2>
      <a:accent3>
        <a:srgbClr val="D23526"/>
      </a:accent3>
      <a:accent4>
        <a:srgbClr val="72113C"/>
      </a:accent4>
      <a:accent5>
        <a:srgbClr val="FBBD5B"/>
      </a:accent5>
      <a:accent6>
        <a:srgbClr val="931820"/>
      </a:accent6>
      <a:hlink>
        <a:srgbClr val="AECC48"/>
      </a:hlink>
      <a:folHlink>
        <a:srgbClr val="264C22"/>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TotalTime>
  <Words>982</Words>
  <Application>Microsoft Office PowerPoint</Application>
  <PresentationFormat>Widescreen</PresentationFormat>
  <Paragraphs>150</Paragraphs>
  <Slides>17</Slides>
  <Notes>12</Notes>
  <HiddenSlides>0</HiddenSlides>
  <MMClips>1</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17</vt:i4>
      </vt:variant>
    </vt:vector>
  </HeadingPairs>
  <TitlesOfParts>
    <vt:vector size="26" baseType="lpstr">
      <vt:lpstr>Gulim</vt:lpstr>
      <vt:lpstr>Arial</vt:lpstr>
      <vt:lpstr>Calibri</vt:lpstr>
      <vt:lpstr>Calibri Light</vt:lpstr>
      <vt:lpstr>Museo Sans Cyrl 100</vt:lpstr>
      <vt:lpstr>Museo Sans Cyrl 700</vt:lpstr>
      <vt:lpstr>Office Theme</vt:lpstr>
      <vt:lpstr>1_Office Theme</vt:lpstr>
      <vt:lpstr>1_Go Construct PPT Template</vt:lpstr>
      <vt:lpstr>Pythagoras’ Theorem Activity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Employability Skills Workshop</dc:title>
  <dc:creator>Naziyah Miah</dc:creator>
  <cp:lastModifiedBy>Charlotte Higgins</cp:lastModifiedBy>
  <cp:revision>141</cp:revision>
  <dcterms:created xsi:type="dcterms:W3CDTF">2019-06-28T14:14:07Z</dcterms:created>
  <dcterms:modified xsi:type="dcterms:W3CDTF">2020-10-16T13:13:43Z</dcterms:modified>
</cp:coreProperties>
</file>