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317" r:id="rId2"/>
    <p:sldId id="284" r:id="rId3"/>
    <p:sldId id="318" r:id="rId4"/>
    <p:sldId id="285" r:id="rId5"/>
    <p:sldId id="286" r:id="rId6"/>
    <p:sldId id="319" r:id="rId7"/>
    <p:sldId id="291" r:id="rId8"/>
    <p:sldId id="295" r:id="rId9"/>
    <p:sldId id="296" r:id="rId10"/>
    <p:sldId id="297" r:id="rId11"/>
    <p:sldId id="309" r:id="rId12"/>
    <p:sldId id="299" r:id="rId13"/>
    <p:sldId id="308" r:id="rId14"/>
    <p:sldId id="310" r:id="rId15"/>
    <p:sldId id="311" r:id="rId16"/>
    <p:sldId id="312" r:id="rId17"/>
    <p:sldId id="314" r:id="rId18"/>
    <p:sldId id="303"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9A5B5"/>
    <a:srgbClr val="FFFFFF"/>
    <a:srgbClr val="CCE7EB"/>
    <a:srgbClr val="996633"/>
    <a:srgbClr val="996600"/>
    <a:srgbClr val="FFCC99"/>
    <a:srgbClr val="0066FF"/>
    <a:srgbClr val="6699FF"/>
    <a:srgbClr val="3153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235" autoAdjust="0"/>
    <p:restoredTop sz="88378" autoAdjust="0"/>
  </p:normalViewPr>
  <p:slideViewPr>
    <p:cSldViewPr snapToGrid="0">
      <p:cViewPr varScale="1">
        <p:scale>
          <a:sx n="70" d="100"/>
          <a:sy n="70" d="100"/>
        </p:scale>
        <p:origin x="604" y="68"/>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1E73259-A140-4872-801A-AEC222239AC0}" type="datetimeFigureOut">
              <a:rPr lang="en-GB" smtClean="0"/>
              <a:t>22/09/2020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D3EA2BC-E6C1-4C22-88F5-8D4C8BCB126D}" type="slidenum">
              <a:rPr lang="en-GB" smtClean="0"/>
              <a:t>‹#›</a:t>
            </a:fld>
            <a:endParaRPr lang="en-GB"/>
          </a:p>
        </p:txBody>
      </p:sp>
    </p:spTree>
    <p:extLst>
      <p:ext uri="{BB962C8B-B14F-4D97-AF65-F5344CB8AC3E}">
        <p14:creationId xmlns:p14="http://schemas.microsoft.com/office/powerpoint/2010/main" val="34836215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sz="1000" dirty="0"/>
          </a:p>
        </p:txBody>
      </p:sp>
      <p:sp>
        <p:nvSpPr>
          <p:cNvPr id="4" name="Slide Number Placeholder 3"/>
          <p:cNvSpPr>
            <a:spLocks noGrp="1"/>
          </p:cNvSpPr>
          <p:nvPr>
            <p:ph type="sldNum" sz="quarter" idx="10"/>
          </p:nvPr>
        </p:nvSpPr>
        <p:spPr/>
        <p:txBody>
          <a:bodyPr/>
          <a:lstStyle/>
          <a:p>
            <a:fld id="{F75105D7-B004-47F4-B324-F21CA3DEE8FA}" type="slidenum">
              <a:rPr lang="en-GB" smtClean="0"/>
              <a:t>1</a:t>
            </a:fld>
            <a:endParaRPr lang="en-GB"/>
          </a:p>
        </p:txBody>
      </p:sp>
    </p:spTree>
    <p:extLst>
      <p:ext uri="{BB962C8B-B14F-4D97-AF65-F5344CB8AC3E}">
        <p14:creationId xmlns:p14="http://schemas.microsoft.com/office/powerpoint/2010/main" val="625745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D3EA2BC-E6C1-4C22-88F5-8D4C8BCB126D}" type="slidenum">
              <a:rPr lang="en-GB" smtClean="0"/>
              <a:t>16</a:t>
            </a:fld>
            <a:endParaRPr lang="en-GB"/>
          </a:p>
        </p:txBody>
      </p:sp>
    </p:spTree>
    <p:extLst>
      <p:ext uri="{BB962C8B-B14F-4D97-AF65-F5344CB8AC3E}">
        <p14:creationId xmlns:p14="http://schemas.microsoft.com/office/powerpoint/2010/main" val="18192316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GB" altLang="en-US" dirty="0" smtClean="0"/>
          </a:p>
          <a:p>
            <a:pPr>
              <a:spcBef>
                <a:spcPct val="0"/>
              </a:spcBef>
            </a:pPr>
            <a:endParaRPr lang="en-GB" altLang="en-US" dirty="0" smtClean="0"/>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44163467-C5F4-4BE4-AA7A-A0A1D9CBFC9C}" type="slidenum">
              <a:rPr lang="en-GB" altLang="en-US"/>
              <a:pPr/>
              <a:t>2</a:t>
            </a:fld>
            <a:endParaRPr lang="en-GB" altLang="en-US"/>
          </a:p>
        </p:txBody>
      </p:sp>
    </p:spTree>
    <p:extLst>
      <p:ext uri="{BB962C8B-B14F-4D97-AF65-F5344CB8AC3E}">
        <p14:creationId xmlns:p14="http://schemas.microsoft.com/office/powerpoint/2010/main" val="27640996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GB" sz="1200" b="0" dirty="0" smtClean="0">
                <a:solidFill>
                  <a:srgbClr val="00A7B5"/>
                </a:solidFill>
                <a:latin typeface="Museo Sans Cyrl 700" panose="02000000000000000000" pitchFamily="50" charset="0"/>
              </a:rPr>
              <a:t>What do we mean when we say “the Built Environment”?</a:t>
            </a:r>
            <a:endParaRPr lang="en-GB" altLang="en-US" sz="1200" dirty="0" smtClean="0"/>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GB" altLang="en-US" sz="1200" dirty="0" smtClean="0"/>
              <a:t>If</a:t>
            </a:r>
            <a:r>
              <a:rPr lang="en-GB" altLang="en-US" sz="1200" baseline="0" dirty="0" smtClean="0"/>
              <a:t> appropriate, encourage audience to raise hands and contribute ideas.</a:t>
            </a:r>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GB" altLang="en-US" sz="1200" baseline="0" dirty="0" smtClean="0"/>
              <a:t>Talk through ‘more obvious’ answers – buildings, schools</a:t>
            </a:r>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GB" altLang="en-US" dirty="0" smtClean="0"/>
              <a:t>Reveal definition and read it out.</a:t>
            </a:r>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GB" altLang="en-US" dirty="0" smtClean="0"/>
              <a:t>Say ‘yes’, the obvious is true, but it’s also parks, stadiums, infrastructure, roads,</a:t>
            </a:r>
            <a:r>
              <a:rPr lang="en-GB" altLang="en-US" baseline="0" dirty="0" smtClean="0"/>
              <a:t> rail etc.</a:t>
            </a:r>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GB" altLang="en-US" baseline="0" dirty="0" smtClean="0"/>
              <a:t>Ask – “Is anyone thinking of going into a career in the built environment?”</a:t>
            </a:r>
          </a:p>
          <a:p>
            <a:pPr eaLnBrk="1" hangingPunct="1"/>
            <a:endParaRPr lang="en-GB" altLang="en-US" dirty="0"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A0FDF388-5218-48E7-9414-82BB3FC7C3A2}" type="slidenum">
              <a:rPr lang="en-GB" altLang="en-US" smtClean="0"/>
              <a:pPr/>
              <a:t>4</a:t>
            </a:fld>
            <a:endParaRPr lang="en-GB" altLang="en-US" smtClean="0"/>
          </a:p>
        </p:txBody>
      </p:sp>
    </p:spTree>
    <p:extLst>
      <p:ext uri="{BB962C8B-B14F-4D97-AF65-F5344CB8AC3E}">
        <p14:creationId xmlns:p14="http://schemas.microsoft.com/office/powerpoint/2010/main" val="32003073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242" rtl="0" eaLnBrk="1" fontAlgn="auto" latinLnBrk="0" hangingPunct="1">
              <a:lnSpc>
                <a:spcPct val="100000"/>
              </a:lnSpc>
              <a:spcBef>
                <a:spcPts val="0"/>
              </a:spcBef>
              <a:spcAft>
                <a:spcPts val="0"/>
              </a:spcAft>
              <a:buClrTx/>
              <a:buSzTx/>
              <a:buFontTx/>
              <a:buNone/>
              <a:tabLst/>
              <a:defRPr/>
            </a:pPr>
            <a:r>
              <a:rPr lang="en-GB" baseline="0" dirty="0" smtClean="0"/>
              <a:t>“The first stage is </a:t>
            </a:r>
            <a:r>
              <a:rPr lang="en-GB" b="1" baseline="0" dirty="0" smtClean="0"/>
              <a:t>preparation. </a:t>
            </a:r>
            <a:r>
              <a:rPr lang="en-GB" baseline="0" dirty="0" smtClean="0"/>
              <a:t>This is about making sure the project is possible and can be done. This is through planning out what you would like to build, where, why and how much you have to spend.” </a:t>
            </a:r>
            <a:r>
              <a:rPr lang="en-GB" baseline="0" dirty="0" smtClean="0">
                <a:solidFill>
                  <a:srgbClr val="FF0000"/>
                </a:solidFill>
              </a:rPr>
              <a:t>For example, the preparation for the project we just looked at – the Shard, was key.</a:t>
            </a:r>
          </a:p>
          <a:p>
            <a:pPr marL="0" marR="0" indent="0" algn="l" defTabSz="914242" rtl="0" eaLnBrk="1" fontAlgn="auto" latinLnBrk="0" hangingPunct="1">
              <a:lnSpc>
                <a:spcPct val="100000"/>
              </a:lnSpc>
              <a:spcBef>
                <a:spcPts val="0"/>
              </a:spcBef>
              <a:spcAft>
                <a:spcPts val="0"/>
              </a:spcAft>
              <a:buClrTx/>
              <a:buSzTx/>
              <a:buFontTx/>
              <a:buNone/>
              <a:tabLst/>
              <a:defRPr/>
            </a:pPr>
            <a:endParaRPr lang="en-GB" baseline="0" dirty="0" smtClean="0"/>
          </a:p>
          <a:p>
            <a:r>
              <a:rPr lang="en-GB" dirty="0" smtClean="0"/>
              <a:t>“The second stage is </a:t>
            </a:r>
            <a:r>
              <a:rPr lang="en-GB" b="1" dirty="0" smtClean="0"/>
              <a:t>Design,</a:t>
            </a:r>
            <a:r>
              <a:rPr lang="en-GB" b="1" baseline="0" dirty="0" smtClean="0"/>
              <a:t> </a:t>
            </a:r>
            <a:r>
              <a:rPr lang="en-GB" baseline="0" dirty="0" smtClean="0"/>
              <a:t>m</a:t>
            </a:r>
            <a:r>
              <a:rPr lang="en-GB" dirty="0" smtClean="0"/>
              <a:t>any jobs came into play during these very early stages, including Designers, Engineers, Quantity Surveyors and Project Managers. The design of the shard was unique:</a:t>
            </a:r>
          </a:p>
          <a:p>
            <a:endParaRPr lang="en-GB" dirty="0" smtClean="0"/>
          </a:p>
          <a:p>
            <a:r>
              <a:rPr lang="en-GB" dirty="0" smtClean="0"/>
              <a:t>What do you think a Project Manager does? </a:t>
            </a:r>
          </a:p>
          <a:p>
            <a:pPr lvl="1"/>
            <a:r>
              <a:rPr lang="en-GB" dirty="0" smtClean="0"/>
              <a:t>Somebody who manages the whole team and makes sure everyone sticks to the plan for getting the project built.</a:t>
            </a:r>
          </a:p>
          <a:p>
            <a:endParaRPr lang="en-GB" dirty="0" smtClean="0"/>
          </a:p>
          <a:p>
            <a:r>
              <a:rPr lang="en-GB" dirty="0" smtClean="0"/>
              <a:t>How about an Engineer?”</a:t>
            </a:r>
          </a:p>
          <a:p>
            <a:endParaRPr lang="en-GB" dirty="0" smtClean="0"/>
          </a:p>
          <a:p>
            <a:pPr marL="0" marR="0" lvl="0" indent="0" algn="l" defTabSz="914242" rtl="0" eaLnBrk="1" fontAlgn="auto" latinLnBrk="0" hangingPunct="1">
              <a:lnSpc>
                <a:spcPct val="100000"/>
              </a:lnSpc>
              <a:spcBef>
                <a:spcPts val="0"/>
              </a:spcBef>
              <a:spcAft>
                <a:spcPts val="0"/>
              </a:spcAft>
              <a:buClrTx/>
              <a:buSzTx/>
              <a:buFontTx/>
              <a:buNone/>
              <a:tabLst/>
              <a:defRPr/>
            </a:pPr>
            <a:r>
              <a:rPr lang="en-GB" dirty="0" smtClean="0"/>
              <a:t>“Stage three,</a:t>
            </a:r>
            <a:r>
              <a:rPr lang="en-GB" baseline="0" dirty="0" smtClean="0"/>
              <a:t> </a:t>
            </a:r>
            <a:r>
              <a:rPr lang="en-GB" b="1" baseline="0" dirty="0" smtClean="0"/>
              <a:t>Construction</a:t>
            </a:r>
            <a:r>
              <a:rPr lang="en-GB" baseline="0" dirty="0" smtClean="0"/>
              <a:t>. During this time it is all about getting ready to start the construction work. So many things can be done, including demolition to flatten the land and preparing for construction to start</a:t>
            </a:r>
            <a:r>
              <a:rPr lang="en-GB" dirty="0" smtClean="0"/>
              <a:t>.” </a:t>
            </a:r>
            <a:r>
              <a:rPr lang="en-GB" baseline="0" dirty="0" smtClean="0"/>
              <a:t> This was a very challenging part of the Shard project because… </a:t>
            </a:r>
            <a:r>
              <a:rPr lang="en-GB" dirty="0" smtClean="0"/>
              <a:t>“After</a:t>
            </a:r>
            <a:r>
              <a:rPr lang="en-GB" baseline="0" dirty="0" smtClean="0"/>
              <a:t> all the stages of planning n</a:t>
            </a:r>
            <a:r>
              <a:rPr lang="en-GB" dirty="0" smtClean="0"/>
              <a:t>ow we’re on to stage four,</a:t>
            </a:r>
            <a:r>
              <a:rPr lang="en-GB" baseline="0" dirty="0" smtClean="0"/>
              <a:t> </a:t>
            </a:r>
            <a:r>
              <a:rPr lang="en-GB" b="1" dirty="0" smtClean="0"/>
              <a:t>construction!</a:t>
            </a:r>
            <a:r>
              <a:rPr lang="en-GB" dirty="0" smtClean="0"/>
              <a:t> This is where all the hard work and number of roles come together.</a:t>
            </a:r>
            <a:r>
              <a:rPr lang="en-GB" baseline="0" dirty="0" smtClean="0"/>
              <a:t>”</a:t>
            </a:r>
          </a:p>
          <a:p>
            <a:pPr marL="0" marR="0" lvl="0" indent="0" algn="l" defTabSz="914242" rtl="0" eaLnBrk="1" fontAlgn="auto" latinLnBrk="0" hangingPunct="1">
              <a:lnSpc>
                <a:spcPct val="100000"/>
              </a:lnSpc>
              <a:spcBef>
                <a:spcPts val="0"/>
              </a:spcBef>
              <a:spcAft>
                <a:spcPts val="0"/>
              </a:spcAft>
              <a:buClrTx/>
              <a:buSzTx/>
              <a:buFontTx/>
              <a:buNone/>
              <a:tabLst/>
              <a:defRPr/>
            </a:pPr>
            <a:endParaRPr lang="en-GB" baseline="0" dirty="0" smtClean="0"/>
          </a:p>
          <a:p>
            <a:pPr marL="0" marR="0" lvl="0" indent="0" algn="l" defTabSz="914242" rtl="0" eaLnBrk="1" fontAlgn="auto" latinLnBrk="0" hangingPunct="1">
              <a:lnSpc>
                <a:spcPct val="100000"/>
              </a:lnSpc>
              <a:spcBef>
                <a:spcPts val="0"/>
              </a:spcBef>
              <a:spcAft>
                <a:spcPts val="0"/>
              </a:spcAft>
              <a:buClrTx/>
              <a:buSzTx/>
              <a:buFontTx/>
              <a:buNone/>
              <a:tabLst/>
              <a:defRPr/>
            </a:pPr>
            <a:r>
              <a:rPr lang="en-GB" dirty="0" smtClean="0"/>
              <a:t>“And lastly stage five</a:t>
            </a:r>
            <a:r>
              <a:rPr lang="en-GB" baseline="0" dirty="0" smtClean="0"/>
              <a:t>, </a:t>
            </a:r>
            <a:r>
              <a:rPr lang="en-GB" b="1" baseline="0" dirty="0" smtClean="0"/>
              <a:t>Handover and in use</a:t>
            </a:r>
            <a:r>
              <a:rPr lang="en-GB" b="0" baseline="0" dirty="0" smtClean="0"/>
              <a:t>- </a:t>
            </a:r>
            <a:r>
              <a:rPr lang="en-GB" b="1" baseline="0" dirty="0" smtClean="0"/>
              <a:t> </a:t>
            </a:r>
            <a:r>
              <a:rPr lang="en-GB" baseline="0" dirty="0" smtClean="0"/>
              <a:t>this is where the finished project is given back to the client.” Management of the facility.</a:t>
            </a:r>
            <a:endParaRPr lang="en-GB" dirty="0" smtClean="0"/>
          </a:p>
          <a:p>
            <a:pPr eaLnBrk="1" hangingPunct="1"/>
            <a:endParaRPr lang="en-GB" altLang="en-US" dirty="0"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A0FDF388-5218-48E7-9414-82BB3FC7C3A2}" type="slidenum">
              <a:rPr lang="en-GB" altLang="en-US" smtClean="0"/>
              <a:pPr/>
              <a:t>5</a:t>
            </a:fld>
            <a:endParaRPr lang="en-GB" altLang="en-US" smtClean="0"/>
          </a:p>
        </p:txBody>
      </p:sp>
    </p:spTree>
    <p:extLst>
      <p:ext uri="{BB962C8B-B14F-4D97-AF65-F5344CB8AC3E}">
        <p14:creationId xmlns:p14="http://schemas.microsoft.com/office/powerpoint/2010/main" val="39015861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sz="1200" b="1" dirty="0" smtClean="0">
                <a:solidFill>
                  <a:srgbClr val="00A7B5"/>
                </a:solidFill>
                <a:latin typeface="Museo Sans Cyrl 700" panose="02000000000000000000" pitchFamily="50" charset="0"/>
              </a:rPr>
              <a:t>Talking Slide</a:t>
            </a:r>
          </a:p>
          <a:p>
            <a:r>
              <a:rPr lang="en-GB" dirty="0" smtClean="0"/>
              <a:t>And </a:t>
            </a:r>
            <a:r>
              <a:rPr lang="en-GB" dirty="0"/>
              <a:t>how we go about constructing this new breed of building will also be very different</a:t>
            </a:r>
            <a:r>
              <a:rPr lang="en-GB" dirty="0" smtClean="0"/>
              <a:t>:</a:t>
            </a:r>
          </a:p>
          <a:p>
            <a:r>
              <a:rPr lang="en-GB" dirty="0" smtClean="0"/>
              <a:t>Robots will help build these blocks in factories as well as on site using 3d printing. </a:t>
            </a:r>
          </a:p>
          <a:p>
            <a:r>
              <a:rPr lang="en-GB" dirty="0" smtClean="0"/>
              <a:t>We already use robots to go where humans cannot: they are used for tearing down old nuclear facilities and checking for cracks inside pipes.</a:t>
            </a:r>
            <a:endParaRPr lang="en-US" dirty="0"/>
          </a:p>
          <a:p>
            <a:r>
              <a:rPr lang="en-GB" dirty="0">
                <a:solidFill>
                  <a:srgbClr val="FFFFFF"/>
                </a:solidFill>
              </a:rPr>
              <a:t>Virtual reality headsets will let people walk around the building before it’s even built.</a:t>
            </a:r>
            <a:endParaRPr lang="en-GB" dirty="0"/>
          </a:p>
          <a:p>
            <a:r>
              <a:rPr lang="en-GB" dirty="0" smtClean="0"/>
              <a:t>Most </a:t>
            </a:r>
            <a:r>
              <a:rPr lang="en-GB" dirty="0"/>
              <a:t>of a building will be built off-site in factories, and then assembled in large chunks on site.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Self-driving vehicles will deliver materials to site.</a:t>
            </a:r>
            <a:endParaRPr lang="en-GB" dirty="0" smtClean="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We’ll use drones to survey hard-to-reach places. </a:t>
            </a:r>
            <a:endParaRPr lang="en-GB" dirty="0" smtClean="0">
              <a:cs typeface="Calibri"/>
            </a:endParaRPr>
          </a:p>
          <a:p>
            <a:endParaRPr lang="en-GB" dirty="0" smtClean="0">
              <a:solidFill>
                <a:srgbClr val="FFFFFF"/>
              </a:solidFill>
            </a:endParaRPr>
          </a:p>
          <a:p>
            <a:endParaRPr lang="en-GB" dirty="0"/>
          </a:p>
          <a:p>
            <a:r>
              <a:rPr lang="en-GB" dirty="0"/>
              <a:t>People predict in the far-off future we will send robots to habitable planets ahead of humans so that they can build liveable facilities before we arrive. </a:t>
            </a:r>
            <a:endParaRPr lang="en-GB" dirty="0">
              <a:cs typeface="Calibri"/>
            </a:endParaRPr>
          </a:p>
          <a:p>
            <a:endParaRPr lang="en-GB" dirty="0">
              <a:cs typeface="Calibri"/>
            </a:endParaRPr>
          </a:p>
          <a:p>
            <a:r>
              <a:rPr lang="en-GB" dirty="0">
                <a:solidFill>
                  <a:srgbClr val="FFFFFF"/>
                </a:solidFill>
              </a:rPr>
              <a:t>And we need young people to design this new breed of building, manage the self-driving vehicles, develop these smart materials and technologies, and operate the robots and drones.</a:t>
            </a:r>
          </a:p>
          <a:p>
            <a:r>
              <a:rPr lang="en-GB" dirty="0">
                <a:solidFill>
                  <a:srgbClr val="FFFFFF"/>
                </a:solidFill>
              </a:rPr>
              <a:t>Construction is changing, and you have the opportunity to help shape its future.</a:t>
            </a:r>
          </a:p>
          <a:p>
            <a:endParaRPr lang="en-GB" dirty="0">
              <a:cs typeface="Calibri"/>
            </a:endParaRPr>
          </a:p>
          <a:p>
            <a:r>
              <a:rPr lang="en-GB" dirty="0" smtClean="0">
                <a:cs typeface="Calibri"/>
              </a:rPr>
              <a:t>Denise </a:t>
            </a:r>
            <a:r>
              <a:rPr lang="en-GB" dirty="0" err="1" smtClean="0">
                <a:cs typeface="Calibri"/>
              </a:rPr>
              <a:t>Chevin</a:t>
            </a:r>
            <a:endParaRPr lang="en-GB" dirty="0" smtClean="0">
              <a:cs typeface="Calibri"/>
            </a:endParaRPr>
          </a:p>
          <a:p>
            <a:r>
              <a:rPr lang="en-GB" dirty="0" smtClean="0">
                <a:cs typeface="Calibri"/>
              </a:rPr>
              <a:t>Editor</a:t>
            </a:r>
          </a:p>
          <a:p>
            <a:r>
              <a:rPr lang="en-GB" dirty="0" smtClean="0">
                <a:cs typeface="Calibri"/>
              </a:rPr>
              <a:t>020 7490 5595</a:t>
            </a:r>
          </a:p>
          <a:p>
            <a:r>
              <a:rPr lang="en-GB" dirty="0" smtClean="0">
                <a:cs typeface="Calibri"/>
              </a:rPr>
              <a:t>denise@atompublishing.co.uk</a:t>
            </a:r>
            <a:endParaRPr lang="en-GB" dirty="0">
              <a:cs typeface="Calibri"/>
            </a:endParaRPr>
          </a:p>
          <a:p>
            <a:endParaRPr lang="en-GB" dirty="0">
              <a:cs typeface="Calibri"/>
            </a:endParaRPr>
          </a:p>
        </p:txBody>
      </p:sp>
      <p:sp>
        <p:nvSpPr>
          <p:cNvPr id="4" name="Slide Number Placeholder 3"/>
          <p:cNvSpPr>
            <a:spLocks noGrp="1"/>
          </p:cNvSpPr>
          <p:nvPr>
            <p:ph type="sldNum" sz="quarter" idx="10"/>
          </p:nvPr>
        </p:nvSpPr>
        <p:spPr/>
        <p:txBody>
          <a:bodyPr/>
          <a:lstStyle/>
          <a:p>
            <a:fld id="{5C016D06-8064-4B53-BF57-56C46BBA2555}" type="slidenum">
              <a:rPr lang="en-GB" smtClean="0"/>
              <a:t>6</a:t>
            </a:fld>
            <a:endParaRPr lang="en-GB"/>
          </a:p>
        </p:txBody>
      </p:sp>
    </p:spTree>
    <p:extLst>
      <p:ext uri="{BB962C8B-B14F-4D97-AF65-F5344CB8AC3E}">
        <p14:creationId xmlns:p14="http://schemas.microsoft.com/office/powerpoint/2010/main" val="27391744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D3EA2BC-E6C1-4C22-88F5-8D4C8BCB126D}" type="slidenum">
              <a:rPr lang="en-GB" smtClean="0"/>
              <a:t>7</a:t>
            </a:fld>
            <a:endParaRPr lang="en-GB"/>
          </a:p>
        </p:txBody>
      </p:sp>
    </p:spTree>
    <p:extLst>
      <p:ext uri="{BB962C8B-B14F-4D97-AF65-F5344CB8AC3E}">
        <p14:creationId xmlns:p14="http://schemas.microsoft.com/office/powerpoint/2010/main" val="13110144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D3EA2BC-E6C1-4C22-88F5-8D4C8BCB126D}" type="slidenum">
              <a:rPr lang="en-GB" smtClean="0"/>
              <a:t>8</a:t>
            </a:fld>
            <a:endParaRPr lang="en-GB"/>
          </a:p>
        </p:txBody>
      </p:sp>
    </p:spTree>
    <p:extLst>
      <p:ext uri="{BB962C8B-B14F-4D97-AF65-F5344CB8AC3E}">
        <p14:creationId xmlns:p14="http://schemas.microsoft.com/office/powerpoint/2010/main" val="31025216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D3EA2BC-E6C1-4C22-88F5-8D4C8BCB126D}" type="slidenum">
              <a:rPr lang="en-GB" smtClean="0"/>
              <a:t>10</a:t>
            </a:fld>
            <a:endParaRPr lang="en-GB"/>
          </a:p>
        </p:txBody>
      </p:sp>
    </p:spTree>
    <p:extLst>
      <p:ext uri="{BB962C8B-B14F-4D97-AF65-F5344CB8AC3E}">
        <p14:creationId xmlns:p14="http://schemas.microsoft.com/office/powerpoint/2010/main" val="23757239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D3EA2BC-E6C1-4C22-88F5-8D4C8BCB126D}" type="slidenum">
              <a:rPr lang="en-GB" smtClean="0"/>
              <a:t>14</a:t>
            </a:fld>
            <a:endParaRPr lang="en-GB"/>
          </a:p>
        </p:txBody>
      </p:sp>
    </p:spTree>
    <p:extLst>
      <p:ext uri="{BB962C8B-B14F-4D97-AF65-F5344CB8AC3E}">
        <p14:creationId xmlns:p14="http://schemas.microsoft.com/office/powerpoint/2010/main" val="38815407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40D30F85-80A9-40DF-A8B9-DF9EBE02CC3F}" type="datetimeFigureOut">
              <a:rPr lang="en-GB" smtClean="0"/>
              <a:t>22/09/2020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D3ED39C-A07A-4E88-B041-5A6FA1E00404}" type="slidenum">
              <a:rPr lang="en-GB" smtClean="0"/>
              <a:t>‹#›</a:t>
            </a:fld>
            <a:endParaRPr lang="en-GB"/>
          </a:p>
        </p:txBody>
      </p:sp>
    </p:spTree>
    <p:extLst>
      <p:ext uri="{BB962C8B-B14F-4D97-AF65-F5344CB8AC3E}">
        <p14:creationId xmlns:p14="http://schemas.microsoft.com/office/powerpoint/2010/main" val="5339110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40D30F85-80A9-40DF-A8B9-DF9EBE02CC3F}" type="datetimeFigureOut">
              <a:rPr lang="en-GB" smtClean="0"/>
              <a:t>22/09/2020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D3ED39C-A07A-4E88-B041-5A6FA1E00404}" type="slidenum">
              <a:rPr lang="en-GB" smtClean="0"/>
              <a:t>‹#›</a:t>
            </a:fld>
            <a:endParaRPr lang="en-GB"/>
          </a:p>
        </p:txBody>
      </p:sp>
    </p:spTree>
    <p:extLst>
      <p:ext uri="{BB962C8B-B14F-4D97-AF65-F5344CB8AC3E}">
        <p14:creationId xmlns:p14="http://schemas.microsoft.com/office/powerpoint/2010/main" val="17405197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40D30F85-80A9-40DF-A8B9-DF9EBE02CC3F}" type="datetimeFigureOut">
              <a:rPr lang="en-GB" smtClean="0"/>
              <a:t>22/09/2020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D3ED39C-A07A-4E88-B041-5A6FA1E00404}" type="slidenum">
              <a:rPr lang="en-GB" smtClean="0"/>
              <a:t>‹#›</a:t>
            </a:fld>
            <a:endParaRPr lang="en-GB"/>
          </a:p>
        </p:txBody>
      </p:sp>
    </p:spTree>
    <p:extLst>
      <p:ext uri="{BB962C8B-B14F-4D97-AF65-F5344CB8AC3E}">
        <p14:creationId xmlns:p14="http://schemas.microsoft.com/office/powerpoint/2010/main" val="16736689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8" name="Picture 7" descr="Bkgds2.jp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9" name="Title 1"/>
          <p:cNvSpPr>
            <a:spLocks noGrp="1"/>
          </p:cNvSpPr>
          <p:nvPr>
            <p:ph type="ctrTitle" hasCustomPrompt="1"/>
          </p:nvPr>
        </p:nvSpPr>
        <p:spPr>
          <a:xfrm>
            <a:off x="798327" y="1139372"/>
            <a:ext cx="10592163" cy="2219073"/>
          </a:xfrm>
        </p:spPr>
        <p:txBody>
          <a:bodyPr/>
          <a:lstStyle>
            <a:lvl1pPr algn="l">
              <a:defRPr sz="5333" b="1">
                <a:solidFill>
                  <a:schemeClr val="bg1"/>
                </a:solidFill>
              </a:defRPr>
            </a:lvl1pPr>
          </a:lstStyle>
          <a:p>
            <a:r>
              <a:rPr lang="en-GB" dirty="0" smtClean="0"/>
              <a:t>Headline</a:t>
            </a:r>
            <a:endParaRPr lang="en-US" dirty="0"/>
          </a:p>
        </p:txBody>
      </p:sp>
      <p:sp>
        <p:nvSpPr>
          <p:cNvPr id="10" name="Subtitle 2"/>
          <p:cNvSpPr>
            <a:spLocks noGrp="1"/>
          </p:cNvSpPr>
          <p:nvPr>
            <p:ph type="subTitle" idx="1" hasCustomPrompt="1"/>
          </p:nvPr>
        </p:nvSpPr>
        <p:spPr>
          <a:xfrm>
            <a:off x="798327" y="3733394"/>
            <a:ext cx="8082845" cy="2061569"/>
          </a:xfrm>
        </p:spPr>
        <p:txBody>
          <a:bodyPr>
            <a:normAutofit/>
          </a:bodyPr>
          <a:lstStyle>
            <a:lvl1pPr marL="0" indent="0" algn="l">
              <a:buNone/>
              <a:defRPr sz="2400" baseline="0">
                <a:solidFill>
                  <a:srgbClr val="FFFFFF"/>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smtClean="0"/>
              <a:t>Secondary text goes here</a:t>
            </a:r>
            <a:endParaRPr lang="en-US" dirty="0"/>
          </a:p>
        </p:txBody>
      </p:sp>
      <p:pic>
        <p:nvPicPr>
          <p:cNvPr id="11" name="Picture 10" descr="Logo_forPPT.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881171" y="5202587"/>
            <a:ext cx="3310828" cy="1655415"/>
          </a:xfrm>
          <a:prstGeom prst="rect">
            <a:avLst/>
          </a:prstGeom>
        </p:spPr>
      </p:pic>
    </p:spTree>
    <p:extLst>
      <p:ext uri="{BB962C8B-B14F-4D97-AF65-F5344CB8AC3E}">
        <p14:creationId xmlns:p14="http://schemas.microsoft.com/office/powerpoint/2010/main" val="4035759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Double column layout">
    <p:spTree>
      <p:nvGrpSpPr>
        <p:cNvPr id="1" name=""/>
        <p:cNvGrpSpPr/>
        <p:nvPr/>
      </p:nvGrpSpPr>
      <p:grpSpPr>
        <a:xfrm>
          <a:off x="0" y="0"/>
          <a:ext cx="0" cy="0"/>
          <a:chOff x="0" y="0"/>
          <a:chExt cx="0" cy="0"/>
        </a:xfrm>
      </p:grpSpPr>
      <p:sp>
        <p:nvSpPr>
          <p:cNvPr id="3" name="Content Placeholder 3"/>
          <p:cNvSpPr>
            <a:spLocks noGrp="1"/>
          </p:cNvSpPr>
          <p:nvPr>
            <p:ph sz="quarter" idx="10"/>
          </p:nvPr>
        </p:nvSpPr>
        <p:spPr>
          <a:xfrm>
            <a:off x="334433" y="1411818"/>
            <a:ext cx="5472000" cy="509058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3"/>
          <p:cNvSpPr>
            <a:spLocks noGrp="1"/>
          </p:cNvSpPr>
          <p:nvPr>
            <p:ph sz="quarter" idx="11"/>
          </p:nvPr>
        </p:nvSpPr>
        <p:spPr>
          <a:xfrm>
            <a:off x="6390443" y="1411818"/>
            <a:ext cx="5472000" cy="509058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Slide Number Placeholder 5"/>
          <p:cNvSpPr>
            <a:spLocks noGrp="1"/>
          </p:cNvSpPr>
          <p:nvPr>
            <p:ph type="sldNum" sz="quarter" idx="4"/>
          </p:nvPr>
        </p:nvSpPr>
        <p:spPr>
          <a:xfrm>
            <a:off x="8734465" y="6576600"/>
            <a:ext cx="3119968" cy="260648"/>
          </a:xfrm>
          <a:prstGeom prst="rect">
            <a:avLst/>
          </a:prstGeom>
        </p:spPr>
        <p:txBody>
          <a:bodyPr vert="horz" lIns="91440" tIns="45720" rIns="0" bIns="45720" rtlCol="0" anchor="ctr"/>
          <a:lstStyle>
            <a:lvl1pPr algn="r">
              <a:defRPr sz="1200">
                <a:solidFill>
                  <a:schemeClr val="tx1">
                    <a:lumMod val="65000"/>
                    <a:lumOff val="35000"/>
                  </a:schemeClr>
                </a:solidFill>
                <a:latin typeface="Arial" pitchFamily="34" charset="0"/>
                <a:cs typeface="Arial" pitchFamily="34" charset="0"/>
              </a:defRPr>
            </a:lvl1pPr>
          </a:lstStyle>
          <a:p>
            <a:fld id="{01C55ABB-8CD5-49AB-9246-32EDBD798E71}" type="slidenum">
              <a:rPr lang="en-GB" smtClean="0">
                <a:solidFill>
                  <a:srgbClr val="000000">
                    <a:lumMod val="65000"/>
                    <a:lumOff val="35000"/>
                  </a:srgbClr>
                </a:solidFill>
              </a:rPr>
              <a:pPr/>
              <a:t>‹#›</a:t>
            </a:fld>
            <a:endParaRPr lang="en-GB">
              <a:solidFill>
                <a:srgbClr val="000000">
                  <a:lumMod val="65000"/>
                  <a:lumOff val="35000"/>
                </a:srgbClr>
              </a:solidFill>
            </a:endParaRPr>
          </a:p>
        </p:txBody>
      </p:sp>
    </p:spTree>
    <p:extLst>
      <p:ext uri="{BB962C8B-B14F-4D97-AF65-F5344CB8AC3E}">
        <p14:creationId xmlns:p14="http://schemas.microsoft.com/office/powerpoint/2010/main" val="3322454282"/>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2880">
          <p15:clr>
            <a:srgbClr val="FBAE40"/>
          </p15:clr>
        </p15:guide>
        <p15:guide id="2" pos="3016">
          <p15:clr>
            <a:srgbClr val="FBAE40"/>
          </p15:clr>
        </p15:guide>
        <p15:guide id="3" pos="2744">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14" name="Picture 13" descr="Logo_forPPT.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881171" y="5202587"/>
            <a:ext cx="3310828" cy="1655415"/>
          </a:xfrm>
          <a:prstGeom prst="rect">
            <a:avLst/>
          </a:prstGeom>
        </p:spPr>
      </p:pic>
      <p:sp>
        <p:nvSpPr>
          <p:cNvPr id="5" name="Title 1"/>
          <p:cNvSpPr>
            <a:spLocks noGrp="1"/>
          </p:cNvSpPr>
          <p:nvPr>
            <p:ph type="ctrTitle" hasCustomPrompt="1"/>
          </p:nvPr>
        </p:nvSpPr>
        <p:spPr>
          <a:xfrm>
            <a:off x="798327" y="593401"/>
            <a:ext cx="10592163" cy="1055291"/>
          </a:xfrm>
        </p:spPr>
        <p:txBody>
          <a:bodyPr/>
          <a:lstStyle>
            <a:lvl1pPr algn="l">
              <a:defRPr sz="4000" b="1">
                <a:solidFill>
                  <a:srgbClr val="000000"/>
                </a:solidFill>
              </a:defRPr>
            </a:lvl1pPr>
          </a:lstStyle>
          <a:p>
            <a:r>
              <a:rPr lang="en-GB" dirty="0"/>
              <a:t>Headline</a:t>
            </a:r>
            <a:endParaRPr lang="en-US" dirty="0"/>
          </a:p>
        </p:txBody>
      </p:sp>
      <p:sp>
        <p:nvSpPr>
          <p:cNvPr id="6" name="Subtitle 2"/>
          <p:cNvSpPr>
            <a:spLocks noGrp="1"/>
          </p:cNvSpPr>
          <p:nvPr>
            <p:ph type="subTitle" idx="1" hasCustomPrompt="1"/>
          </p:nvPr>
        </p:nvSpPr>
        <p:spPr>
          <a:xfrm>
            <a:off x="798327" y="1898074"/>
            <a:ext cx="10592163" cy="3896889"/>
          </a:xfrm>
        </p:spPr>
        <p:txBody>
          <a:bodyPr>
            <a:normAutofit/>
          </a:bodyPr>
          <a:lstStyle>
            <a:lvl1pPr marL="0" indent="0" algn="l">
              <a:buNone/>
              <a:defRPr sz="2400" baseline="0">
                <a:solidFill>
                  <a:schemeClr val="tx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a:t>Secondary text goes here</a:t>
            </a:r>
            <a:endParaRPr lang="en-US" dirty="0"/>
          </a:p>
        </p:txBody>
      </p:sp>
    </p:spTree>
    <p:extLst>
      <p:ext uri="{BB962C8B-B14F-4D97-AF65-F5344CB8AC3E}">
        <p14:creationId xmlns:p14="http://schemas.microsoft.com/office/powerpoint/2010/main" val="15046401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40D30F85-80A9-40DF-A8B9-DF9EBE02CC3F}" type="datetimeFigureOut">
              <a:rPr lang="en-GB" smtClean="0"/>
              <a:t>22/09/2020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D3ED39C-A07A-4E88-B041-5A6FA1E00404}" type="slidenum">
              <a:rPr lang="en-GB" smtClean="0"/>
              <a:t>‹#›</a:t>
            </a:fld>
            <a:endParaRPr lang="en-GB"/>
          </a:p>
        </p:txBody>
      </p:sp>
    </p:spTree>
    <p:extLst>
      <p:ext uri="{BB962C8B-B14F-4D97-AF65-F5344CB8AC3E}">
        <p14:creationId xmlns:p14="http://schemas.microsoft.com/office/powerpoint/2010/main" val="25655486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0D30F85-80A9-40DF-A8B9-DF9EBE02CC3F}" type="datetimeFigureOut">
              <a:rPr lang="en-GB" smtClean="0"/>
              <a:t>22/09/2020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D3ED39C-A07A-4E88-B041-5A6FA1E00404}" type="slidenum">
              <a:rPr lang="en-GB" smtClean="0"/>
              <a:t>‹#›</a:t>
            </a:fld>
            <a:endParaRPr lang="en-GB"/>
          </a:p>
        </p:txBody>
      </p:sp>
    </p:spTree>
    <p:extLst>
      <p:ext uri="{BB962C8B-B14F-4D97-AF65-F5344CB8AC3E}">
        <p14:creationId xmlns:p14="http://schemas.microsoft.com/office/powerpoint/2010/main" val="24679058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40D30F85-80A9-40DF-A8B9-DF9EBE02CC3F}" type="datetimeFigureOut">
              <a:rPr lang="en-GB" smtClean="0"/>
              <a:t>22/09/2020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D3ED39C-A07A-4E88-B041-5A6FA1E00404}" type="slidenum">
              <a:rPr lang="en-GB" smtClean="0"/>
              <a:t>‹#›</a:t>
            </a:fld>
            <a:endParaRPr lang="en-GB"/>
          </a:p>
        </p:txBody>
      </p:sp>
    </p:spTree>
    <p:extLst>
      <p:ext uri="{BB962C8B-B14F-4D97-AF65-F5344CB8AC3E}">
        <p14:creationId xmlns:p14="http://schemas.microsoft.com/office/powerpoint/2010/main" val="10873314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40D30F85-80A9-40DF-A8B9-DF9EBE02CC3F}" type="datetimeFigureOut">
              <a:rPr lang="en-GB" smtClean="0"/>
              <a:t>22/09/2020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9D3ED39C-A07A-4E88-B041-5A6FA1E00404}" type="slidenum">
              <a:rPr lang="en-GB" smtClean="0"/>
              <a:t>‹#›</a:t>
            </a:fld>
            <a:endParaRPr lang="en-GB"/>
          </a:p>
        </p:txBody>
      </p:sp>
    </p:spTree>
    <p:extLst>
      <p:ext uri="{BB962C8B-B14F-4D97-AF65-F5344CB8AC3E}">
        <p14:creationId xmlns:p14="http://schemas.microsoft.com/office/powerpoint/2010/main" val="38116922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40D30F85-80A9-40DF-A8B9-DF9EBE02CC3F}" type="datetimeFigureOut">
              <a:rPr lang="en-GB" smtClean="0"/>
              <a:t>22/09/2020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9D3ED39C-A07A-4E88-B041-5A6FA1E00404}" type="slidenum">
              <a:rPr lang="en-GB" smtClean="0"/>
              <a:t>‹#›</a:t>
            </a:fld>
            <a:endParaRPr lang="en-GB"/>
          </a:p>
        </p:txBody>
      </p:sp>
    </p:spTree>
    <p:extLst>
      <p:ext uri="{BB962C8B-B14F-4D97-AF65-F5344CB8AC3E}">
        <p14:creationId xmlns:p14="http://schemas.microsoft.com/office/powerpoint/2010/main" val="4008131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0D30F85-80A9-40DF-A8B9-DF9EBE02CC3F}" type="datetimeFigureOut">
              <a:rPr lang="en-GB" smtClean="0"/>
              <a:t>22/09/2020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9D3ED39C-A07A-4E88-B041-5A6FA1E00404}" type="slidenum">
              <a:rPr lang="en-GB" smtClean="0"/>
              <a:t>‹#›</a:t>
            </a:fld>
            <a:endParaRPr lang="en-GB"/>
          </a:p>
        </p:txBody>
      </p:sp>
    </p:spTree>
    <p:extLst>
      <p:ext uri="{BB962C8B-B14F-4D97-AF65-F5344CB8AC3E}">
        <p14:creationId xmlns:p14="http://schemas.microsoft.com/office/powerpoint/2010/main" val="38706574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0D30F85-80A9-40DF-A8B9-DF9EBE02CC3F}" type="datetimeFigureOut">
              <a:rPr lang="en-GB" smtClean="0"/>
              <a:t>22/09/2020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D3ED39C-A07A-4E88-B041-5A6FA1E00404}" type="slidenum">
              <a:rPr lang="en-GB" smtClean="0"/>
              <a:t>‹#›</a:t>
            </a:fld>
            <a:endParaRPr lang="en-GB"/>
          </a:p>
        </p:txBody>
      </p:sp>
    </p:spTree>
    <p:extLst>
      <p:ext uri="{BB962C8B-B14F-4D97-AF65-F5344CB8AC3E}">
        <p14:creationId xmlns:p14="http://schemas.microsoft.com/office/powerpoint/2010/main" val="15975799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0D30F85-80A9-40DF-A8B9-DF9EBE02CC3F}" type="datetimeFigureOut">
              <a:rPr lang="en-GB" smtClean="0"/>
              <a:t>22/09/2020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D3ED39C-A07A-4E88-B041-5A6FA1E00404}" type="slidenum">
              <a:rPr lang="en-GB" smtClean="0"/>
              <a:t>‹#›</a:t>
            </a:fld>
            <a:endParaRPr lang="en-GB"/>
          </a:p>
        </p:txBody>
      </p:sp>
    </p:spTree>
    <p:extLst>
      <p:ext uri="{BB962C8B-B14F-4D97-AF65-F5344CB8AC3E}">
        <p14:creationId xmlns:p14="http://schemas.microsoft.com/office/powerpoint/2010/main" val="8459483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0D30F85-80A9-40DF-A8B9-DF9EBE02CC3F}" type="datetimeFigureOut">
              <a:rPr lang="en-GB" smtClean="0"/>
              <a:t>22/09/2020</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3ED39C-A07A-4E88-B041-5A6FA1E00404}" type="slidenum">
              <a:rPr lang="en-GB" smtClean="0"/>
              <a:t>‹#›</a:t>
            </a:fld>
            <a:endParaRPr lang="en-GB"/>
          </a:p>
        </p:txBody>
      </p:sp>
    </p:spTree>
    <p:extLst>
      <p:ext uri="{BB962C8B-B14F-4D97-AF65-F5344CB8AC3E}">
        <p14:creationId xmlns:p14="http://schemas.microsoft.com/office/powerpoint/2010/main" val="17405417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6.xml"/><Relationship Id="rId5" Type="http://schemas.openxmlformats.org/officeDocument/2006/relationships/image" Target="../media/image5.pn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hyperlink" Target="https://nationalcareers.service.gov.uk/job-profiles/quantity-surveyor#HowToBecome" TargetMode="Externa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8.jpeg"/><Relationship Id="rId7"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231606" y="1930538"/>
            <a:ext cx="11693993" cy="1909942"/>
          </a:xfrm>
          <a:prstGeom prst="roundRect">
            <a:avLst/>
          </a:prstGeom>
          <a:solidFill>
            <a:srgbClr val="09A5B5"/>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GB" b="1" dirty="0">
              <a:solidFill>
                <a:schemeClr val="bg1"/>
              </a:solidFill>
              <a:latin typeface="+mn-lt"/>
            </a:endParaRPr>
          </a:p>
        </p:txBody>
      </p:sp>
      <p:sp>
        <p:nvSpPr>
          <p:cNvPr id="5" name="Title 2"/>
          <p:cNvSpPr>
            <a:spLocks noGrp="1"/>
          </p:cNvSpPr>
          <p:nvPr>
            <p:ph type="title"/>
          </p:nvPr>
        </p:nvSpPr>
        <p:spPr>
          <a:xfrm>
            <a:off x="365205" y="2247837"/>
            <a:ext cx="11560395" cy="1325563"/>
          </a:xfrm>
        </p:spPr>
        <p:txBody>
          <a:bodyPr>
            <a:normAutofit fontScale="90000"/>
          </a:bodyPr>
          <a:lstStyle/>
          <a:p>
            <a:pPr algn="ctr"/>
            <a:r>
              <a:rPr lang="en-US" sz="6000" b="1" dirty="0" smtClean="0">
                <a:solidFill>
                  <a:srgbClr val="FFFFFF"/>
                </a:solidFill>
                <a:latin typeface="+mn-lt"/>
              </a:rPr>
              <a:t>Quantity Surveyor: A Day in the Office</a:t>
            </a:r>
            <a:br>
              <a:rPr lang="en-US" sz="6000" b="1" dirty="0" smtClean="0">
                <a:solidFill>
                  <a:srgbClr val="FFFFFF"/>
                </a:solidFill>
                <a:latin typeface="+mn-lt"/>
              </a:rPr>
            </a:br>
            <a:r>
              <a:rPr lang="en-US" sz="6000" b="1" dirty="0" smtClean="0">
                <a:solidFill>
                  <a:srgbClr val="FFFFFF"/>
                </a:solidFill>
                <a:latin typeface="+mn-lt"/>
              </a:rPr>
              <a:t>50 mins</a:t>
            </a:r>
            <a:endParaRPr lang="en-GB" sz="6000" b="1" dirty="0">
              <a:solidFill>
                <a:srgbClr val="FFFFFF"/>
              </a:solidFill>
              <a:uFill>
                <a:solidFill>
                  <a:srgbClr val="00A7B5"/>
                </a:solidFill>
              </a:uFill>
              <a:latin typeface="+mn-lt"/>
            </a:endParaRPr>
          </a:p>
        </p:txBody>
      </p:sp>
      <p:pic>
        <p:nvPicPr>
          <p:cNvPr id="9" name="Picture 8"/>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71441" y="154897"/>
            <a:ext cx="5023304" cy="1204828"/>
          </a:xfrm>
          <a:prstGeom prst="rect">
            <a:avLst/>
          </a:prstGeom>
          <a:noFill/>
          <a:ln>
            <a:noFill/>
          </a:ln>
          <a:effectLst/>
          <a:extLst>
            <a:ext uri="{909E8E84-426E-40DD-AFC4-6F175D3DCCD1}">
              <a14:hiddenFill xmlns:a14="http://schemas.microsoft.com/office/drawing/2010/main">
                <a:solidFill>
                  <a:srgbClr val="09A5B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0" name="Picture 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783994" y="165831"/>
            <a:ext cx="4192072" cy="1228146"/>
          </a:xfrm>
          <a:prstGeom prst="rect">
            <a:avLst/>
          </a:prstGeom>
        </p:spPr>
      </p:pic>
      <p:pic>
        <p:nvPicPr>
          <p:cNvPr id="11" name="Picture 2" descr="Skyline, Cityscape, Architecture, Buildings, City"/>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2756970"/>
            <a:ext cx="12192000" cy="609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472102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66907" y="1106940"/>
            <a:ext cx="1460809" cy="1569660"/>
          </a:xfrm>
          <a:prstGeom prst="rect">
            <a:avLst/>
          </a:prstGeom>
          <a:noFill/>
        </p:spPr>
        <p:txBody>
          <a:bodyPr wrap="square" rtlCol="0">
            <a:spAutoFit/>
          </a:bodyPr>
          <a:lstStyle/>
          <a:p>
            <a:r>
              <a:rPr lang="en-GB" sz="2400" b="1" dirty="0" smtClean="0"/>
              <a:t>Windows</a:t>
            </a:r>
          </a:p>
          <a:p>
            <a:r>
              <a:rPr lang="en-GB" sz="2400" b="1" dirty="0" smtClean="0"/>
              <a:t>=</a:t>
            </a:r>
            <a:r>
              <a:rPr lang="en-GB" sz="2400" dirty="0"/>
              <a:t>1</a:t>
            </a:r>
            <a:r>
              <a:rPr lang="en-GB" sz="2400" dirty="0" smtClean="0"/>
              <a:t>m</a:t>
            </a:r>
            <a:r>
              <a:rPr lang="en-GB" sz="2400" baseline="30000" dirty="0" smtClean="0"/>
              <a:t>2</a:t>
            </a:r>
            <a:endParaRPr lang="en-GB" sz="2400" dirty="0"/>
          </a:p>
          <a:p>
            <a:r>
              <a:rPr lang="en-GB" sz="2400" dirty="0"/>
              <a:t> </a:t>
            </a:r>
          </a:p>
          <a:p>
            <a:endParaRPr lang="en-GB" sz="2400" b="1" dirty="0"/>
          </a:p>
        </p:txBody>
      </p:sp>
      <p:sp>
        <p:nvSpPr>
          <p:cNvPr id="12" name="TextBox 11"/>
          <p:cNvSpPr txBox="1"/>
          <p:nvPr/>
        </p:nvSpPr>
        <p:spPr>
          <a:xfrm>
            <a:off x="10638264" y="2749886"/>
            <a:ext cx="1460809" cy="1938992"/>
          </a:xfrm>
          <a:prstGeom prst="rect">
            <a:avLst/>
          </a:prstGeom>
          <a:noFill/>
        </p:spPr>
        <p:txBody>
          <a:bodyPr wrap="square" rtlCol="0">
            <a:spAutoFit/>
          </a:bodyPr>
          <a:lstStyle/>
          <a:p>
            <a:r>
              <a:rPr lang="en-GB" sz="2400" b="1" dirty="0" smtClean="0"/>
              <a:t>Doors</a:t>
            </a:r>
          </a:p>
          <a:p>
            <a:r>
              <a:rPr lang="en-GB" sz="2400" b="1" dirty="0" smtClean="0"/>
              <a:t>=</a:t>
            </a:r>
            <a:r>
              <a:rPr lang="en-GB" sz="2400" dirty="0" smtClean="0"/>
              <a:t>2m</a:t>
            </a:r>
            <a:r>
              <a:rPr lang="en-GB" sz="2400" baseline="30000" dirty="0" smtClean="0"/>
              <a:t>2</a:t>
            </a:r>
            <a:endParaRPr lang="en-GB" sz="2400" dirty="0"/>
          </a:p>
          <a:p>
            <a:r>
              <a:rPr lang="en-GB" sz="2400" dirty="0"/>
              <a:t> </a:t>
            </a:r>
          </a:p>
          <a:p>
            <a:endParaRPr lang="en-GB" sz="2400" b="1" dirty="0" smtClean="0"/>
          </a:p>
          <a:p>
            <a:endParaRPr lang="en-GB" sz="2400" b="1" dirty="0"/>
          </a:p>
        </p:txBody>
      </p:sp>
      <p:pic>
        <p:nvPicPr>
          <p:cNvPr id="13" name="Picture 1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89761" y="636130"/>
            <a:ext cx="7741048" cy="5423179"/>
          </a:xfrm>
          <a:prstGeom prst="rect">
            <a:avLst/>
          </a:prstGeom>
        </p:spPr>
      </p:pic>
      <p:cxnSp>
        <p:nvCxnSpPr>
          <p:cNvPr id="15" name="Straight Arrow Connector 14"/>
          <p:cNvCxnSpPr/>
          <p:nvPr/>
        </p:nvCxnSpPr>
        <p:spPr>
          <a:xfrm>
            <a:off x="851209" y="1568605"/>
            <a:ext cx="1241751" cy="575155"/>
          </a:xfrm>
          <a:prstGeom prst="straightConnector1">
            <a:avLst/>
          </a:prstGeom>
          <a:ln w="76200">
            <a:solidFill>
              <a:schemeClr val="tx1"/>
            </a:solidFill>
            <a:tailEnd type="triangle"/>
          </a:ln>
        </p:spPr>
        <p:style>
          <a:lnRef idx="1">
            <a:schemeClr val="dk1"/>
          </a:lnRef>
          <a:fillRef idx="0">
            <a:schemeClr val="dk1"/>
          </a:fillRef>
          <a:effectRef idx="0">
            <a:schemeClr val="dk1"/>
          </a:effectRef>
          <a:fontRef idx="minor">
            <a:schemeClr val="tx1"/>
          </a:fontRef>
        </p:style>
      </p:cxnSp>
      <p:cxnSp>
        <p:nvCxnSpPr>
          <p:cNvPr id="18" name="Straight Arrow Connector 17"/>
          <p:cNvCxnSpPr/>
          <p:nvPr/>
        </p:nvCxnSpPr>
        <p:spPr>
          <a:xfrm flipH="1">
            <a:off x="8006080" y="3017520"/>
            <a:ext cx="2554125" cy="660400"/>
          </a:xfrm>
          <a:prstGeom prst="straightConnector1">
            <a:avLst/>
          </a:prstGeom>
          <a:ln w="76200">
            <a:solidFill>
              <a:schemeClr val="tx1"/>
            </a:solidFill>
            <a:tailEnd type="triangle"/>
          </a:ln>
        </p:spPr>
        <p:style>
          <a:lnRef idx="1">
            <a:schemeClr val="dk1"/>
          </a:lnRef>
          <a:fillRef idx="0">
            <a:schemeClr val="dk1"/>
          </a:fillRef>
          <a:effectRef idx="0">
            <a:schemeClr val="dk1"/>
          </a:effectRef>
          <a:fontRef idx="minor">
            <a:schemeClr val="tx1"/>
          </a:fontRef>
        </p:style>
      </p:cxnSp>
      <p:sp>
        <p:nvSpPr>
          <p:cNvPr id="7" name="TextBox 6"/>
          <p:cNvSpPr txBox="1"/>
          <p:nvPr/>
        </p:nvSpPr>
        <p:spPr>
          <a:xfrm>
            <a:off x="-100360" y="6184868"/>
            <a:ext cx="9899004" cy="578882"/>
          </a:xfrm>
          <a:prstGeom prst="roundRect">
            <a:avLst/>
          </a:prstGeom>
          <a:solidFill>
            <a:srgbClr val="09A5B5"/>
          </a:solidFill>
        </p:spPr>
        <p:txBody>
          <a:bodyPr wrap="square" rtlCol="0">
            <a:spAutoFit/>
          </a:bodyPr>
          <a:lstStyle/>
          <a:p>
            <a:r>
              <a:rPr lang="en-GB" sz="2800" dirty="0" smtClean="0">
                <a:solidFill>
                  <a:schemeClr val="bg1"/>
                </a:solidFill>
              </a:rPr>
              <a:t>   Measure </a:t>
            </a:r>
            <a:r>
              <a:rPr lang="en-GB" sz="2800" u="sng" dirty="0" smtClean="0">
                <a:solidFill>
                  <a:schemeClr val="bg1"/>
                </a:solidFill>
              </a:rPr>
              <a:t>inside of the wall</a:t>
            </a:r>
            <a:r>
              <a:rPr lang="en-GB" sz="2800" dirty="0" smtClean="0">
                <a:solidFill>
                  <a:schemeClr val="bg1"/>
                </a:solidFill>
              </a:rPr>
              <a:t> – nearest decimal point </a:t>
            </a:r>
            <a:endParaRPr lang="en-GB" sz="2800" dirty="0">
              <a:solidFill>
                <a:schemeClr val="bg1"/>
              </a:solidFill>
            </a:endParaRPr>
          </a:p>
        </p:txBody>
      </p:sp>
      <p:sp>
        <p:nvSpPr>
          <p:cNvPr id="2" name="Oval 1"/>
          <p:cNvSpPr/>
          <p:nvPr/>
        </p:nvSpPr>
        <p:spPr>
          <a:xfrm>
            <a:off x="8320982" y="1331494"/>
            <a:ext cx="1047608" cy="873709"/>
          </a:xfrm>
          <a:prstGeom prst="ellipse">
            <a:avLst/>
          </a:prstGeom>
          <a:noFill/>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TextBox 3"/>
          <p:cNvSpPr txBox="1"/>
          <p:nvPr/>
        </p:nvSpPr>
        <p:spPr>
          <a:xfrm>
            <a:off x="9792854" y="4214272"/>
            <a:ext cx="2306219" cy="1464231"/>
          </a:xfrm>
          <a:prstGeom prst="roundRect">
            <a:avLst/>
          </a:prstGeom>
          <a:solidFill>
            <a:srgbClr val="09A5B5"/>
          </a:solidFill>
        </p:spPr>
        <p:txBody>
          <a:bodyPr wrap="square" rtlCol="0">
            <a:spAutoFit/>
          </a:bodyPr>
          <a:lstStyle/>
          <a:p>
            <a:pPr algn="ctr"/>
            <a:r>
              <a:rPr lang="en-GB" sz="2000" b="1" dirty="0" smtClean="0">
                <a:solidFill>
                  <a:schemeClr val="bg1"/>
                </a:solidFill>
              </a:rPr>
              <a:t>Remember to minus the door and windows measurements.</a:t>
            </a:r>
            <a:endParaRPr lang="en-GB" sz="2000" b="1" dirty="0">
              <a:solidFill>
                <a:schemeClr val="bg1"/>
              </a:solidFill>
            </a:endParaRPr>
          </a:p>
        </p:txBody>
      </p:sp>
    </p:spTree>
    <p:extLst>
      <p:ext uri="{BB962C8B-B14F-4D97-AF65-F5344CB8AC3E}">
        <p14:creationId xmlns:p14="http://schemas.microsoft.com/office/powerpoint/2010/main" val="9646228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647997" y="1846881"/>
            <a:ext cx="5849007" cy="2485787"/>
          </a:xfrm>
          <a:prstGeom prst="roundRect">
            <a:avLst/>
          </a:prstGeom>
          <a:solidFill>
            <a:srgbClr val="09A5B5"/>
          </a:solidFill>
          <a:ln w="12700">
            <a:noFill/>
          </a:ln>
        </p:spPr>
        <p:txBody>
          <a:bodyPr wrap="square" rtlCol="0">
            <a:spAutoFit/>
          </a:bodyPr>
          <a:lstStyle/>
          <a:p>
            <a:r>
              <a:rPr lang="en-GB" sz="2800" dirty="0" smtClean="0">
                <a:solidFill>
                  <a:schemeClr val="bg1"/>
                </a:solidFill>
              </a:rPr>
              <a:t>Once you have measured your specific room use the colour chart to check what colour paint should be purchased and work out how much paint you require.</a:t>
            </a:r>
          </a:p>
        </p:txBody>
      </p:sp>
      <p:pic>
        <p:nvPicPr>
          <p:cNvPr id="2" name="Picture 1"/>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82305" y="138436"/>
            <a:ext cx="4678315" cy="6584459"/>
          </a:xfrm>
          <a:prstGeom prst="rect">
            <a:avLst/>
          </a:prstGeom>
          <a:ln>
            <a:solidFill>
              <a:schemeClr val="tx1"/>
            </a:solidFill>
          </a:ln>
        </p:spPr>
      </p:pic>
    </p:spTree>
    <p:extLst>
      <p:ext uri="{BB962C8B-B14F-4D97-AF65-F5344CB8AC3E}">
        <p14:creationId xmlns:p14="http://schemas.microsoft.com/office/powerpoint/2010/main" val="23073783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rol 1"/>
          <p:cNvSpPr>
            <a:spLocks noChangeArrowheads="1" noChangeShapeType="1"/>
          </p:cNvSpPr>
          <p:nvPr/>
        </p:nvSpPr>
        <p:spPr bwMode="auto">
          <a:xfrm>
            <a:off x="3903663" y="4270375"/>
            <a:ext cx="6983412" cy="5189538"/>
          </a:xfrm>
          <a:prstGeom prst="rect">
            <a:avLst/>
          </a:prstGeom>
          <a:noFill/>
          <a:ln>
            <a:noFill/>
          </a:ln>
          <a:effectLst/>
          <a:extLst>
            <a:ext uri="{91240B29-F687-4F45-9708-019B960494DF}">
              <a14:hiddenLine xmlns:a14="http://schemas.microsoft.com/office/drawing/2010/main" w="25400">
                <a:no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0" tIns="0" rIns="0" bIns="0" numCol="1" anchor="t" anchorCtr="0" compatLnSpc="1">
            <a:prstTxWarp prst="textNoShape">
              <a:avLst/>
            </a:prstTxWarp>
          </a:bodyPr>
          <a:lstStyle/>
          <a:p>
            <a:endParaRPr lang="en-GB"/>
          </a:p>
        </p:txBody>
      </p:sp>
      <p:pic>
        <p:nvPicPr>
          <p:cNvPr id="205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t="6252"/>
          <a:stretch>
            <a:fillRect/>
          </a:stretch>
        </p:blipFill>
        <p:spPr bwMode="auto">
          <a:xfrm>
            <a:off x="1851105" y="1925021"/>
            <a:ext cx="8333419" cy="4937204"/>
          </a:xfrm>
          <a:prstGeom prst="rect">
            <a:avLst/>
          </a:prstGeom>
          <a:noFill/>
          <a:ln>
            <a:noFill/>
          </a:ln>
          <a:effectLst/>
          <a:extLst>
            <a:ext uri="{909E8E84-426E-40DD-AFC4-6F175D3DCCD1}">
              <a14:hiddenFill xmlns:a14="http://schemas.microsoft.com/office/drawing/2010/main">
                <a:solidFill>
                  <a:srgbClr val="09A5B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5" name="Rectangle 4"/>
          <p:cNvSpPr/>
          <p:nvPr/>
        </p:nvSpPr>
        <p:spPr>
          <a:xfrm>
            <a:off x="2332463" y="2962239"/>
            <a:ext cx="856786" cy="457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smtClean="0">
                <a:solidFill>
                  <a:schemeClr val="tx1"/>
                </a:solidFill>
              </a:rPr>
              <a:t>Width </a:t>
            </a:r>
          </a:p>
          <a:p>
            <a:pPr algn="ctr"/>
            <a:r>
              <a:rPr lang="en-GB" sz="1400" dirty="0" smtClean="0">
                <a:solidFill>
                  <a:schemeClr val="tx1"/>
                </a:solidFill>
              </a:rPr>
              <a:t>3m</a:t>
            </a:r>
            <a:endParaRPr lang="en-GB" sz="1400" dirty="0">
              <a:solidFill>
                <a:schemeClr val="tx1"/>
              </a:solidFill>
            </a:endParaRPr>
          </a:p>
        </p:txBody>
      </p:sp>
      <p:sp>
        <p:nvSpPr>
          <p:cNvPr id="3" name="Title 2"/>
          <p:cNvSpPr>
            <a:spLocks noGrp="1"/>
          </p:cNvSpPr>
          <p:nvPr>
            <p:ph type="title"/>
          </p:nvPr>
        </p:nvSpPr>
        <p:spPr/>
        <p:txBody>
          <a:bodyPr/>
          <a:lstStyle/>
          <a:p>
            <a:endParaRPr lang="en-GB"/>
          </a:p>
        </p:txBody>
      </p:sp>
      <p:sp>
        <p:nvSpPr>
          <p:cNvPr id="7" name="Title 3"/>
          <p:cNvSpPr txBox="1">
            <a:spLocks/>
          </p:cNvSpPr>
          <p:nvPr/>
        </p:nvSpPr>
        <p:spPr>
          <a:xfrm>
            <a:off x="-228600" y="262255"/>
            <a:ext cx="11582400" cy="1325563"/>
          </a:xfrm>
          <a:prstGeom prst="roundRect">
            <a:avLst/>
          </a:prstGeom>
          <a:solidFill>
            <a:srgbClr val="09A5B5"/>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6000" b="1" dirty="0" smtClean="0">
                <a:solidFill>
                  <a:schemeClr val="bg1"/>
                </a:solidFill>
                <a:latin typeface="+mn-lt"/>
              </a:rPr>
              <a:t>   Example</a:t>
            </a:r>
            <a:endParaRPr lang="en-GB" sz="6000" b="1" dirty="0">
              <a:solidFill>
                <a:schemeClr val="bg1"/>
              </a:solidFill>
              <a:latin typeface="+mn-lt"/>
            </a:endParaRPr>
          </a:p>
        </p:txBody>
      </p:sp>
    </p:spTree>
    <p:extLst>
      <p:ext uri="{BB962C8B-B14F-4D97-AF65-F5344CB8AC3E}">
        <p14:creationId xmlns:p14="http://schemas.microsoft.com/office/powerpoint/2010/main" val="212094563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800100" y="2376542"/>
            <a:ext cx="12012011" cy="1325563"/>
          </a:xfrm>
          <a:prstGeom prst="roundRect">
            <a:avLst/>
          </a:prstGeom>
          <a:solidFill>
            <a:srgbClr val="09A5B5"/>
          </a:solidFill>
        </p:spPr>
        <p:txBody>
          <a:bodyPr>
            <a:normAutofit/>
          </a:bodyPr>
          <a:lstStyle/>
          <a:p>
            <a:r>
              <a:rPr lang="en-GB" sz="6000" b="1" dirty="0" smtClean="0">
                <a:solidFill>
                  <a:schemeClr val="bg1"/>
                </a:solidFill>
                <a:latin typeface="+mn-lt"/>
              </a:rPr>
              <a:t>       </a:t>
            </a:r>
            <a:r>
              <a:rPr lang="en-GB" sz="6600" b="1" dirty="0" smtClean="0">
                <a:solidFill>
                  <a:schemeClr val="bg1"/>
                </a:solidFill>
                <a:latin typeface="+mn-lt"/>
              </a:rPr>
              <a:t>Answers</a:t>
            </a:r>
            <a:r>
              <a:rPr lang="en-GB" sz="6600" dirty="0" smtClean="0">
                <a:solidFill>
                  <a:schemeClr val="bg1"/>
                </a:solidFill>
                <a:latin typeface="+mn-lt"/>
              </a:rPr>
              <a:t> </a:t>
            </a:r>
            <a:endParaRPr lang="en-GB" sz="6600" dirty="0">
              <a:solidFill>
                <a:schemeClr val="bg1"/>
              </a:solidFill>
              <a:latin typeface="+mn-lt"/>
            </a:endParaRPr>
          </a:p>
        </p:txBody>
      </p:sp>
    </p:spTree>
    <p:extLst>
      <p:ext uri="{BB962C8B-B14F-4D97-AF65-F5344CB8AC3E}">
        <p14:creationId xmlns:p14="http://schemas.microsoft.com/office/powerpoint/2010/main" val="44264768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59503" y="2461786"/>
            <a:ext cx="3468414" cy="1600438"/>
          </a:xfrm>
          <a:prstGeom prst="roundRect">
            <a:avLst/>
          </a:prstGeom>
          <a:solidFill>
            <a:srgbClr val="09A5B5"/>
          </a:solidFill>
        </p:spPr>
        <p:txBody>
          <a:bodyPr wrap="square" rtlCol="0">
            <a:spAutoFit/>
          </a:bodyPr>
          <a:lstStyle/>
          <a:p>
            <a:pPr algn="ctr"/>
            <a:r>
              <a:rPr lang="en-GB" sz="4400" b="1" dirty="0" smtClean="0">
                <a:solidFill>
                  <a:schemeClr val="bg1"/>
                </a:solidFill>
              </a:rPr>
              <a:t>Answers : Rooms 1-3</a:t>
            </a:r>
            <a:endParaRPr lang="en-GB" sz="4400" b="1" dirty="0">
              <a:solidFill>
                <a:schemeClr val="bg1"/>
              </a:solidFill>
            </a:endParaRPr>
          </a:p>
        </p:txBody>
      </p:sp>
      <p:sp>
        <p:nvSpPr>
          <p:cNvPr id="3" name="Control 1"/>
          <p:cNvSpPr>
            <a:spLocks noChangeArrowheads="1" noChangeShapeType="1"/>
          </p:cNvSpPr>
          <p:nvPr/>
        </p:nvSpPr>
        <p:spPr bwMode="auto">
          <a:xfrm>
            <a:off x="4400550" y="3640138"/>
            <a:ext cx="7073900" cy="7897812"/>
          </a:xfrm>
          <a:prstGeom prst="rect">
            <a:avLst/>
          </a:prstGeom>
          <a:noFill/>
          <a:ln>
            <a:noFill/>
          </a:ln>
          <a:effectLst/>
          <a:extLst>
            <a:ext uri="{91240B29-F687-4F45-9708-019B960494DF}">
              <a14:hiddenLine xmlns:a14="http://schemas.microsoft.com/office/drawing/2010/main" w="25400">
                <a:no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0" tIns="0" rIns="0" bIns="0" numCol="1" anchor="t" anchorCtr="0" compatLnSpc="1">
            <a:prstTxWarp prst="textNoShape">
              <a:avLst/>
            </a:prstTxWarp>
          </a:bodyPr>
          <a:lstStyle/>
          <a:p>
            <a:endParaRPr lang="en-GB"/>
          </a:p>
        </p:txBody>
      </p:sp>
      <p:sp>
        <p:nvSpPr>
          <p:cNvPr id="9" name="Control 3"/>
          <p:cNvSpPr>
            <a:spLocks noChangeArrowheads="1" noChangeShapeType="1"/>
          </p:cNvSpPr>
          <p:nvPr/>
        </p:nvSpPr>
        <p:spPr bwMode="auto">
          <a:xfrm>
            <a:off x="4400550" y="3640138"/>
            <a:ext cx="7073900" cy="7897812"/>
          </a:xfrm>
          <a:prstGeom prst="rect">
            <a:avLst/>
          </a:prstGeom>
          <a:noFill/>
          <a:ln>
            <a:noFill/>
          </a:ln>
          <a:effectLst/>
          <a:extLst>
            <a:ext uri="{91240B29-F687-4F45-9708-019B960494DF}">
              <a14:hiddenLine xmlns:a14="http://schemas.microsoft.com/office/drawing/2010/main" w="25400">
                <a:no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0" tIns="0" rIns="0" bIns="0" numCol="1" anchor="t" anchorCtr="0" compatLnSpc="1">
            <a:prstTxWarp prst="textNoShape">
              <a:avLst/>
            </a:prstTxWarp>
          </a:bodyPr>
          <a:lstStyle/>
          <a:p>
            <a:endParaRPr lang="en-GB"/>
          </a:p>
        </p:txBody>
      </p:sp>
      <p:sp>
        <p:nvSpPr>
          <p:cNvPr id="11" name="Control 4"/>
          <p:cNvSpPr>
            <a:spLocks noChangeArrowheads="1" noChangeShapeType="1"/>
          </p:cNvSpPr>
          <p:nvPr/>
        </p:nvSpPr>
        <p:spPr bwMode="auto">
          <a:xfrm>
            <a:off x="4400550" y="3640138"/>
            <a:ext cx="7073900" cy="7897812"/>
          </a:xfrm>
          <a:prstGeom prst="rect">
            <a:avLst/>
          </a:prstGeom>
          <a:noFill/>
          <a:ln>
            <a:noFill/>
          </a:ln>
          <a:effectLst/>
          <a:extLst>
            <a:ext uri="{91240B29-F687-4F45-9708-019B960494DF}">
              <a14:hiddenLine xmlns:a14="http://schemas.microsoft.com/office/drawing/2010/main" w="25400">
                <a:no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0" tIns="0" rIns="0" bIns="0" numCol="1" anchor="t" anchorCtr="0" compatLnSpc="1">
            <a:prstTxWarp prst="textNoShape">
              <a:avLst/>
            </a:prstTxWarp>
          </a:bodyPr>
          <a:lstStyle/>
          <a:p>
            <a:endParaRPr lang="en-GB"/>
          </a:p>
        </p:txBody>
      </p:sp>
      <p:sp>
        <p:nvSpPr>
          <p:cNvPr id="15" name="Control 5"/>
          <p:cNvSpPr>
            <a:spLocks noChangeArrowheads="1" noChangeShapeType="1"/>
          </p:cNvSpPr>
          <p:nvPr/>
        </p:nvSpPr>
        <p:spPr bwMode="auto">
          <a:xfrm>
            <a:off x="6643236" y="2687237"/>
            <a:ext cx="7073900" cy="7897812"/>
          </a:xfrm>
          <a:prstGeom prst="rect">
            <a:avLst/>
          </a:prstGeom>
          <a:noFill/>
          <a:ln>
            <a:noFill/>
          </a:ln>
          <a:effectLst/>
          <a:extLst>
            <a:ext uri="{91240B29-F687-4F45-9708-019B960494DF}">
              <a14:hiddenLine xmlns:a14="http://schemas.microsoft.com/office/drawing/2010/main" w="25400">
                <a:no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0" tIns="0" rIns="0" bIns="0" numCol="1" anchor="t" anchorCtr="0" compatLnSpc="1">
            <a:prstTxWarp prst="textNoShape">
              <a:avLst/>
            </a:prstTxWarp>
          </a:bodyPr>
          <a:lstStyle/>
          <a:p>
            <a:endParaRPr lang="en-GB"/>
          </a:p>
        </p:txBody>
      </p:sp>
      <p:pic>
        <p:nvPicPr>
          <p:cNvPr id="2" name="Picture 1"/>
          <p:cNvPicPr>
            <a:picLocks noChangeAspect="1"/>
          </p:cNvPicPr>
          <p:nvPr/>
        </p:nvPicPr>
        <p:blipFill rotWithShape="1">
          <a:blip r:embed="rId3"/>
          <a:srcRect l="23450" t="30996" r="60408" b="13939"/>
          <a:stretch/>
        </p:blipFill>
        <p:spPr>
          <a:xfrm>
            <a:off x="5310230" y="283967"/>
            <a:ext cx="5523134" cy="6192334"/>
          </a:xfrm>
          <a:prstGeom prst="rect">
            <a:avLst/>
          </a:prstGeom>
        </p:spPr>
      </p:pic>
    </p:spTree>
    <p:extLst>
      <p:ext uri="{BB962C8B-B14F-4D97-AF65-F5344CB8AC3E}">
        <p14:creationId xmlns:p14="http://schemas.microsoft.com/office/powerpoint/2010/main" val="187880819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759503" y="2461786"/>
            <a:ext cx="3468414" cy="1600438"/>
          </a:xfrm>
          <a:prstGeom prst="roundRect">
            <a:avLst/>
          </a:prstGeom>
          <a:solidFill>
            <a:srgbClr val="09A5B5"/>
          </a:solidFill>
        </p:spPr>
        <p:txBody>
          <a:bodyPr wrap="square" rtlCol="0">
            <a:spAutoFit/>
          </a:bodyPr>
          <a:lstStyle/>
          <a:p>
            <a:pPr algn="ctr"/>
            <a:r>
              <a:rPr lang="en-GB" sz="4400" b="1" dirty="0" smtClean="0">
                <a:solidFill>
                  <a:schemeClr val="bg1"/>
                </a:solidFill>
              </a:rPr>
              <a:t>Answers : Rooms 4-6</a:t>
            </a:r>
            <a:endParaRPr lang="en-GB" sz="4400" b="1" dirty="0">
              <a:solidFill>
                <a:schemeClr val="bg1"/>
              </a:solidFill>
            </a:endParaRPr>
          </a:p>
        </p:txBody>
      </p:sp>
      <p:pic>
        <p:nvPicPr>
          <p:cNvPr id="3" name="Picture 2"/>
          <p:cNvPicPr>
            <a:picLocks noChangeAspect="1"/>
          </p:cNvPicPr>
          <p:nvPr/>
        </p:nvPicPr>
        <p:blipFill rotWithShape="1">
          <a:blip r:embed="rId2"/>
          <a:srcRect l="37635" t="28774" r="45676" b="15720"/>
          <a:stretch/>
        </p:blipFill>
        <p:spPr>
          <a:xfrm>
            <a:off x="5634683" y="227027"/>
            <a:ext cx="6005382" cy="6564586"/>
          </a:xfrm>
          <a:prstGeom prst="rect">
            <a:avLst/>
          </a:prstGeom>
        </p:spPr>
      </p:pic>
    </p:spTree>
    <p:extLst>
      <p:ext uri="{BB962C8B-B14F-4D97-AF65-F5344CB8AC3E}">
        <p14:creationId xmlns:p14="http://schemas.microsoft.com/office/powerpoint/2010/main" val="324487321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79773" y="2586214"/>
            <a:ext cx="3468414" cy="1600438"/>
          </a:xfrm>
          <a:prstGeom prst="roundRect">
            <a:avLst/>
          </a:prstGeom>
          <a:solidFill>
            <a:srgbClr val="09A5B5"/>
          </a:solidFill>
        </p:spPr>
        <p:txBody>
          <a:bodyPr wrap="square" rtlCol="0">
            <a:spAutoFit/>
          </a:bodyPr>
          <a:lstStyle/>
          <a:p>
            <a:pPr algn="ctr"/>
            <a:r>
              <a:rPr lang="en-GB" sz="4400" b="1" dirty="0" smtClean="0">
                <a:solidFill>
                  <a:schemeClr val="bg1"/>
                </a:solidFill>
              </a:rPr>
              <a:t>Answers : Room 7</a:t>
            </a:r>
            <a:endParaRPr lang="en-GB" sz="4400" b="1" dirty="0">
              <a:solidFill>
                <a:schemeClr val="bg1"/>
              </a:solidFill>
            </a:endParaRPr>
          </a:p>
        </p:txBody>
      </p:sp>
      <p:pic>
        <p:nvPicPr>
          <p:cNvPr id="3" name="Picture 2"/>
          <p:cNvPicPr>
            <a:picLocks noChangeAspect="1"/>
          </p:cNvPicPr>
          <p:nvPr/>
        </p:nvPicPr>
        <p:blipFill rotWithShape="1">
          <a:blip r:embed="rId3"/>
          <a:srcRect l="37703" t="28363" r="45540" b="41006"/>
          <a:stretch/>
        </p:blipFill>
        <p:spPr>
          <a:xfrm>
            <a:off x="4942704" y="1285103"/>
            <a:ext cx="6540289" cy="3929447"/>
          </a:xfrm>
          <a:prstGeom prst="rect">
            <a:avLst/>
          </a:prstGeom>
        </p:spPr>
      </p:pic>
    </p:spTree>
    <p:extLst>
      <p:ext uri="{BB962C8B-B14F-4D97-AF65-F5344CB8AC3E}">
        <p14:creationId xmlns:p14="http://schemas.microsoft.com/office/powerpoint/2010/main" val="316404632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78503" y="2586214"/>
            <a:ext cx="3468414" cy="1600438"/>
          </a:xfrm>
          <a:prstGeom prst="roundRect">
            <a:avLst/>
          </a:prstGeom>
          <a:solidFill>
            <a:srgbClr val="09A5B5"/>
          </a:solidFill>
        </p:spPr>
        <p:txBody>
          <a:bodyPr wrap="square" rtlCol="0">
            <a:spAutoFit/>
          </a:bodyPr>
          <a:lstStyle/>
          <a:p>
            <a:pPr algn="ctr"/>
            <a:r>
              <a:rPr lang="en-GB" sz="4400" b="1" dirty="0" smtClean="0">
                <a:solidFill>
                  <a:schemeClr val="bg1"/>
                </a:solidFill>
              </a:rPr>
              <a:t>Answers : Cost of Paint</a:t>
            </a:r>
            <a:endParaRPr lang="en-GB" sz="4400" b="1" dirty="0">
              <a:solidFill>
                <a:schemeClr val="bg1"/>
              </a:solidFill>
            </a:endParaRPr>
          </a:p>
        </p:txBody>
      </p:sp>
      <p:pic>
        <p:nvPicPr>
          <p:cNvPr id="2" name="Picture 1"/>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229100" y="1375717"/>
            <a:ext cx="7415632" cy="4021432"/>
          </a:xfrm>
          <a:prstGeom prst="rect">
            <a:avLst/>
          </a:prstGeom>
        </p:spPr>
      </p:pic>
    </p:spTree>
    <p:extLst>
      <p:ext uri="{BB962C8B-B14F-4D97-AF65-F5344CB8AC3E}">
        <p14:creationId xmlns:p14="http://schemas.microsoft.com/office/powerpoint/2010/main" val="102684745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GB"/>
          </a:p>
        </p:txBody>
      </p:sp>
      <p:sp>
        <p:nvSpPr>
          <p:cNvPr id="14" name="Rectangle 13"/>
          <p:cNvSpPr/>
          <p:nvPr/>
        </p:nvSpPr>
        <p:spPr>
          <a:xfrm>
            <a:off x="372978" y="6101241"/>
            <a:ext cx="10980822" cy="369332"/>
          </a:xfrm>
          <a:prstGeom prst="rect">
            <a:avLst/>
          </a:prstGeom>
        </p:spPr>
        <p:txBody>
          <a:bodyPr wrap="square">
            <a:spAutoFit/>
          </a:bodyPr>
          <a:lstStyle/>
          <a:p>
            <a:r>
              <a:rPr lang="en-GB" dirty="0">
                <a:hlinkClick r:id="rId2"/>
              </a:rPr>
              <a:t>https://nationalcareers.service.gov.uk/job-profiles/quantity-surveyor#HowToBecome</a:t>
            </a:r>
            <a:endParaRPr lang="en-GB" dirty="0"/>
          </a:p>
        </p:txBody>
      </p:sp>
      <p:sp>
        <p:nvSpPr>
          <p:cNvPr id="16" name="Oval 15"/>
          <p:cNvSpPr/>
          <p:nvPr/>
        </p:nvSpPr>
        <p:spPr>
          <a:xfrm>
            <a:off x="3899836" y="1973179"/>
            <a:ext cx="4692316" cy="1239253"/>
          </a:xfrm>
          <a:prstGeom prst="ellipse">
            <a:avLst/>
          </a:prstGeom>
          <a:solidFill>
            <a:srgbClr val="09A5B5"/>
          </a:solidFill>
          <a:ln>
            <a:solidFill>
              <a:srgbClr val="09A5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chemeClr val="tx1"/>
                </a:solidFill>
              </a:rPr>
              <a:t>Quantity Surveyor </a:t>
            </a:r>
            <a:endParaRPr lang="en-GB" sz="2800" b="1" dirty="0">
              <a:solidFill>
                <a:schemeClr val="tx1"/>
              </a:solidFill>
            </a:endParaRPr>
          </a:p>
        </p:txBody>
      </p:sp>
      <p:cxnSp>
        <p:nvCxnSpPr>
          <p:cNvPr id="17" name="Straight Arrow Connector 16"/>
          <p:cNvCxnSpPr>
            <a:stCxn id="16" idx="2"/>
          </p:cNvCxnSpPr>
          <p:nvPr/>
        </p:nvCxnSpPr>
        <p:spPr>
          <a:xfrm flipH="1">
            <a:off x="2179320" y="2592806"/>
            <a:ext cx="1720516" cy="836194"/>
          </a:xfrm>
          <a:prstGeom prst="straightConnector1">
            <a:avLst/>
          </a:prstGeom>
          <a:ln>
            <a:solidFill>
              <a:srgbClr val="09A5B5"/>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H="1">
            <a:off x="4854399" y="3128231"/>
            <a:ext cx="290133" cy="1654549"/>
          </a:xfrm>
          <a:prstGeom prst="straightConnector1">
            <a:avLst/>
          </a:prstGeom>
          <a:ln>
            <a:solidFill>
              <a:srgbClr val="09A5B5"/>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7288045" y="3128231"/>
            <a:ext cx="510022" cy="1528834"/>
          </a:xfrm>
          <a:prstGeom prst="straightConnector1">
            <a:avLst/>
          </a:prstGeom>
          <a:ln>
            <a:solidFill>
              <a:srgbClr val="09A5B5"/>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8525978" y="2788414"/>
            <a:ext cx="1720516" cy="180196"/>
          </a:xfrm>
          <a:prstGeom prst="straightConnector1">
            <a:avLst/>
          </a:prstGeom>
          <a:ln>
            <a:solidFill>
              <a:srgbClr val="09A5B5"/>
            </a:solidFill>
            <a:tailEnd type="triangle"/>
          </a:ln>
        </p:spPr>
        <p:style>
          <a:lnRef idx="1">
            <a:schemeClr val="accent1"/>
          </a:lnRef>
          <a:fillRef idx="0">
            <a:schemeClr val="accent1"/>
          </a:fillRef>
          <a:effectRef idx="0">
            <a:schemeClr val="accent1"/>
          </a:effectRef>
          <a:fontRef idx="minor">
            <a:schemeClr val="tx1"/>
          </a:fontRef>
        </p:style>
      </p:cxnSp>
      <p:sp>
        <p:nvSpPr>
          <p:cNvPr id="25" name="Oval 24"/>
          <p:cNvSpPr/>
          <p:nvPr/>
        </p:nvSpPr>
        <p:spPr>
          <a:xfrm>
            <a:off x="622151" y="3149204"/>
            <a:ext cx="2537288" cy="1256868"/>
          </a:xfrm>
          <a:prstGeom prst="ellipse">
            <a:avLst/>
          </a:prstGeom>
          <a:solidFill>
            <a:srgbClr val="CCE7EB"/>
          </a:solidFill>
          <a:ln>
            <a:solidFill>
              <a:srgbClr val="09A5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smtClean="0">
                <a:solidFill>
                  <a:schemeClr val="tx1"/>
                </a:solidFill>
              </a:rPr>
              <a:t>Apprenticeship</a:t>
            </a:r>
            <a:r>
              <a:rPr lang="en-GB" sz="2000" dirty="0" smtClean="0"/>
              <a:t> </a:t>
            </a:r>
            <a:endParaRPr lang="en-GB" sz="2000" dirty="0"/>
          </a:p>
        </p:txBody>
      </p:sp>
      <p:sp>
        <p:nvSpPr>
          <p:cNvPr id="26" name="Oval 25"/>
          <p:cNvSpPr/>
          <p:nvPr/>
        </p:nvSpPr>
        <p:spPr>
          <a:xfrm>
            <a:off x="3438024" y="3917921"/>
            <a:ext cx="2832749" cy="1694399"/>
          </a:xfrm>
          <a:prstGeom prst="ellipse">
            <a:avLst/>
          </a:prstGeom>
          <a:solidFill>
            <a:srgbClr val="CCE7EB"/>
          </a:solidFill>
          <a:ln>
            <a:solidFill>
              <a:srgbClr val="09A5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Working towards this role </a:t>
            </a:r>
          </a:p>
          <a:p>
            <a:pPr algn="ctr"/>
            <a:r>
              <a:rPr lang="en-GB" dirty="0" smtClean="0">
                <a:solidFill>
                  <a:schemeClr val="tx1"/>
                </a:solidFill>
              </a:rPr>
              <a:t>-  if you started as  surveying technician </a:t>
            </a:r>
            <a:endParaRPr lang="en-GB" dirty="0">
              <a:solidFill>
                <a:schemeClr val="tx1"/>
              </a:solidFill>
            </a:endParaRPr>
          </a:p>
        </p:txBody>
      </p:sp>
      <p:sp>
        <p:nvSpPr>
          <p:cNvPr id="27" name="Oval 26"/>
          <p:cNvSpPr/>
          <p:nvPr/>
        </p:nvSpPr>
        <p:spPr>
          <a:xfrm>
            <a:off x="6943882" y="4226892"/>
            <a:ext cx="2537288" cy="1256868"/>
          </a:xfrm>
          <a:prstGeom prst="ellipse">
            <a:avLst/>
          </a:prstGeom>
          <a:solidFill>
            <a:srgbClr val="CCE7EB"/>
          </a:solidFill>
          <a:ln>
            <a:solidFill>
              <a:srgbClr val="09A5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smtClean="0">
                <a:solidFill>
                  <a:schemeClr val="tx1"/>
                </a:solidFill>
              </a:rPr>
              <a:t>University Degree</a:t>
            </a:r>
            <a:r>
              <a:rPr lang="en-GB" sz="2000" dirty="0" smtClean="0"/>
              <a:t> </a:t>
            </a:r>
            <a:endParaRPr lang="en-GB" sz="2000" dirty="0"/>
          </a:p>
        </p:txBody>
      </p:sp>
      <p:sp>
        <p:nvSpPr>
          <p:cNvPr id="28" name="Oval 27"/>
          <p:cNvSpPr/>
          <p:nvPr/>
        </p:nvSpPr>
        <p:spPr>
          <a:xfrm>
            <a:off x="9386236" y="2443406"/>
            <a:ext cx="2537288" cy="1256868"/>
          </a:xfrm>
          <a:prstGeom prst="ellipse">
            <a:avLst/>
          </a:prstGeom>
          <a:solidFill>
            <a:srgbClr val="CCE7EB"/>
          </a:solidFill>
          <a:ln>
            <a:solidFill>
              <a:srgbClr val="09A5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smtClean="0">
                <a:solidFill>
                  <a:schemeClr val="tx1"/>
                </a:solidFill>
              </a:rPr>
              <a:t>Postgraduate Training Scheme</a:t>
            </a:r>
            <a:r>
              <a:rPr lang="en-GB" sz="2000" dirty="0" smtClean="0"/>
              <a:t> </a:t>
            </a:r>
            <a:endParaRPr lang="en-GB" sz="2000" dirty="0"/>
          </a:p>
        </p:txBody>
      </p:sp>
      <p:sp>
        <p:nvSpPr>
          <p:cNvPr id="29" name="Title 3"/>
          <p:cNvSpPr txBox="1">
            <a:spLocks/>
          </p:cNvSpPr>
          <p:nvPr/>
        </p:nvSpPr>
        <p:spPr>
          <a:xfrm>
            <a:off x="-237744" y="262255"/>
            <a:ext cx="11591544" cy="1325563"/>
          </a:xfrm>
          <a:prstGeom prst="roundRect">
            <a:avLst/>
          </a:prstGeom>
          <a:solidFill>
            <a:srgbClr val="09A5B5"/>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6000" b="1" dirty="0" smtClean="0">
                <a:solidFill>
                  <a:schemeClr val="bg1"/>
                </a:solidFill>
                <a:latin typeface="+mn-lt"/>
              </a:rPr>
              <a:t>   Career Routes</a:t>
            </a:r>
            <a:endParaRPr lang="en-GB" sz="6000" b="1" dirty="0">
              <a:solidFill>
                <a:schemeClr val="bg1"/>
              </a:solidFill>
              <a:latin typeface="+mn-lt"/>
            </a:endParaRPr>
          </a:p>
        </p:txBody>
      </p:sp>
    </p:spTree>
    <p:extLst>
      <p:ext uri="{BB962C8B-B14F-4D97-AF65-F5344CB8AC3E}">
        <p14:creationId xmlns:p14="http://schemas.microsoft.com/office/powerpoint/2010/main" val="339363217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Subtitle 2"/>
          <p:cNvSpPr>
            <a:spLocks noGrp="1"/>
          </p:cNvSpPr>
          <p:nvPr>
            <p:ph type="subTitle" idx="1"/>
          </p:nvPr>
        </p:nvSpPr>
        <p:spPr>
          <a:xfrm>
            <a:off x="1606830" y="4068923"/>
            <a:ext cx="9144725" cy="915672"/>
          </a:xfrm>
          <a:prstGeom prst="roundRect">
            <a:avLst/>
          </a:prstGeom>
          <a:solidFill>
            <a:srgbClr val="00A7B5"/>
          </a:solidFill>
        </p:spPr>
        <p:txBody>
          <a:bodyPr>
            <a:noAutofit/>
          </a:bodyPr>
          <a:lstStyle/>
          <a:p>
            <a:r>
              <a:rPr lang="en-GB" altLang="en-US" sz="6000" b="1" dirty="0" smtClean="0">
                <a:solidFill>
                  <a:schemeClr val="bg1"/>
                </a:solidFill>
              </a:rPr>
              <a:t>THE BUILT ENVIRONMENT</a:t>
            </a:r>
            <a:endParaRPr lang="en-GB" sz="6000" b="1" dirty="0">
              <a:solidFill>
                <a:schemeClr val="bg1"/>
              </a:solidFill>
            </a:endParaRPr>
          </a:p>
        </p:txBody>
      </p:sp>
      <p:pic>
        <p:nvPicPr>
          <p:cNvPr id="3076" name="Picture 6" descr="https://pbs.twimg.com/media/DLTnS4eWsAIo_Lh.jpg:large"/>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384275" y="1368878"/>
            <a:ext cx="7589837" cy="247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88901" y="6109643"/>
            <a:ext cx="772101" cy="63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55548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78296" y="209677"/>
            <a:ext cx="10515600" cy="1325563"/>
          </a:xfrm>
          <a:prstGeom prst="roundRect">
            <a:avLst/>
          </a:prstGeom>
          <a:solidFill>
            <a:srgbClr val="09A5B5"/>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mn-lt"/>
              </a:rPr>
              <a:t> </a:t>
            </a:r>
            <a:r>
              <a:rPr lang="en-GB" b="1" dirty="0" smtClean="0">
                <a:solidFill>
                  <a:schemeClr val="bg1"/>
                </a:solidFill>
                <a:latin typeface="+mn-lt"/>
              </a:rPr>
              <a:t>     All about me</a:t>
            </a:r>
            <a:endParaRPr lang="en-GB" b="1" dirty="0">
              <a:solidFill>
                <a:schemeClr val="bg1"/>
              </a:solidFill>
              <a:latin typeface="+mn-lt"/>
            </a:endParaRPr>
          </a:p>
        </p:txBody>
      </p:sp>
      <p:sp>
        <p:nvSpPr>
          <p:cNvPr id="5" name="Content Placeholder 20"/>
          <p:cNvSpPr>
            <a:spLocks noGrp="1"/>
          </p:cNvSpPr>
          <p:nvPr>
            <p:ph sz="quarter" idx="4294967295"/>
          </p:nvPr>
        </p:nvSpPr>
        <p:spPr>
          <a:xfrm>
            <a:off x="4060386" y="1689823"/>
            <a:ext cx="7794693" cy="2463635"/>
          </a:xfrm>
        </p:spPr>
        <p:txBody>
          <a:bodyPr>
            <a:normAutofit/>
          </a:bodyPr>
          <a:lstStyle/>
          <a:p>
            <a:r>
              <a:rPr lang="en-GB" sz="1800" dirty="0">
                <a:latin typeface="Calibri" panose="020F0502020204030204" pitchFamily="34" charset="0"/>
              </a:rPr>
              <a:t>My name is </a:t>
            </a:r>
            <a:r>
              <a:rPr lang="en-GB" sz="1800" i="1" dirty="0">
                <a:solidFill>
                  <a:srgbClr val="00AB8E"/>
                </a:solidFill>
                <a:latin typeface="Calibri" panose="020F0502020204030204" pitchFamily="34" charset="0"/>
              </a:rPr>
              <a:t>Bethany</a:t>
            </a:r>
            <a:r>
              <a:rPr lang="en-GB" sz="1800" i="1" dirty="0">
                <a:solidFill>
                  <a:srgbClr val="FF0000"/>
                </a:solidFill>
                <a:latin typeface="Calibri" panose="020F0502020204030204" pitchFamily="34" charset="0"/>
              </a:rPr>
              <a:t> </a:t>
            </a:r>
            <a:r>
              <a:rPr lang="en-GB" sz="1800" dirty="0">
                <a:latin typeface="Calibri" panose="020F0502020204030204" pitchFamily="34" charset="0"/>
              </a:rPr>
              <a:t>and I work in </a:t>
            </a:r>
            <a:r>
              <a:rPr lang="en-GB" sz="1800" i="1" dirty="0">
                <a:solidFill>
                  <a:srgbClr val="00AB8E"/>
                </a:solidFill>
                <a:latin typeface="Calibri" panose="020F0502020204030204" pitchFamily="34" charset="0"/>
              </a:rPr>
              <a:t>Quantity Surveying</a:t>
            </a:r>
            <a:r>
              <a:rPr lang="en-GB" sz="1800" dirty="0">
                <a:latin typeface="Calibri" panose="020F0502020204030204" pitchFamily="34" charset="0"/>
              </a:rPr>
              <a:t>.</a:t>
            </a:r>
          </a:p>
          <a:p>
            <a:endParaRPr lang="en-GB" sz="1800" dirty="0">
              <a:latin typeface="Calibri" panose="020F0502020204030204" pitchFamily="34" charset="0"/>
            </a:endParaRPr>
          </a:p>
          <a:p>
            <a:r>
              <a:rPr lang="en-GB" sz="1800" dirty="0">
                <a:latin typeface="Calibri" panose="020F0502020204030204" pitchFamily="34" charset="0"/>
              </a:rPr>
              <a:t>Within my role I </a:t>
            </a:r>
            <a:r>
              <a:rPr lang="en-GB" sz="1800" i="1" dirty="0">
                <a:solidFill>
                  <a:srgbClr val="00AB8E"/>
                </a:solidFill>
                <a:latin typeface="Calibri" panose="020F0502020204030204" pitchFamily="34" charset="0"/>
              </a:rPr>
              <a:t>manage the cost of a project throughout all the stages of design and construction and make sure a client is paying a fair amount</a:t>
            </a:r>
            <a:r>
              <a:rPr lang="en-GB" sz="1800" i="1" dirty="0">
                <a:latin typeface="Calibri" panose="020F0502020204030204" pitchFamily="34" charset="0"/>
              </a:rPr>
              <a:t>.</a:t>
            </a:r>
          </a:p>
          <a:p>
            <a:endParaRPr lang="en-GB" sz="1800" dirty="0">
              <a:solidFill>
                <a:srgbClr val="FF0000"/>
              </a:solidFill>
              <a:latin typeface="Calibri" panose="020F0502020204030204" pitchFamily="34" charset="0"/>
            </a:endParaRPr>
          </a:p>
          <a:p>
            <a:r>
              <a:rPr lang="en-GB" sz="1800" dirty="0">
                <a:latin typeface="Calibri" panose="020F0502020204030204" pitchFamily="34" charset="0"/>
              </a:rPr>
              <a:t>The key skills I find useful for my role are </a:t>
            </a:r>
            <a:r>
              <a:rPr lang="en-GB" sz="1800" i="1" dirty="0">
                <a:solidFill>
                  <a:srgbClr val="00AB8E"/>
                </a:solidFill>
                <a:latin typeface="Calibri" panose="020F0502020204030204" pitchFamily="34" charset="0"/>
              </a:rPr>
              <a:t>good communication and negotiation skills, work well in a team, skills in excel and measuring buildings</a:t>
            </a:r>
            <a:r>
              <a:rPr lang="en-GB" sz="1800" i="1" dirty="0">
                <a:latin typeface="Calibri" panose="020F0502020204030204" pitchFamily="34" charset="0"/>
              </a:rPr>
              <a:t>. </a:t>
            </a:r>
          </a:p>
          <a:p>
            <a:endParaRPr lang="en-GB" i="1" dirty="0">
              <a:solidFill>
                <a:srgbClr val="FF0000"/>
              </a:solidFill>
              <a:latin typeface="Calibri" panose="020F0502020204030204" pitchFamily="34" charset="0"/>
            </a:endParaRPr>
          </a:p>
        </p:txBody>
      </p:sp>
      <p:graphicFrame>
        <p:nvGraphicFramePr>
          <p:cNvPr id="6" name="Table 5"/>
          <p:cNvGraphicFramePr>
            <a:graphicFrameLocks noGrp="1"/>
          </p:cNvGraphicFramePr>
          <p:nvPr>
            <p:extLst>
              <p:ext uri="{D42A27DB-BD31-4B8C-83A1-F6EECF244321}">
                <p14:modId xmlns:p14="http://schemas.microsoft.com/office/powerpoint/2010/main" val="1380876759"/>
              </p:ext>
            </p:extLst>
          </p:nvPr>
        </p:nvGraphicFramePr>
        <p:xfrm>
          <a:off x="521926" y="3735616"/>
          <a:ext cx="3210065" cy="2861843"/>
        </p:xfrm>
        <a:graphic>
          <a:graphicData uri="http://schemas.openxmlformats.org/drawingml/2006/table">
            <a:tbl>
              <a:tblPr firstRow="1" bandRow="1">
                <a:tableStyleId>{5C22544A-7EE6-4342-B048-85BDC9FD1C3A}</a:tableStyleId>
              </a:tblPr>
              <a:tblGrid>
                <a:gridCol w="3210065">
                  <a:extLst>
                    <a:ext uri="{9D8B030D-6E8A-4147-A177-3AD203B41FA5}">
                      <a16:colId xmlns="" xmlns:a16="http://schemas.microsoft.com/office/drawing/2014/main" val="20000"/>
                    </a:ext>
                  </a:extLst>
                </a:gridCol>
              </a:tblGrid>
              <a:tr h="747292">
                <a:tc>
                  <a:txBody>
                    <a:bodyPr/>
                    <a:lstStyle/>
                    <a:p>
                      <a:r>
                        <a:rPr lang="en-GB" sz="2000" dirty="0" smtClean="0"/>
                        <a:t>Education and career path</a:t>
                      </a:r>
                      <a:endParaRPr lang="en-GB" sz="2000" dirty="0"/>
                    </a:p>
                  </a:txBody>
                  <a:tcPr>
                    <a:solidFill>
                      <a:srgbClr val="09A5B5"/>
                    </a:solidFill>
                  </a:tcPr>
                </a:tc>
                <a:extLst>
                  <a:ext uri="{0D108BD9-81ED-4DB2-BD59-A6C34878D82A}">
                    <a16:rowId xmlns="" xmlns:a16="http://schemas.microsoft.com/office/drawing/2014/main" val="10000"/>
                  </a:ext>
                </a:extLst>
              </a:tr>
              <a:tr h="562937">
                <a:tc>
                  <a:txBody>
                    <a:bodyPr/>
                    <a:lstStyle/>
                    <a:p>
                      <a:r>
                        <a:rPr lang="en-GB" sz="1400" b="0" dirty="0" smtClean="0"/>
                        <a:t>University of Reading: Quantity Surveying BSs</a:t>
                      </a:r>
                      <a:r>
                        <a:rPr lang="en-GB" sz="1400" b="0" baseline="0" dirty="0" smtClean="0"/>
                        <a:t> – 2011-2014</a:t>
                      </a:r>
                      <a:endParaRPr lang="en-GB" sz="1400" b="0" dirty="0"/>
                    </a:p>
                  </a:txBody>
                  <a:tcPr>
                    <a:solidFill>
                      <a:srgbClr val="09A5B5">
                        <a:alpha val="40000"/>
                      </a:srgbClr>
                    </a:solidFill>
                  </a:tcPr>
                </a:tc>
                <a:extLst>
                  <a:ext uri="{0D108BD9-81ED-4DB2-BD59-A6C34878D82A}">
                    <a16:rowId xmlns="" xmlns:a16="http://schemas.microsoft.com/office/drawing/2014/main" val="10001"/>
                  </a:ext>
                </a:extLst>
              </a:tr>
              <a:tr h="562937">
                <a:tc>
                  <a:txBody>
                    <a:bodyPr/>
                    <a:lstStyle/>
                    <a:p>
                      <a:pPr marL="0" algn="l" defTabSz="685814" rtl="0" eaLnBrk="1" latinLnBrk="0" hangingPunct="1"/>
                      <a:r>
                        <a:rPr lang="en-GB" sz="1400" b="0" kern="1200" dirty="0"/>
                        <a:t>Work experience</a:t>
                      </a:r>
                      <a:r>
                        <a:rPr lang="en-GB" sz="1400" b="0" kern="1200" baseline="0" dirty="0"/>
                        <a:t> Mace Commercial Management - 2013</a:t>
                      </a:r>
                      <a:endParaRPr lang="en-GB" sz="1400" b="0" kern="1200" dirty="0">
                        <a:solidFill>
                          <a:schemeClr val="dk1"/>
                        </a:solidFill>
                        <a:latin typeface="+mn-lt"/>
                        <a:ea typeface="+mn-ea"/>
                        <a:cs typeface="+mn-cs"/>
                      </a:endParaRPr>
                    </a:p>
                  </a:txBody>
                  <a:tcPr>
                    <a:solidFill>
                      <a:srgbClr val="09A5B5"/>
                    </a:solidFill>
                  </a:tcPr>
                </a:tc>
                <a:extLst>
                  <a:ext uri="{0D108BD9-81ED-4DB2-BD59-A6C34878D82A}">
                    <a16:rowId xmlns="" xmlns:a16="http://schemas.microsoft.com/office/drawing/2014/main" val="10002"/>
                  </a:ext>
                </a:extLst>
              </a:tr>
              <a:tr h="470517">
                <a:tc>
                  <a:txBody>
                    <a:bodyPr/>
                    <a:lstStyle/>
                    <a:p>
                      <a:pPr marL="0" algn="l" defTabSz="685814" rtl="0" eaLnBrk="1" latinLnBrk="0" hangingPunct="1"/>
                      <a:r>
                        <a:rPr lang="en-GB" sz="1400" b="0" kern="1200" dirty="0"/>
                        <a:t>Joined the Mace Graduate Scheme</a:t>
                      </a:r>
                      <a:r>
                        <a:rPr lang="en-GB" sz="1400" b="0" kern="1200" baseline="0" dirty="0"/>
                        <a:t> – 2014</a:t>
                      </a:r>
                      <a:endParaRPr lang="en-GB" sz="1400" b="0" kern="1200" dirty="0">
                        <a:solidFill>
                          <a:schemeClr val="dk1"/>
                        </a:solidFill>
                        <a:latin typeface="+mn-lt"/>
                        <a:ea typeface="+mn-ea"/>
                        <a:cs typeface="+mn-cs"/>
                      </a:endParaRPr>
                    </a:p>
                  </a:txBody>
                  <a:tcPr>
                    <a:solidFill>
                      <a:srgbClr val="09A5B5">
                        <a:alpha val="40000"/>
                      </a:srgbClr>
                    </a:solidFill>
                  </a:tcPr>
                </a:tc>
                <a:extLst>
                  <a:ext uri="{0D108BD9-81ED-4DB2-BD59-A6C34878D82A}">
                    <a16:rowId xmlns="" xmlns:a16="http://schemas.microsoft.com/office/drawing/2014/main" val="10003"/>
                  </a:ext>
                </a:extLst>
              </a:tr>
              <a:tr h="470517">
                <a:tc>
                  <a:txBody>
                    <a:bodyPr/>
                    <a:lstStyle/>
                    <a:p>
                      <a:pPr marL="0" algn="l" defTabSz="685814" rtl="0" eaLnBrk="1" latinLnBrk="0" hangingPunct="1"/>
                      <a:r>
                        <a:rPr lang="en-GB" sz="1400" b="0" kern="1200" dirty="0"/>
                        <a:t>Promoted to Assistant Manager</a:t>
                      </a:r>
                      <a:r>
                        <a:rPr lang="en-GB" sz="1400" b="0" kern="1200" baseline="0" dirty="0"/>
                        <a:t> </a:t>
                      </a:r>
                      <a:r>
                        <a:rPr lang="en-GB" sz="1400" b="0" kern="1200" baseline="0" dirty="0" smtClean="0"/>
                        <a:t>– 2015</a:t>
                      </a:r>
                      <a:endParaRPr lang="en-GB" sz="1400" b="0" kern="1200" dirty="0">
                        <a:solidFill>
                          <a:schemeClr val="dk1"/>
                        </a:solidFill>
                        <a:latin typeface="+mn-lt"/>
                        <a:ea typeface="+mn-ea"/>
                        <a:cs typeface="+mn-cs"/>
                      </a:endParaRPr>
                    </a:p>
                  </a:txBody>
                  <a:tcPr>
                    <a:solidFill>
                      <a:srgbClr val="09A5B5"/>
                    </a:solidFill>
                  </a:tcPr>
                </a:tc>
                <a:extLst>
                  <a:ext uri="{0D108BD9-81ED-4DB2-BD59-A6C34878D82A}">
                    <a16:rowId xmlns="" xmlns:a16="http://schemas.microsoft.com/office/drawing/2014/main" val="10004"/>
                  </a:ext>
                </a:extLst>
              </a:tr>
            </a:tbl>
          </a:graphicData>
        </a:graphic>
      </p:graphicFrame>
      <p:sp>
        <p:nvSpPr>
          <p:cNvPr id="7" name="Rectangle 6"/>
          <p:cNvSpPr/>
          <p:nvPr/>
        </p:nvSpPr>
        <p:spPr>
          <a:xfrm>
            <a:off x="995504" y="1726767"/>
            <a:ext cx="2137144" cy="170120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i="1" dirty="0" smtClean="0">
                <a:solidFill>
                  <a:schemeClr val="tx1"/>
                </a:solidFill>
              </a:rPr>
              <a:t>(Add your photo)</a:t>
            </a:r>
            <a:r>
              <a:rPr lang="en-GB" i="1" dirty="0" smtClean="0"/>
              <a:t>)</a:t>
            </a:r>
            <a:endParaRPr lang="en-GB" i="1" dirty="0"/>
          </a:p>
        </p:txBody>
      </p:sp>
      <p:grpSp>
        <p:nvGrpSpPr>
          <p:cNvPr id="8" name="Group 7"/>
          <p:cNvGrpSpPr/>
          <p:nvPr/>
        </p:nvGrpSpPr>
        <p:grpSpPr>
          <a:xfrm>
            <a:off x="4060386" y="4148724"/>
            <a:ext cx="3687664" cy="2448735"/>
            <a:chOff x="0" y="0"/>
            <a:chExt cx="2763411" cy="2903521"/>
          </a:xfrm>
          <a:solidFill>
            <a:schemeClr val="bg1"/>
          </a:solidFill>
        </p:grpSpPr>
        <p:sp>
          <p:nvSpPr>
            <p:cNvPr id="9" name="Rectangle 8"/>
            <p:cNvSpPr/>
            <p:nvPr/>
          </p:nvSpPr>
          <p:spPr>
            <a:xfrm>
              <a:off x="0" y="0"/>
              <a:ext cx="2763411" cy="2903521"/>
            </a:xfrm>
            <a:prstGeom prst="rect">
              <a:avLst/>
            </a:prstGeom>
            <a:grpFill/>
            <a:ln w="38100">
              <a:solidFill>
                <a:srgbClr val="09A5B5"/>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sp>
        <p:sp>
          <p:nvSpPr>
            <p:cNvPr id="10" name="Rectangle 9"/>
            <p:cNvSpPr/>
            <p:nvPr/>
          </p:nvSpPr>
          <p:spPr>
            <a:xfrm>
              <a:off x="0" y="0"/>
              <a:ext cx="2763411" cy="2903521"/>
            </a:xfrm>
            <a:prstGeom prst="rect">
              <a:avLst/>
            </a:prstGeom>
            <a:grpFill/>
            <a:ln w="38100">
              <a:solidFill>
                <a:srgbClr val="09A5B5"/>
              </a:solidFill>
            </a:ln>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GB" sz="2000" b="1" kern="1200" dirty="0">
                  <a:solidFill>
                    <a:srgbClr val="09A5B5"/>
                  </a:solidFill>
                  <a:latin typeface="Calibri" panose="020F0502020204030204" pitchFamily="34" charset="0"/>
                </a:rPr>
                <a:t>Why did I choose to go into construction?</a:t>
              </a:r>
              <a:r>
                <a:rPr lang="en-GB" sz="2000" b="0" kern="1200" dirty="0">
                  <a:solidFill>
                    <a:schemeClr val="tx1"/>
                  </a:solidFill>
                  <a:latin typeface="Calibri" panose="020F0502020204030204" pitchFamily="34" charset="0"/>
                </a:rPr>
                <a:t/>
              </a:r>
              <a:br>
                <a:rPr lang="en-GB" sz="2000" b="0" kern="1200" dirty="0">
                  <a:solidFill>
                    <a:schemeClr val="tx1"/>
                  </a:solidFill>
                  <a:latin typeface="Calibri" panose="020F0502020204030204" pitchFamily="34" charset="0"/>
                </a:rPr>
              </a:br>
              <a:r>
                <a:rPr lang="en-GB" sz="2000" b="0" kern="1200" dirty="0">
                  <a:solidFill>
                    <a:schemeClr val="tx1"/>
                  </a:solidFill>
                  <a:latin typeface="Calibri" panose="020F0502020204030204" pitchFamily="34" charset="0"/>
                </a:rPr>
                <a:t/>
              </a:r>
              <a:br>
                <a:rPr lang="en-GB" sz="2000" b="0" kern="1200" dirty="0">
                  <a:solidFill>
                    <a:schemeClr val="tx1"/>
                  </a:solidFill>
                  <a:latin typeface="Calibri" panose="020F0502020204030204" pitchFamily="34" charset="0"/>
                </a:rPr>
              </a:br>
              <a:r>
                <a:rPr lang="en-GB" sz="2000" b="0" i="1" kern="1200" dirty="0">
                  <a:solidFill>
                    <a:schemeClr val="tx1"/>
                  </a:solidFill>
                  <a:latin typeface="Calibri" panose="020F0502020204030204" pitchFamily="34" charset="0"/>
                </a:rPr>
                <a:t>“I have always enjoyed maths and working as a Quantity Surveyor allows me to use my maths and apply it to something I can see.”</a:t>
              </a:r>
              <a:endParaRPr lang="en-GB" sz="2000" i="1" kern="1200" dirty="0">
                <a:solidFill>
                  <a:schemeClr val="tx1"/>
                </a:solidFill>
                <a:latin typeface="Calibri" panose="020F0502020204030204" pitchFamily="34" charset="0"/>
              </a:endParaRPr>
            </a:p>
          </p:txBody>
        </p:sp>
      </p:grpSp>
      <p:grpSp>
        <p:nvGrpSpPr>
          <p:cNvPr id="11" name="Group 10"/>
          <p:cNvGrpSpPr/>
          <p:nvPr/>
        </p:nvGrpSpPr>
        <p:grpSpPr>
          <a:xfrm>
            <a:off x="8167415" y="4145739"/>
            <a:ext cx="3687664" cy="2451720"/>
            <a:chOff x="3047145" y="0"/>
            <a:chExt cx="2763411" cy="2906506"/>
          </a:xfrm>
          <a:solidFill>
            <a:schemeClr val="bg1"/>
          </a:solidFill>
        </p:grpSpPr>
        <p:sp>
          <p:nvSpPr>
            <p:cNvPr id="12" name="Rectangle 11"/>
            <p:cNvSpPr/>
            <p:nvPr/>
          </p:nvSpPr>
          <p:spPr>
            <a:xfrm>
              <a:off x="3047145" y="0"/>
              <a:ext cx="2763411" cy="2906506"/>
            </a:xfrm>
            <a:prstGeom prst="rect">
              <a:avLst/>
            </a:prstGeom>
            <a:grpFill/>
            <a:ln w="38100">
              <a:solidFill>
                <a:srgbClr val="09A5B5"/>
              </a:solidFill>
            </a:ln>
          </p:spPr>
          <p:style>
            <a:lnRef idx="2">
              <a:schemeClr val="lt1">
                <a:hueOff val="0"/>
                <a:satOff val="0"/>
                <a:lumOff val="0"/>
                <a:alphaOff val="0"/>
              </a:schemeClr>
            </a:lnRef>
            <a:fillRef idx="1">
              <a:scrgbClr r="0" g="0" b="0"/>
            </a:fillRef>
            <a:effectRef idx="0">
              <a:schemeClr val="accent5">
                <a:hueOff val="-7353344"/>
                <a:satOff val="-10228"/>
                <a:lumOff val="-3922"/>
                <a:alphaOff val="0"/>
              </a:schemeClr>
            </a:effectRef>
            <a:fontRef idx="minor">
              <a:schemeClr val="lt1"/>
            </a:fontRef>
          </p:style>
        </p:sp>
        <p:sp>
          <p:nvSpPr>
            <p:cNvPr id="13" name="Rectangle 12"/>
            <p:cNvSpPr/>
            <p:nvPr/>
          </p:nvSpPr>
          <p:spPr>
            <a:xfrm>
              <a:off x="3047145" y="0"/>
              <a:ext cx="2763411" cy="2906506"/>
            </a:xfrm>
            <a:prstGeom prst="rect">
              <a:avLst/>
            </a:prstGeom>
            <a:grpFill/>
            <a:ln w="38100">
              <a:solidFill>
                <a:srgbClr val="09A5B5"/>
              </a:solidFill>
            </a:ln>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GB" sz="2000" b="1" kern="1200" dirty="0">
                  <a:solidFill>
                    <a:srgbClr val="09A5B5"/>
                  </a:solidFill>
                  <a:latin typeface="Calibri" panose="020F0502020204030204" pitchFamily="34" charset="0"/>
                </a:rPr>
                <a:t>What do I like most about my role?</a:t>
              </a:r>
              <a:br>
                <a:rPr lang="en-GB" sz="2000" b="1" kern="1200" dirty="0">
                  <a:solidFill>
                    <a:srgbClr val="09A5B5"/>
                  </a:solidFill>
                  <a:latin typeface="Calibri" panose="020F0502020204030204" pitchFamily="34" charset="0"/>
                </a:rPr>
              </a:br>
              <a:r>
                <a:rPr lang="en-GB" sz="2000" kern="1200" dirty="0">
                  <a:solidFill>
                    <a:srgbClr val="09A5B5"/>
                  </a:solidFill>
                  <a:latin typeface="Calibri" panose="020F0502020204030204" pitchFamily="34" charset="0"/>
                </a:rPr>
                <a:t/>
              </a:r>
              <a:br>
                <a:rPr lang="en-GB" sz="2000" kern="1200" dirty="0">
                  <a:solidFill>
                    <a:srgbClr val="09A5B5"/>
                  </a:solidFill>
                  <a:latin typeface="Calibri" panose="020F0502020204030204" pitchFamily="34" charset="0"/>
                </a:rPr>
              </a:br>
              <a:r>
                <a:rPr lang="en-GB" sz="2000" i="1" kern="1200" dirty="0">
                  <a:solidFill>
                    <a:schemeClr val="tx1"/>
                  </a:solidFill>
                  <a:latin typeface="Calibri" panose="020F0502020204030204" pitchFamily="34" charset="0"/>
                </a:rPr>
                <a:t>“I like that I am able to work on multiple interesting projects and work with lots of different people.”</a:t>
              </a:r>
              <a:endParaRPr lang="en-GB" sz="2000" b="0" kern="1200" dirty="0">
                <a:solidFill>
                  <a:schemeClr val="tx1"/>
                </a:solidFill>
                <a:latin typeface="Calibri" panose="020F0502020204030204" pitchFamily="34" charset="0"/>
              </a:endParaRPr>
            </a:p>
          </p:txBody>
        </p:sp>
      </p:grpSp>
    </p:spTree>
    <p:extLst>
      <p:ext uri="{BB962C8B-B14F-4D97-AF65-F5344CB8AC3E}">
        <p14:creationId xmlns:p14="http://schemas.microsoft.com/office/powerpoint/2010/main" val="244358722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8"/>
          <p:cNvSpPr>
            <a:spLocks noChangeArrowheads="1"/>
          </p:cNvSpPr>
          <p:nvPr/>
        </p:nvSpPr>
        <p:spPr bwMode="auto">
          <a:xfrm>
            <a:off x="8869363" y="5105800"/>
            <a:ext cx="3322637"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a:r>
              <a:rPr lang="en-GB" altLang="en-US" sz="2000" b="1" i="1" dirty="0">
                <a:solidFill>
                  <a:schemeClr val="bg1"/>
                </a:solidFill>
                <a:latin typeface="+mn-lt"/>
              </a:rPr>
              <a:t>“When my placement ended, I felt incredibly motivated and eager to do all that’s necessary to work in this field of work in the near future.”</a:t>
            </a:r>
          </a:p>
        </p:txBody>
      </p:sp>
      <p:sp>
        <p:nvSpPr>
          <p:cNvPr id="15" name="Title 1"/>
          <p:cNvSpPr txBox="1">
            <a:spLocks/>
          </p:cNvSpPr>
          <p:nvPr/>
        </p:nvSpPr>
        <p:spPr>
          <a:xfrm>
            <a:off x="1170058" y="2040684"/>
            <a:ext cx="9594376" cy="2639171"/>
          </a:xfrm>
          <a:prstGeom prst="rect">
            <a:avLst/>
          </a:prstGeom>
        </p:spPr>
        <p:txBody>
          <a:bodyPr vert="horz" lIns="0" tIns="0" rIns="0" bIns="0" rtlCol="0" anchor="ctr" anchorCtr="0">
            <a:noAutofit/>
          </a:bodyPr>
          <a:lstStyle>
            <a:lvl1pPr algn="l" defTabSz="685814" rtl="0" eaLnBrk="1" latinLnBrk="0" hangingPunct="1">
              <a:spcBef>
                <a:spcPct val="0"/>
              </a:spcBef>
              <a:buNone/>
              <a:defRPr sz="2000" b="1" kern="1200">
                <a:solidFill>
                  <a:schemeClr val="tx1">
                    <a:lumMod val="65000"/>
                    <a:lumOff val="35000"/>
                  </a:schemeClr>
                </a:solidFill>
                <a:latin typeface="Arial" pitchFamily="34" charset="0"/>
                <a:ea typeface="+mj-ea"/>
                <a:cs typeface="Arial" pitchFamily="34" charset="0"/>
              </a:defRPr>
            </a:lvl1pPr>
          </a:lstStyle>
          <a:p>
            <a:pPr algn="ctr"/>
            <a:r>
              <a:rPr lang="en-GB" sz="5400" dirty="0" smtClean="0">
                <a:solidFill>
                  <a:srgbClr val="00A7B5"/>
                </a:solidFill>
                <a:latin typeface="+mn-lt"/>
              </a:rPr>
              <a:t>The human-made space in which people live, work, and play on a day-to-day basis</a:t>
            </a:r>
            <a:endParaRPr lang="en-GB" sz="5400" dirty="0">
              <a:solidFill>
                <a:srgbClr val="00A7B5"/>
              </a:solidFill>
              <a:latin typeface="+mn-lt"/>
            </a:endParaRPr>
          </a:p>
        </p:txBody>
      </p:sp>
      <p:sp>
        <p:nvSpPr>
          <p:cNvPr id="4" name="Title 1"/>
          <p:cNvSpPr txBox="1">
            <a:spLocks/>
          </p:cNvSpPr>
          <p:nvPr/>
        </p:nvSpPr>
        <p:spPr>
          <a:xfrm>
            <a:off x="1170058" y="2040684"/>
            <a:ext cx="9594376" cy="2639171"/>
          </a:xfrm>
          <a:prstGeom prst="rect">
            <a:avLst/>
          </a:prstGeom>
        </p:spPr>
        <p:txBody>
          <a:bodyPr vert="horz" lIns="0" tIns="0" rIns="0" bIns="0" rtlCol="0" anchor="ctr" anchorCtr="0">
            <a:noAutofit/>
          </a:bodyPr>
          <a:lstStyle>
            <a:lvl1pPr algn="l" defTabSz="685814" rtl="0" eaLnBrk="1" latinLnBrk="0" hangingPunct="1">
              <a:spcBef>
                <a:spcPct val="0"/>
              </a:spcBef>
              <a:buNone/>
              <a:defRPr sz="2000" b="1" kern="1200">
                <a:solidFill>
                  <a:schemeClr val="tx1">
                    <a:lumMod val="65000"/>
                    <a:lumOff val="35000"/>
                  </a:schemeClr>
                </a:solidFill>
                <a:latin typeface="Arial" pitchFamily="34" charset="0"/>
                <a:ea typeface="+mj-ea"/>
                <a:cs typeface="Arial" pitchFamily="34" charset="0"/>
              </a:defRPr>
            </a:lvl1pPr>
          </a:lstStyle>
          <a:p>
            <a:pPr algn="ctr"/>
            <a:r>
              <a:rPr lang="en-GB" sz="5400" dirty="0" smtClean="0">
                <a:solidFill>
                  <a:srgbClr val="00A7B5"/>
                </a:solidFill>
                <a:latin typeface="+mn-lt"/>
              </a:rPr>
              <a:t>What do we mean when we say ‘The Built Environment’?</a:t>
            </a:r>
            <a:endParaRPr lang="en-GB" sz="5400" dirty="0">
              <a:solidFill>
                <a:srgbClr val="00A7B5"/>
              </a:solidFill>
              <a:latin typeface="+mn-lt"/>
            </a:endParaRPr>
          </a:p>
        </p:txBody>
      </p:sp>
      <p:pic>
        <p:nvPicPr>
          <p:cNvPr id="6" name="Picture 3"/>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88901" y="6109643"/>
            <a:ext cx="772101" cy="63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07168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838200" y="152720"/>
            <a:ext cx="1784342" cy="1016071"/>
            <a:chOff x="34725" y="0"/>
            <a:chExt cx="1546708" cy="1016071"/>
          </a:xfrm>
          <a:noFill/>
        </p:grpSpPr>
        <p:sp>
          <p:nvSpPr>
            <p:cNvPr id="7" name="Rectangle 6"/>
            <p:cNvSpPr/>
            <p:nvPr/>
          </p:nvSpPr>
          <p:spPr>
            <a:xfrm>
              <a:off x="34725" y="0"/>
              <a:ext cx="1546708" cy="1016071"/>
            </a:xfrm>
            <a:prstGeom prst="rect">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Rectangle 9"/>
            <p:cNvSpPr/>
            <p:nvPr/>
          </p:nvSpPr>
          <p:spPr>
            <a:xfrm>
              <a:off x="34725" y="0"/>
              <a:ext cx="1546708" cy="1016071"/>
            </a:xfrm>
            <a:prstGeom prst="rect">
              <a:avLst/>
            </a:prstGeom>
            <a:grpFill/>
            <a:ln>
              <a:noFill/>
            </a:ln>
          </p:spPr>
          <p:style>
            <a:lnRef idx="0">
              <a:scrgbClr r="0" g="0" b="0"/>
            </a:lnRef>
            <a:fillRef idx="0">
              <a:scrgbClr r="0" g="0" b="0"/>
            </a:fillRef>
            <a:effectRef idx="0">
              <a:scrgbClr r="0" g="0" b="0"/>
            </a:effectRef>
            <a:fontRef idx="minor">
              <a:schemeClr val="lt1"/>
            </a:fontRef>
          </p:style>
          <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GB" sz="2400" b="1" kern="1200" dirty="0" smtClean="0">
                  <a:solidFill>
                    <a:schemeClr val="accent4"/>
                  </a:solidFill>
                </a:rPr>
                <a:t>Preparation and Brief</a:t>
              </a:r>
              <a:endParaRPr lang="en-GB" sz="2400" b="1" kern="1200" dirty="0">
                <a:solidFill>
                  <a:schemeClr val="accent4"/>
                </a:solidFill>
              </a:endParaRPr>
            </a:p>
          </p:txBody>
        </p:sp>
      </p:grpSp>
      <p:grpSp>
        <p:nvGrpSpPr>
          <p:cNvPr id="11" name="Group 10"/>
          <p:cNvGrpSpPr/>
          <p:nvPr/>
        </p:nvGrpSpPr>
        <p:grpSpPr>
          <a:xfrm>
            <a:off x="3518946" y="165072"/>
            <a:ext cx="1546708" cy="1003719"/>
            <a:chOff x="561637" y="122194"/>
            <a:chExt cx="2149409" cy="1379562"/>
          </a:xfrm>
          <a:noFill/>
        </p:grpSpPr>
        <p:sp>
          <p:nvSpPr>
            <p:cNvPr id="13" name="Rectangle 12"/>
            <p:cNvSpPr/>
            <p:nvPr/>
          </p:nvSpPr>
          <p:spPr>
            <a:xfrm>
              <a:off x="561637" y="122194"/>
              <a:ext cx="2149409" cy="1379562"/>
            </a:xfrm>
            <a:prstGeom prst="rect">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 name="Rectangle 13"/>
            <p:cNvSpPr/>
            <p:nvPr/>
          </p:nvSpPr>
          <p:spPr>
            <a:xfrm>
              <a:off x="561637" y="122194"/>
              <a:ext cx="2149409" cy="1379562"/>
            </a:xfrm>
            <a:prstGeom prst="rect">
              <a:avLst/>
            </a:prstGeom>
            <a:grpFill/>
            <a:ln>
              <a:noFill/>
            </a:ln>
          </p:spPr>
          <p:style>
            <a:lnRef idx="0">
              <a:scrgbClr r="0" g="0" b="0"/>
            </a:lnRef>
            <a:fillRef idx="0">
              <a:scrgbClr r="0" g="0" b="0"/>
            </a:fillRef>
            <a:effectRef idx="0">
              <a:scrgbClr r="0" g="0" b="0"/>
            </a:effectRef>
            <a:fontRef idx="minor">
              <a:schemeClr val="lt1"/>
            </a:fontRef>
          </p:style>
          <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GB" sz="2400" b="1" kern="1200" dirty="0" smtClean="0">
                  <a:solidFill>
                    <a:schemeClr val="accent2"/>
                  </a:solidFill>
                  <a:ea typeface="Gulim" panose="020B0600000101010101" pitchFamily="34" charset="-127"/>
                  <a:cs typeface="Arial" panose="020B0604020202020204" pitchFamily="34" charset="0"/>
                </a:rPr>
                <a:t>Design</a:t>
              </a:r>
              <a:endParaRPr lang="en-GB" sz="2400" b="1" kern="1200" dirty="0">
                <a:solidFill>
                  <a:schemeClr val="accent2"/>
                </a:solidFill>
              </a:endParaRPr>
            </a:p>
          </p:txBody>
        </p:sp>
      </p:grpSp>
      <p:grpSp>
        <p:nvGrpSpPr>
          <p:cNvPr id="15" name="Group 14"/>
          <p:cNvGrpSpPr/>
          <p:nvPr/>
        </p:nvGrpSpPr>
        <p:grpSpPr>
          <a:xfrm>
            <a:off x="6045268" y="141795"/>
            <a:ext cx="1931413" cy="1016071"/>
            <a:chOff x="2161720" y="55387"/>
            <a:chExt cx="2394211" cy="1509717"/>
          </a:xfrm>
          <a:noFill/>
        </p:grpSpPr>
        <p:sp>
          <p:nvSpPr>
            <p:cNvPr id="16" name="Rectangle 15"/>
            <p:cNvSpPr/>
            <p:nvPr/>
          </p:nvSpPr>
          <p:spPr>
            <a:xfrm>
              <a:off x="2266470" y="55387"/>
              <a:ext cx="2289461" cy="1509717"/>
            </a:xfrm>
            <a:prstGeom prst="rect">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7" name="Rectangle 16"/>
            <p:cNvSpPr/>
            <p:nvPr/>
          </p:nvSpPr>
          <p:spPr>
            <a:xfrm>
              <a:off x="2161720" y="55387"/>
              <a:ext cx="2394211" cy="1509717"/>
            </a:xfrm>
            <a:prstGeom prst="rect">
              <a:avLst/>
            </a:prstGeom>
            <a:grpFill/>
            <a:ln>
              <a:noFill/>
            </a:ln>
          </p:spPr>
          <p:style>
            <a:lnRef idx="0">
              <a:scrgbClr r="0" g="0" b="0"/>
            </a:lnRef>
            <a:fillRef idx="0">
              <a:scrgbClr r="0" g="0" b="0"/>
            </a:fillRef>
            <a:effectRef idx="0">
              <a:scrgbClr r="0" g="0" b="0"/>
            </a:effectRef>
            <a:fontRef idx="minor">
              <a:schemeClr val="lt1"/>
            </a:fontRef>
          </p:style>
          <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GB" sz="2400" b="1" kern="1200" dirty="0" smtClean="0">
                  <a:solidFill>
                    <a:schemeClr val="accent6"/>
                  </a:solidFill>
                  <a:ea typeface="Gulim" panose="020B0600000101010101" pitchFamily="34" charset="-127"/>
                  <a:cs typeface="Arial" panose="020B0604020202020204" pitchFamily="34" charset="0"/>
                </a:rPr>
                <a:t>Construction</a:t>
              </a:r>
              <a:endParaRPr lang="en-GB" sz="2400" b="1" kern="1200" dirty="0">
                <a:solidFill>
                  <a:schemeClr val="accent6"/>
                </a:solidFill>
              </a:endParaRPr>
            </a:p>
          </p:txBody>
        </p:sp>
      </p:grpSp>
      <p:grpSp>
        <p:nvGrpSpPr>
          <p:cNvPr id="18" name="Group 17"/>
          <p:cNvGrpSpPr/>
          <p:nvPr/>
        </p:nvGrpSpPr>
        <p:grpSpPr>
          <a:xfrm>
            <a:off x="9199547" y="152720"/>
            <a:ext cx="1706578" cy="1016071"/>
            <a:chOff x="4852278" y="1439"/>
            <a:chExt cx="2233679" cy="1595867"/>
          </a:xfrm>
          <a:noFill/>
        </p:grpSpPr>
        <p:sp>
          <p:nvSpPr>
            <p:cNvPr id="19" name="Rectangle 18"/>
            <p:cNvSpPr/>
            <p:nvPr/>
          </p:nvSpPr>
          <p:spPr>
            <a:xfrm>
              <a:off x="4852278" y="1439"/>
              <a:ext cx="2233679" cy="1595867"/>
            </a:xfrm>
            <a:prstGeom prst="rect">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 name="Rectangle 19"/>
            <p:cNvSpPr/>
            <p:nvPr/>
          </p:nvSpPr>
          <p:spPr>
            <a:xfrm>
              <a:off x="4852278" y="1439"/>
              <a:ext cx="2233679" cy="1595867"/>
            </a:xfrm>
            <a:prstGeom prst="rect">
              <a:avLst/>
            </a:prstGeom>
            <a:grpFill/>
            <a:ln>
              <a:noFill/>
            </a:ln>
          </p:spPr>
          <p:style>
            <a:lnRef idx="0">
              <a:scrgbClr r="0" g="0" b="0"/>
            </a:lnRef>
            <a:fillRef idx="0">
              <a:scrgbClr r="0" g="0" b="0"/>
            </a:fillRef>
            <a:effectRef idx="0">
              <a:scrgbClr r="0" g="0" b="0"/>
            </a:effectRef>
            <a:fontRef idx="minor">
              <a:schemeClr val="lt1"/>
            </a:fontRef>
          </p:style>
          <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GB" sz="2400" b="1" dirty="0" smtClean="0">
                  <a:solidFill>
                    <a:schemeClr val="accent1"/>
                  </a:solidFill>
                  <a:ea typeface="Gulim" panose="020B0600000101010101" pitchFamily="34" charset="-127"/>
                  <a:cs typeface="Arial" panose="020B0604020202020204" pitchFamily="34" charset="0"/>
                </a:rPr>
                <a:t>Handover and I</a:t>
              </a:r>
              <a:r>
                <a:rPr lang="en-GB" sz="2400" b="1" kern="1200" dirty="0" smtClean="0">
                  <a:solidFill>
                    <a:schemeClr val="accent1"/>
                  </a:solidFill>
                  <a:ea typeface="Gulim" panose="020B0600000101010101" pitchFamily="34" charset="-127"/>
                  <a:cs typeface="Arial" panose="020B0604020202020204" pitchFamily="34" charset="0"/>
                </a:rPr>
                <a:t>n Use</a:t>
              </a:r>
              <a:endParaRPr lang="en-GB" sz="2400" b="1" kern="1200" dirty="0">
                <a:solidFill>
                  <a:schemeClr val="accent1"/>
                </a:solidFill>
              </a:endParaRPr>
            </a:p>
          </p:txBody>
        </p:sp>
      </p:grpSp>
      <p:cxnSp>
        <p:nvCxnSpPr>
          <p:cNvPr id="5" name="Straight Arrow Connector 4"/>
          <p:cNvCxnSpPr/>
          <p:nvPr/>
        </p:nvCxnSpPr>
        <p:spPr>
          <a:xfrm flipV="1">
            <a:off x="2751497" y="654579"/>
            <a:ext cx="846669"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22" name="Straight Arrow Connector 21"/>
          <p:cNvCxnSpPr/>
          <p:nvPr/>
        </p:nvCxnSpPr>
        <p:spPr>
          <a:xfrm flipV="1">
            <a:off x="5052752" y="654020"/>
            <a:ext cx="846669"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23" name="Straight Arrow Connector 22"/>
          <p:cNvCxnSpPr/>
          <p:nvPr/>
        </p:nvCxnSpPr>
        <p:spPr>
          <a:xfrm flipV="1">
            <a:off x="8207031" y="654579"/>
            <a:ext cx="846669"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
        <p:nvSpPr>
          <p:cNvPr id="24" name="Oval 23"/>
          <p:cNvSpPr/>
          <p:nvPr/>
        </p:nvSpPr>
        <p:spPr>
          <a:xfrm>
            <a:off x="4893211" y="4508783"/>
            <a:ext cx="1486290" cy="1083242"/>
          </a:xfrm>
          <a:prstGeom prst="ellipse">
            <a:avLst/>
          </a:prstGeom>
          <a:solidFill>
            <a:schemeClr val="accent6"/>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smtClean="0"/>
              <a:t>Civil Engineers</a:t>
            </a:r>
            <a:endParaRPr lang="en-GB" sz="1600" b="1" dirty="0"/>
          </a:p>
        </p:txBody>
      </p:sp>
      <p:sp>
        <p:nvSpPr>
          <p:cNvPr id="25" name="Oval 24"/>
          <p:cNvSpPr/>
          <p:nvPr/>
        </p:nvSpPr>
        <p:spPr>
          <a:xfrm>
            <a:off x="10150857" y="4332483"/>
            <a:ext cx="1889890" cy="1158432"/>
          </a:xfrm>
          <a:prstGeom prst="ellipse">
            <a:avLst/>
          </a:prstGeom>
          <a:solidFill>
            <a:schemeClr val="accent4"/>
          </a:solidFill>
          <a:ln>
            <a:solidFill>
              <a:schemeClr val="bg2">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600" b="1" dirty="0" smtClean="0"/>
              <a:t>Health and Safety Advisors</a:t>
            </a:r>
            <a:endParaRPr lang="en-GB" sz="1600" b="1" dirty="0"/>
          </a:p>
        </p:txBody>
      </p:sp>
      <p:sp>
        <p:nvSpPr>
          <p:cNvPr id="26" name="Oval 25"/>
          <p:cNvSpPr/>
          <p:nvPr/>
        </p:nvSpPr>
        <p:spPr>
          <a:xfrm>
            <a:off x="1477525" y="3394770"/>
            <a:ext cx="2003693" cy="1064884"/>
          </a:xfrm>
          <a:prstGeom prst="ellipse">
            <a:avLst/>
          </a:prstGeom>
          <a:solidFill>
            <a:schemeClr val="accent4"/>
          </a:solidFill>
          <a:ln>
            <a:solidFill>
              <a:schemeClr val="bg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smtClean="0"/>
              <a:t>Environmental Advisors</a:t>
            </a:r>
            <a:endParaRPr lang="en-GB" sz="1600" b="1" dirty="0"/>
          </a:p>
        </p:txBody>
      </p:sp>
      <p:sp>
        <p:nvSpPr>
          <p:cNvPr id="27" name="Oval 26"/>
          <p:cNvSpPr/>
          <p:nvPr/>
        </p:nvSpPr>
        <p:spPr>
          <a:xfrm>
            <a:off x="3513667" y="2525792"/>
            <a:ext cx="1821955" cy="1059364"/>
          </a:xfrm>
          <a:prstGeom prst="ellipse">
            <a:avLst/>
          </a:prstGeom>
          <a:ln>
            <a:solidFill>
              <a:schemeClr val="bg2">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GB" sz="1600" b="1" dirty="0" smtClean="0"/>
              <a:t>CSR Managers</a:t>
            </a:r>
            <a:endParaRPr lang="en-GB" sz="1600" b="1" dirty="0"/>
          </a:p>
        </p:txBody>
      </p:sp>
      <p:sp>
        <p:nvSpPr>
          <p:cNvPr id="28" name="Oval 27"/>
          <p:cNvSpPr/>
          <p:nvPr/>
        </p:nvSpPr>
        <p:spPr>
          <a:xfrm>
            <a:off x="6529465" y="3640119"/>
            <a:ext cx="1838175" cy="960659"/>
          </a:xfrm>
          <a:prstGeom prst="ellipse">
            <a:avLst/>
          </a:prstGeom>
          <a:solidFill>
            <a:schemeClr val="accent4"/>
          </a:solidFill>
          <a:ln>
            <a:solidFill>
              <a:schemeClr val="bg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smtClean="0"/>
              <a:t>Geotechnical </a:t>
            </a:r>
          </a:p>
          <a:p>
            <a:pPr algn="ctr"/>
            <a:r>
              <a:rPr lang="en-GB" sz="1600" b="1" dirty="0" smtClean="0"/>
              <a:t>Engineers</a:t>
            </a:r>
            <a:endParaRPr lang="en-GB" sz="1600" b="1" dirty="0"/>
          </a:p>
        </p:txBody>
      </p:sp>
      <p:sp>
        <p:nvSpPr>
          <p:cNvPr id="29" name="Oval 28"/>
          <p:cNvSpPr/>
          <p:nvPr/>
        </p:nvSpPr>
        <p:spPr>
          <a:xfrm>
            <a:off x="8894407" y="2253388"/>
            <a:ext cx="1535085" cy="993546"/>
          </a:xfrm>
          <a:prstGeom prst="ellipse">
            <a:avLst/>
          </a:prstGeom>
          <a:solidFill>
            <a:schemeClr val="accent4"/>
          </a:solidFill>
          <a:ln>
            <a:solidFill>
              <a:schemeClr val="bg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smtClean="0"/>
              <a:t>3D </a:t>
            </a:r>
            <a:r>
              <a:rPr lang="en-GB" sz="1600" b="1" dirty="0" err="1" smtClean="0"/>
              <a:t>Visualisers</a:t>
            </a:r>
            <a:endParaRPr lang="en-GB" sz="1600" b="1" dirty="0"/>
          </a:p>
        </p:txBody>
      </p:sp>
      <p:sp>
        <p:nvSpPr>
          <p:cNvPr id="47" name="Oval 46"/>
          <p:cNvSpPr/>
          <p:nvPr/>
        </p:nvSpPr>
        <p:spPr>
          <a:xfrm>
            <a:off x="9843639" y="5592025"/>
            <a:ext cx="1490332" cy="95862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600" b="1" dirty="0" smtClean="0"/>
              <a:t>Architects</a:t>
            </a:r>
            <a:endParaRPr lang="en-GB" sz="1600" b="1" dirty="0"/>
          </a:p>
        </p:txBody>
      </p:sp>
      <p:sp>
        <p:nvSpPr>
          <p:cNvPr id="51" name="Oval 50"/>
          <p:cNvSpPr/>
          <p:nvPr/>
        </p:nvSpPr>
        <p:spPr>
          <a:xfrm>
            <a:off x="3379677" y="3859854"/>
            <a:ext cx="1659258" cy="1017733"/>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600" b="1" dirty="0" smtClean="0"/>
              <a:t>CAD Operatives</a:t>
            </a:r>
            <a:endParaRPr lang="en-GB" sz="1600" b="1" dirty="0"/>
          </a:p>
        </p:txBody>
      </p:sp>
      <p:sp>
        <p:nvSpPr>
          <p:cNvPr id="52" name="Oval 51"/>
          <p:cNvSpPr/>
          <p:nvPr/>
        </p:nvSpPr>
        <p:spPr>
          <a:xfrm>
            <a:off x="8347639" y="4324937"/>
            <a:ext cx="1694705" cy="1017733"/>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600" b="1" dirty="0" smtClean="0"/>
              <a:t>BIM Technicians</a:t>
            </a:r>
            <a:endParaRPr lang="en-GB" sz="1600" b="1" dirty="0"/>
          </a:p>
        </p:txBody>
      </p:sp>
      <p:sp>
        <p:nvSpPr>
          <p:cNvPr id="53" name="Oval 52"/>
          <p:cNvSpPr/>
          <p:nvPr/>
        </p:nvSpPr>
        <p:spPr>
          <a:xfrm>
            <a:off x="6396676" y="5602711"/>
            <a:ext cx="1628850" cy="1119976"/>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600" b="1" dirty="0" smtClean="0"/>
              <a:t>Structural Engineers</a:t>
            </a:r>
            <a:endParaRPr lang="en-GB" sz="1600" b="1" dirty="0"/>
          </a:p>
        </p:txBody>
      </p:sp>
      <p:sp>
        <p:nvSpPr>
          <p:cNvPr id="54" name="Oval 53"/>
          <p:cNvSpPr/>
          <p:nvPr/>
        </p:nvSpPr>
        <p:spPr>
          <a:xfrm>
            <a:off x="412038" y="1728567"/>
            <a:ext cx="1694705" cy="1017733"/>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600" b="1" dirty="0" smtClean="0"/>
              <a:t>Geospatial Modeller</a:t>
            </a:r>
            <a:endParaRPr lang="en-GB" sz="1600" b="1" dirty="0"/>
          </a:p>
        </p:txBody>
      </p:sp>
      <p:sp>
        <p:nvSpPr>
          <p:cNvPr id="55" name="Oval 54"/>
          <p:cNvSpPr/>
          <p:nvPr/>
        </p:nvSpPr>
        <p:spPr>
          <a:xfrm>
            <a:off x="7414847" y="2761176"/>
            <a:ext cx="1479560" cy="833233"/>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600" b="1" dirty="0" smtClean="0"/>
              <a:t>Bid Managers</a:t>
            </a:r>
            <a:endParaRPr lang="en-GB" sz="1600" b="1" dirty="0"/>
          </a:p>
        </p:txBody>
      </p:sp>
      <p:sp>
        <p:nvSpPr>
          <p:cNvPr id="56" name="Oval 55"/>
          <p:cNvSpPr/>
          <p:nvPr/>
        </p:nvSpPr>
        <p:spPr>
          <a:xfrm>
            <a:off x="5476086" y="1208072"/>
            <a:ext cx="1810369" cy="1119976"/>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600" b="1" dirty="0" smtClean="0"/>
              <a:t>Building Services Engineers</a:t>
            </a:r>
            <a:endParaRPr lang="en-GB" sz="1600" b="1" dirty="0"/>
          </a:p>
        </p:txBody>
      </p:sp>
      <p:sp>
        <p:nvSpPr>
          <p:cNvPr id="66" name="Oval 65"/>
          <p:cNvSpPr/>
          <p:nvPr/>
        </p:nvSpPr>
        <p:spPr>
          <a:xfrm>
            <a:off x="5406149" y="2424485"/>
            <a:ext cx="1900393" cy="1029720"/>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smtClean="0"/>
              <a:t>Skilled Tradespeople</a:t>
            </a:r>
            <a:endParaRPr lang="en-GB" sz="1600" b="1" dirty="0"/>
          </a:p>
        </p:txBody>
      </p:sp>
      <p:sp>
        <p:nvSpPr>
          <p:cNvPr id="67" name="Oval 66"/>
          <p:cNvSpPr/>
          <p:nvPr/>
        </p:nvSpPr>
        <p:spPr>
          <a:xfrm>
            <a:off x="10462683" y="3093020"/>
            <a:ext cx="1554674" cy="1058899"/>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smtClean="0"/>
              <a:t>Project Managers</a:t>
            </a:r>
            <a:endParaRPr lang="en-GB" sz="1600" b="1" dirty="0"/>
          </a:p>
        </p:txBody>
      </p:sp>
      <p:sp>
        <p:nvSpPr>
          <p:cNvPr id="68" name="Oval 67"/>
          <p:cNvSpPr/>
          <p:nvPr/>
        </p:nvSpPr>
        <p:spPr>
          <a:xfrm>
            <a:off x="134072" y="3912301"/>
            <a:ext cx="1442827" cy="923133"/>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smtClean="0"/>
              <a:t>Quantity Surveyors</a:t>
            </a:r>
            <a:endParaRPr lang="en-GB" sz="1600" b="1" dirty="0"/>
          </a:p>
        </p:txBody>
      </p:sp>
      <p:sp>
        <p:nvSpPr>
          <p:cNvPr id="69" name="Oval 68"/>
          <p:cNvSpPr/>
          <p:nvPr/>
        </p:nvSpPr>
        <p:spPr>
          <a:xfrm>
            <a:off x="4042673" y="5655952"/>
            <a:ext cx="1958893" cy="1058899"/>
          </a:xfrm>
          <a:prstGeom prst="ellipse">
            <a:avLst/>
          </a:prstGeom>
          <a:solidFill>
            <a:schemeClr val="accent4"/>
          </a:solidFill>
          <a:ln>
            <a:solidFill>
              <a:schemeClr val="bg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smtClean="0"/>
              <a:t>Geologists</a:t>
            </a:r>
            <a:endParaRPr lang="en-GB" sz="1600" b="1" dirty="0"/>
          </a:p>
        </p:txBody>
      </p:sp>
      <p:sp>
        <p:nvSpPr>
          <p:cNvPr id="71" name="Oval 70"/>
          <p:cNvSpPr/>
          <p:nvPr/>
        </p:nvSpPr>
        <p:spPr>
          <a:xfrm>
            <a:off x="1982500" y="2377037"/>
            <a:ext cx="1433354" cy="923133"/>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smtClean="0"/>
              <a:t>Electrical Engineers</a:t>
            </a:r>
            <a:endParaRPr lang="en-GB" sz="1600" b="1" dirty="0"/>
          </a:p>
        </p:txBody>
      </p:sp>
      <p:sp>
        <p:nvSpPr>
          <p:cNvPr id="72" name="Oval 71"/>
          <p:cNvSpPr/>
          <p:nvPr/>
        </p:nvSpPr>
        <p:spPr>
          <a:xfrm>
            <a:off x="8960409" y="1168542"/>
            <a:ext cx="1472599" cy="923133"/>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smtClean="0"/>
              <a:t>Crane Operators</a:t>
            </a:r>
            <a:endParaRPr lang="en-GB" sz="1600" b="1" dirty="0"/>
          </a:p>
        </p:txBody>
      </p:sp>
      <p:sp>
        <p:nvSpPr>
          <p:cNvPr id="73" name="Oval 72"/>
          <p:cNvSpPr/>
          <p:nvPr/>
        </p:nvSpPr>
        <p:spPr>
          <a:xfrm>
            <a:off x="1801124" y="5781929"/>
            <a:ext cx="1900746" cy="923133"/>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smtClean="0"/>
              <a:t>Health and Safety Advisors</a:t>
            </a:r>
            <a:endParaRPr lang="en-GB" sz="1600" b="1" dirty="0"/>
          </a:p>
        </p:txBody>
      </p:sp>
      <p:sp>
        <p:nvSpPr>
          <p:cNvPr id="74" name="Oval 73"/>
          <p:cNvSpPr/>
          <p:nvPr/>
        </p:nvSpPr>
        <p:spPr>
          <a:xfrm>
            <a:off x="8145163" y="5403319"/>
            <a:ext cx="1683831" cy="923133"/>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smtClean="0"/>
              <a:t>Building Technicians</a:t>
            </a:r>
            <a:endParaRPr lang="en-GB" sz="1600" b="1" dirty="0"/>
          </a:p>
        </p:txBody>
      </p:sp>
      <p:sp>
        <p:nvSpPr>
          <p:cNvPr id="75" name="Oval 74"/>
          <p:cNvSpPr/>
          <p:nvPr/>
        </p:nvSpPr>
        <p:spPr>
          <a:xfrm>
            <a:off x="144317" y="2948572"/>
            <a:ext cx="1512197" cy="86979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smtClean="0"/>
              <a:t>Facilities Managers</a:t>
            </a:r>
            <a:endParaRPr lang="en-GB" sz="1600" b="1" dirty="0"/>
          </a:p>
        </p:txBody>
      </p:sp>
      <p:sp>
        <p:nvSpPr>
          <p:cNvPr id="76" name="Oval 75"/>
          <p:cNvSpPr/>
          <p:nvPr/>
        </p:nvSpPr>
        <p:spPr>
          <a:xfrm>
            <a:off x="7414846" y="1817586"/>
            <a:ext cx="1386250" cy="7603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smtClean="0"/>
              <a:t>Solicitors</a:t>
            </a:r>
            <a:endParaRPr lang="en-GB" sz="1600" b="1" dirty="0"/>
          </a:p>
        </p:txBody>
      </p:sp>
      <p:sp>
        <p:nvSpPr>
          <p:cNvPr id="77" name="Oval 76"/>
          <p:cNvSpPr/>
          <p:nvPr/>
        </p:nvSpPr>
        <p:spPr>
          <a:xfrm>
            <a:off x="8468250" y="3361581"/>
            <a:ext cx="1856675" cy="86979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smtClean="0"/>
              <a:t>HR Managers</a:t>
            </a:r>
            <a:endParaRPr lang="en-GB" sz="1600" b="1" dirty="0"/>
          </a:p>
        </p:txBody>
      </p:sp>
      <p:sp>
        <p:nvSpPr>
          <p:cNvPr id="78" name="Oval 77"/>
          <p:cNvSpPr/>
          <p:nvPr/>
        </p:nvSpPr>
        <p:spPr>
          <a:xfrm>
            <a:off x="4931297" y="3477060"/>
            <a:ext cx="1591556" cy="86979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smtClean="0"/>
              <a:t>Purchasing Agents</a:t>
            </a:r>
            <a:endParaRPr lang="en-GB" sz="1600" b="1" dirty="0"/>
          </a:p>
        </p:txBody>
      </p:sp>
      <p:sp>
        <p:nvSpPr>
          <p:cNvPr id="79" name="Oval 78"/>
          <p:cNvSpPr/>
          <p:nvPr/>
        </p:nvSpPr>
        <p:spPr>
          <a:xfrm>
            <a:off x="2751497" y="4907774"/>
            <a:ext cx="2087270" cy="86979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smtClean="0"/>
              <a:t>Marketing and PR Managers</a:t>
            </a:r>
            <a:endParaRPr lang="en-GB" sz="1600" b="1" dirty="0"/>
          </a:p>
        </p:txBody>
      </p:sp>
      <p:sp>
        <p:nvSpPr>
          <p:cNvPr id="80" name="Oval 79"/>
          <p:cNvSpPr/>
          <p:nvPr/>
        </p:nvSpPr>
        <p:spPr>
          <a:xfrm>
            <a:off x="3717282" y="1477239"/>
            <a:ext cx="1618340" cy="86979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smtClean="0"/>
              <a:t>Landscape Architects</a:t>
            </a:r>
            <a:endParaRPr lang="en-GB" sz="1600" b="1" dirty="0"/>
          </a:p>
        </p:txBody>
      </p:sp>
      <p:sp>
        <p:nvSpPr>
          <p:cNvPr id="81" name="Oval 80"/>
          <p:cNvSpPr/>
          <p:nvPr/>
        </p:nvSpPr>
        <p:spPr>
          <a:xfrm>
            <a:off x="1474427" y="4519469"/>
            <a:ext cx="1309894" cy="833233"/>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600" b="1" dirty="0" smtClean="0"/>
              <a:t>Town Planners</a:t>
            </a:r>
            <a:endParaRPr lang="en-GB" sz="1600" b="1" dirty="0"/>
          </a:p>
        </p:txBody>
      </p:sp>
      <p:sp>
        <p:nvSpPr>
          <p:cNvPr id="45" name="Oval 44"/>
          <p:cNvSpPr/>
          <p:nvPr/>
        </p:nvSpPr>
        <p:spPr>
          <a:xfrm>
            <a:off x="144317" y="5206797"/>
            <a:ext cx="1908078" cy="993546"/>
          </a:xfrm>
          <a:prstGeom prst="ellipse">
            <a:avLst/>
          </a:prstGeom>
          <a:solidFill>
            <a:schemeClr val="accent4"/>
          </a:solidFill>
          <a:ln>
            <a:solidFill>
              <a:schemeClr val="bg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smtClean="0"/>
              <a:t>Land Buyers</a:t>
            </a:r>
            <a:endParaRPr lang="en-GB" sz="1600" b="1" dirty="0"/>
          </a:p>
        </p:txBody>
      </p:sp>
      <p:sp>
        <p:nvSpPr>
          <p:cNvPr id="46" name="Oval 45"/>
          <p:cNvSpPr/>
          <p:nvPr/>
        </p:nvSpPr>
        <p:spPr>
          <a:xfrm>
            <a:off x="1982500" y="1136701"/>
            <a:ext cx="1715136" cy="993546"/>
          </a:xfrm>
          <a:prstGeom prst="ellipse">
            <a:avLst/>
          </a:prstGeom>
          <a:solidFill>
            <a:schemeClr val="accent4"/>
          </a:solidFill>
          <a:ln>
            <a:solidFill>
              <a:schemeClr val="bg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smtClean="0"/>
              <a:t>Cost Consultants</a:t>
            </a:r>
            <a:endParaRPr lang="en-GB" sz="1600" b="1" dirty="0"/>
          </a:p>
        </p:txBody>
      </p:sp>
      <p:sp>
        <p:nvSpPr>
          <p:cNvPr id="48" name="Oval 47"/>
          <p:cNvSpPr/>
          <p:nvPr/>
        </p:nvSpPr>
        <p:spPr>
          <a:xfrm>
            <a:off x="6438009" y="4720824"/>
            <a:ext cx="1909380" cy="7700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smtClean="0"/>
              <a:t>Receptionists</a:t>
            </a:r>
            <a:endParaRPr lang="en-GB" sz="1600" b="1" dirty="0"/>
          </a:p>
        </p:txBody>
      </p:sp>
      <p:sp>
        <p:nvSpPr>
          <p:cNvPr id="49" name="Oval 48"/>
          <p:cNvSpPr/>
          <p:nvPr/>
        </p:nvSpPr>
        <p:spPr>
          <a:xfrm>
            <a:off x="10452654" y="1996881"/>
            <a:ext cx="1522401" cy="7603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smtClean="0"/>
              <a:t>Interior Designers</a:t>
            </a:r>
            <a:endParaRPr lang="en-GB" sz="1600" b="1" dirty="0"/>
          </a:p>
        </p:txBody>
      </p:sp>
    </p:spTree>
    <p:extLst>
      <p:ext uri="{BB962C8B-B14F-4D97-AF65-F5344CB8AC3E}">
        <p14:creationId xmlns:p14="http://schemas.microsoft.com/office/powerpoint/2010/main" val="599734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 presetClass="entr" presetSubtype="0"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childTnLst>
                                </p:cTn>
                              </p:par>
                              <p:par>
                                <p:cTn id="10" presetID="1"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45"/>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69"/>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28"/>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25"/>
                                        </p:tgtEl>
                                        <p:attrNameLst>
                                          <p:attrName>style.visibility</p:attrName>
                                        </p:attrNameLst>
                                      </p:cBhvr>
                                      <p:to>
                                        <p:strVal val="visible"/>
                                      </p:to>
                                    </p:set>
                                  </p:childTnLst>
                                </p:cTn>
                              </p:par>
                            </p:childTnLst>
                          </p:cTn>
                        </p:par>
                        <p:par>
                          <p:cTn id="24" fill="hold">
                            <p:stCondLst>
                              <p:cond delay="500"/>
                            </p:stCondLst>
                            <p:childTnLst>
                              <p:par>
                                <p:cTn id="25" presetID="1" presetClass="entr" presetSubtype="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1" presetClass="entr" presetSubtype="0" fill="hold" grpId="0" nodeType="withEffect">
                                  <p:stCondLst>
                                    <p:cond delay="0"/>
                                  </p:stCondLst>
                                  <p:childTnLst>
                                    <p:set>
                                      <p:cBhvr>
                                        <p:cTn id="33" dur="1" fill="hold">
                                          <p:stCondLst>
                                            <p:cond delay="0"/>
                                          </p:stCondLst>
                                        </p:cTn>
                                        <p:tgtEl>
                                          <p:spTgt spid="54"/>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47"/>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56"/>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81"/>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55"/>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52"/>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53"/>
                                        </p:tgtEl>
                                        <p:attrNameLst>
                                          <p:attrName>style.visibility</p:attrName>
                                        </p:attrNameLst>
                                      </p:cBhvr>
                                      <p:to>
                                        <p:strVal val="visible"/>
                                      </p:to>
                                    </p:set>
                                  </p:childTnLst>
                                </p:cTn>
                              </p:par>
                              <p:par>
                                <p:cTn id="46" presetID="1" presetClass="entr" presetSubtype="0" fill="hold" grpId="0" nodeType="withEffect">
                                  <p:stCondLst>
                                    <p:cond delay="0"/>
                                  </p:stCondLst>
                                  <p:childTnLst>
                                    <p:set>
                                      <p:cBhvr>
                                        <p:cTn id="47" dur="1" fill="hold">
                                          <p:stCondLst>
                                            <p:cond delay="0"/>
                                          </p:stCondLst>
                                        </p:cTn>
                                        <p:tgtEl>
                                          <p:spTgt spid="51"/>
                                        </p:tgtEl>
                                        <p:attrNameLst>
                                          <p:attrName>style.visibility</p:attrName>
                                        </p:attrNameLst>
                                      </p:cBhvr>
                                      <p:to>
                                        <p:strVal val="visible"/>
                                      </p:to>
                                    </p:set>
                                  </p:childTnLst>
                                </p:cTn>
                              </p:par>
                            </p:childTnLst>
                          </p:cTn>
                        </p:par>
                        <p:par>
                          <p:cTn id="48" fill="hold">
                            <p:stCondLst>
                              <p:cond delay="500"/>
                            </p:stCondLst>
                            <p:childTnLst>
                              <p:par>
                                <p:cTn id="49" presetID="1" presetClass="entr" presetSubtype="0" fill="hold" nodeType="afterEffect">
                                  <p:stCondLst>
                                    <p:cond delay="0"/>
                                  </p:stCondLst>
                                  <p:childTnLst>
                                    <p:set>
                                      <p:cBhvr>
                                        <p:cTn id="50" dur="1" fill="hold">
                                          <p:stCondLst>
                                            <p:cond delay="0"/>
                                          </p:stCondLst>
                                        </p:cTn>
                                        <p:tgtEl>
                                          <p:spTgt spid="22"/>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cTn>
                              </p:par>
                              <p:par>
                                <p:cTn id="56" presetID="1" presetClass="entr" presetSubtype="0" fill="hold" grpId="0" nodeType="withEffect">
                                  <p:stCondLst>
                                    <p:cond delay="0"/>
                                  </p:stCondLst>
                                  <p:childTnLst>
                                    <p:set>
                                      <p:cBhvr>
                                        <p:cTn id="57" dur="1" fill="hold">
                                          <p:stCondLst>
                                            <p:cond delay="0"/>
                                          </p:stCondLst>
                                        </p:cTn>
                                        <p:tgtEl>
                                          <p:spTgt spid="68"/>
                                        </p:tgtEl>
                                        <p:attrNameLst>
                                          <p:attrName>style.visibility</p:attrName>
                                        </p:attrNameLst>
                                      </p:cBhvr>
                                      <p:to>
                                        <p:strVal val="visible"/>
                                      </p:to>
                                    </p:set>
                                  </p:childTnLst>
                                </p:cTn>
                              </p:par>
                              <p:par>
                                <p:cTn id="58" presetID="1" presetClass="entr" presetSubtype="0" fill="hold" grpId="0" nodeType="withEffect">
                                  <p:stCondLst>
                                    <p:cond delay="0"/>
                                  </p:stCondLst>
                                  <p:childTnLst>
                                    <p:set>
                                      <p:cBhvr>
                                        <p:cTn id="59" dur="1" fill="hold">
                                          <p:stCondLst>
                                            <p:cond delay="0"/>
                                          </p:stCondLst>
                                        </p:cTn>
                                        <p:tgtEl>
                                          <p:spTgt spid="71"/>
                                        </p:tgtEl>
                                        <p:attrNameLst>
                                          <p:attrName>style.visibility</p:attrName>
                                        </p:attrNameLst>
                                      </p:cBhvr>
                                      <p:to>
                                        <p:strVal val="visible"/>
                                      </p:to>
                                    </p:set>
                                  </p:childTnLst>
                                </p:cTn>
                              </p:par>
                              <p:par>
                                <p:cTn id="60" presetID="1" presetClass="entr" presetSubtype="0" fill="hold" grpId="0" nodeType="withEffect">
                                  <p:stCondLst>
                                    <p:cond delay="0"/>
                                  </p:stCondLst>
                                  <p:childTnLst>
                                    <p:set>
                                      <p:cBhvr>
                                        <p:cTn id="61" dur="1" fill="hold">
                                          <p:stCondLst>
                                            <p:cond delay="0"/>
                                          </p:stCondLst>
                                        </p:cTn>
                                        <p:tgtEl>
                                          <p:spTgt spid="66"/>
                                        </p:tgtEl>
                                        <p:attrNameLst>
                                          <p:attrName>style.visibility</p:attrName>
                                        </p:attrNameLst>
                                      </p:cBhvr>
                                      <p:to>
                                        <p:strVal val="visible"/>
                                      </p:to>
                                    </p:set>
                                  </p:childTnLst>
                                </p:cTn>
                              </p:par>
                              <p:par>
                                <p:cTn id="62" presetID="1" presetClass="entr" presetSubtype="0" fill="hold" grpId="0" nodeType="withEffect">
                                  <p:stCondLst>
                                    <p:cond delay="0"/>
                                  </p:stCondLst>
                                  <p:childTnLst>
                                    <p:set>
                                      <p:cBhvr>
                                        <p:cTn id="63" dur="1" fill="hold">
                                          <p:stCondLst>
                                            <p:cond delay="0"/>
                                          </p:stCondLst>
                                        </p:cTn>
                                        <p:tgtEl>
                                          <p:spTgt spid="24"/>
                                        </p:tgtEl>
                                        <p:attrNameLst>
                                          <p:attrName>style.visibility</p:attrName>
                                        </p:attrNameLst>
                                      </p:cBhvr>
                                      <p:to>
                                        <p:strVal val="visible"/>
                                      </p:to>
                                    </p:set>
                                  </p:childTnLst>
                                </p:cTn>
                              </p:par>
                              <p:par>
                                <p:cTn id="64" presetID="1" presetClass="entr" presetSubtype="0" fill="hold" grpId="0" nodeType="withEffect">
                                  <p:stCondLst>
                                    <p:cond delay="0"/>
                                  </p:stCondLst>
                                  <p:childTnLst>
                                    <p:set>
                                      <p:cBhvr>
                                        <p:cTn id="65" dur="1" fill="hold">
                                          <p:stCondLst>
                                            <p:cond delay="0"/>
                                          </p:stCondLst>
                                        </p:cTn>
                                        <p:tgtEl>
                                          <p:spTgt spid="72"/>
                                        </p:tgtEl>
                                        <p:attrNameLst>
                                          <p:attrName>style.visibility</p:attrName>
                                        </p:attrNameLst>
                                      </p:cBhvr>
                                      <p:to>
                                        <p:strVal val="visible"/>
                                      </p:to>
                                    </p:set>
                                  </p:childTnLst>
                                </p:cTn>
                              </p:par>
                              <p:par>
                                <p:cTn id="66" presetID="1" presetClass="entr" presetSubtype="0" fill="hold" grpId="0" nodeType="withEffect">
                                  <p:stCondLst>
                                    <p:cond delay="0"/>
                                  </p:stCondLst>
                                  <p:childTnLst>
                                    <p:set>
                                      <p:cBhvr>
                                        <p:cTn id="67" dur="1" fill="hold">
                                          <p:stCondLst>
                                            <p:cond delay="0"/>
                                          </p:stCondLst>
                                        </p:cTn>
                                        <p:tgtEl>
                                          <p:spTgt spid="67"/>
                                        </p:tgtEl>
                                        <p:attrNameLst>
                                          <p:attrName>style.visibility</p:attrName>
                                        </p:attrNameLst>
                                      </p:cBhvr>
                                      <p:to>
                                        <p:strVal val="visible"/>
                                      </p:to>
                                    </p:set>
                                  </p:childTnLst>
                                </p:cTn>
                              </p:par>
                              <p:par>
                                <p:cTn id="68" presetID="1" presetClass="entr" presetSubtype="0" fill="hold" grpId="0" nodeType="withEffect">
                                  <p:stCondLst>
                                    <p:cond delay="0"/>
                                  </p:stCondLst>
                                  <p:childTnLst>
                                    <p:set>
                                      <p:cBhvr>
                                        <p:cTn id="69" dur="1" fill="hold">
                                          <p:stCondLst>
                                            <p:cond delay="0"/>
                                          </p:stCondLst>
                                        </p:cTn>
                                        <p:tgtEl>
                                          <p:spTgt spid="74"/>
                                        </p:tgtEl>
                                        <p:attrNameLst>
                                          <p:attrName>style.visibility</p:attrName>
                                        </p:attrNameLst>
                                      </p:cBhvr>
                                      <p:to>
                                        <p:strVal val="visible"/>
                                      </p:to>
                                    </p:set>
                                  </p:childTnLst>
                                </p:cTn>
                              </p:par>
                              <p:par>
                                <p:cTn id="70" presetID="1" presetClass="entr" presetSubtype="0" fill="hold" grpId="0" nodeType="withEffect">
                                  <p:stCondLst>
                                    <p:cond delay="0"/>
                                  </p:stCondLst>
                                  <p:childTnLst>
                                    <p:set>
                                      <p:cBhvr>
                                        <p:cTn id="71" dur="1" fill="hold">
                                          <p:stCondLst>
                                            <p:cond delay="0"/>
                                          </p:stCondLst>
                                        </p:cTn>
                                        <p:tgtEl>
                                          <p:spTgt spid="73"/>
                                        </p:tgtEl>
                                        <p:attrNameLst>
                                          <p:attrName>style.visibility</p:attrName>
                                        </p:attrNameLst>
                                      </p:cBhvr>
                                      <p:to>
                                        <p:strVal val="visible"/>
                                      </p:to>
                                    </p:set>
                                  </p:childTnLst>
                                </p:cTn>
                              </p:par>
                            </p:childTnLst>
                          </p:cTn>
                        </p:par>
                        <p:par>
                          <p:cTn id="72" fill="hold">
                            <p:stCondLst>
                              <p:cond delay="500"/>
                            </p:stCondLst>
                            <p:childTnLst>
                              <p:par>
                                <p:cTn id="73" presetID="1" presetClass="entr" presetSubtype="0" fill="hold" nodeType="afterEffect">
                                  <p:stCondLst>
                                    <p:cond delay="0"/>
                                  </p:stCondLst>
                                  <p:childTnLst>
                                    <p:set>
                                      <p:cBhvr>
                                        <p:cTn id="74" dur="1" fill="hold">
                                          <p:stCondLst>
                                            <p:cond delay="0"/>
                                          </p:stCondLst>
                                        </p:cTn>
                                        <p:tgtEl>
                                          <p:spTgt spid="2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nodeType="click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500"/>
                                        <p:tgtEl>
                                          <p:spTgt spid="18"/>
                                        </p:tgtEl>
                                      </p:cBhvr>
                                    </p:animEffect>
                                  </p:childTnLst>
                                </p:cTn>
                              </p:par>
                              <p:par>
                                <p:cTn id="80" presetID="1" presetClass="entr" presetSubtype="0" fill="hold" grpId="0" nodeType="withEffect">
                                  <p:stCondLst>
                                    <p:cond delay="0"/>
                                  </p:stCondLst>
                                  <p:childTnLst>
                                    <p:set>
                                      <p:cBhvr>
                                        <p:cTn id="81" dur="1" fill="hold">
                                          <p:stCondLst>
                                            <p:cond delay="0"/>
                                          </p:stCondLst>
                                        </p:cTn>
                                        <p:tgtEl>
                                          <p:spTgt spid="76"/>
                                        </p:tgtEl>
                                        <p:attrNameLst>
                                          <p:attrName>style.visibility</p:attrName>
                                        </p:attrNameLst>
                                      </p:cBhvr>
                                      <p:to>
                                        <p:strVal val="visible"/>
                                      </p:to>
                                    </p:set>
                                  </p:childTnLst>
                                </p:cTn>
                              </p:par>
                              <p:par>
                                <p:cTn id="82" presetID="1" presetClass="entr" presetSubtype="0" fill="hold" grpId="0" nodeType="withEffect">
                                  <p:stCondLst>
                                    <p:cond delay="0"/>
                                  </p:stCondLst>
                                  <p:childTnLst>
                                    <p:set>
                                      <p:cBhvr>
                                        <p:cTn id="83" dur="1" fill="hold">
                                          <p:stCondLst>
                                            <p:cond delay="0"/>
                                          </p:stCondLst>
                                        </p:cTn>
                                        <p:tgtEl>
                                          <p:spTgt spid="77"/>
                                        </p:tgtEl>
                                        <p:attrNameLst>
                                          <p:attrName>style.visibility</p:attrName>
                                        </p:attrNameLst>
                                      </p:cBhvr>
                                      <p:to>
                                        <p:strVal val="visible"/>
                                      </p:to>
                                    </p:set>
                                  </p:childTnLst>
                                </p:cTn>
                              </p:par>
                              <p:par>
                                <p:cTn id="84" presetID="1" presetClass="entr" presetSubtype="0" fill="hold" grpId="0" nodeType="withEffect">
                                  <p:stCondLst>
                                    <p:cond delay="0"/>
                                  </p:stCondLst>
                                  <p:childTnLst>
                                    <p:set>
                                      <p:cBhvr>
                                        <p:cTn id="85" dur="1" fill="hold">
                                          <p:stCondLst>
                                            <p:cond delay="0"/>
                                          </p:stCondLst>
                                        </p:cTn>
                                        <p:tgtEl>
                                          <p:spTgt spid="48"/>
                                        </p:tgtEl>
                                        <p:attrNameLst>
                                          <p:attrName>style.visibility</p:attrName>
                                        </p:attrNameLst>
                                      </p:cBhvr>
                                      <p:to>
                                        <p:strVal val="visible"/>
                                      </p:to>
                                    </p:set>
                                  </p:childTnLst>
                                </p:cTn>
                              </p:par>
                              <p:par>
                                <p:cTn id="86" presetID="1" presetClass="entr" presetSubtype="0" fill="hold" grpId="0" nodeType="withEffect">
                                  <p:stCondLst>
                                    <p:cond delay="0"/>
                                  </p:stCondLst>
                                  <p:childTnLst>
                                    <p:set>
                                      <p:cBhvr>
                                        <p:cTn id="87" dur="1" fill="hold">
                                          <p:stCondLst>
                                            <p:cond delay="0"/>
                                          </p:stCondLst>
                                        </p:cTn>
                                        <p:tgtEl>
                                          <p:spTgt spid="49"/>
                                        </p:tgtEl>
                                        <p:attrNameLst>
                                          <p:attrName>style.visibility</p:attrName>
                                        </p:attrNameLst>
                                      </p:cBhvr>
                                      <p:to>
                                        <p:strVal val="visible"/>
                                      </p:to>
                                    </p:set>
                                  </p:childTnLst>
                                </p:cTn>
                              </p:par>
                              <p:par>
                                <p:cTn id="88" presetID="1" presetClass="entr" presetSubtype="0" fill="hold" grpId="0" nodeType="withEffect">
                                  <p:stCondLst>
                                    <p:cond delay="0"/>
                                  </p:stCondLst>
                                  <p:childTnLst>
                                    <p:set>
                                      <p:cBhvr>
                                        <p:cTn id="89" dur="1" fill="hold">
                                          <p:stCondLst>
                                            <p:cond delay="0"/>
                                          </p:stCondLst>
                                        </p:cTn>
                                        <p:tgtEl>
                                          <p:spTgt spid="78"/>
                                        </p:tgtEl>
                                        <p:attrNameLst>
                                          <p:attrName>style.visibility</p:attrName>
                                        </p:attrNameLst>
                                      </p:cBhvr>
                                      <p:to>
                                        <p:strVal val="visible"/>
                                      </p:to>
                                    </p:set>
                                  </p:childTnLst>
                                </p:cTn>
                              </p:par>
                              <p:par>
                                <p:cTn id="90" presetID="1" presetClass="entr" presetSubtype="0" fill="hold" grpId="0" nodeType="withEffect">
                                  <p:stCondLst>
                                    <p:cond delay="0"/>
                                  </p:stCondLst>
                                  <p:childTnLst>
                                    <p:set>
                                      <p:cBhvr>
                                        <p:cTn id="91" dur="1" fill="hold">
                                          <p:stCondLst>
                                            <p:cond delay="0"/>
                                          </p:stCondLst>
                                        </p:cTn>
                                        <p:tgtEl>
                                          <p:spTgt spid="75"/>
                                        </p:tgtEl>
                                        <p:attrNameLst>
                                          <p:attrName>style.visibility</p:attrName>
                                        </p:attrNameLst>
                                      </p:cBhvr>
                                      <p:to>
                                        <p:strVal val="visible"/>
                                      </p:to>
                                    </p:set>
                                  </p:childTnLst>
                                </p:cTn>
                              </p:par>
                              <p:par>
                                <p:cTn id="92" presetID="1" presetClass="entr" presetSubtype="0" fill="hold" grpId="0" nodeType="withEffect">
                                  <p:stCondLst>
                                    <p:cond delay="0"/>
                                  </p:stCondLst>
                                  <p:childTnLst>
                                    <p:set>
                                      <p:cBhvr>
                                        <p:cTn id="93" dur="1" fill="hold">
                                          <p:stCondLst>
                                            <p:cond delay="0"/>
                                          </p:stCondLst>
                                        </p:cTn>
                                        <p:tgtEl>
                                          <p:spTgt spid="79"/>
                                        </p:tgtEl>
                                        <p:attrNameLst>
                                          <p:attrName>style.visibility</p:attrName>
                                        </p:attrNameLst>
                                      </p:cBhvr>
                                      <p:to>
                                        <p:strVal val="visible"/>
                                      </p:to>
                                    </p:set>
                                  </p:childTnLst>
                                </p:cTn>
                              </p:par>
                              <p:par>
                                <p:cTn id="94" presetID="1" presetClass="entr" presetSubtype="0" fill="hold" grpId="0" nodeType="withEffect">
                                  <p:stCondLst>
                                    <p:cond delay="0"/>
                                  </p:stCondLst>
                                  <p:childTnLst>
                                    <p:set>
                                      <p:cBhvr>
                                        <p:cTn id="95" dur="1" fill="hold">
                                          <p:stCondLst>
                                            <p:cond delay="0"/>
                                          </p:stCondLst>
                                        </p:cTn>
                                        <p:tgtEl>
                                          <p:spTgt spid="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47" grpId="0" animBg="1"/>
      <p:bldP spid="51" grpId="0" animBg="1"/>
      <p:bldP spid="52" grpId="0" animBg="1"/>
      <p:bldP spid="53" grpId="0" animBg="1"/>
      <p:bldP spid="54" grpId="0" animBg="1"/>
      <p:bldP spid="55" grpId="0" animBg="1"/>
      <p:bldP spid="56" grpId="0" animBg="1"/>
      <p:bldP spid="66" grpId="0" animBg="1"/>
      <p:bldP spid="67" grpId="0" animBg="1"/>
      <p:bldP spid="68" grpId="0" animBg="1"/>
      <p:bldP spid="69"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45" grpId="0" animBg="1"/>
      <p:bldP spid="46" grpId="0" animBg="1"/>
      <p:bldP spid="48" grpId="0" animBg="1"/>
      <p:bldP spid="4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39575" y="2700272"/>
            <a:ext cx="3617466" cy="2411644"/>
          </a:xfrm>
          <a:prstGeom prst="rect">
            <a:avLst/>
          </a:prstGeom>
        </p:spPr>
      </p:pic>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l="24599" t="-394" r="13901" b="394"/>
          <a:stretch/>
        </p:blipFill>
        <p:spPr>
          <a:xfrm>
            <a:off x="8345010" y="4217492"/>
            <a:ext cx="3338350" cy="2250938"/>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1994" y="4217492"/>
            <a:ext cx="3342773" cy="2228515"/>
          </a:xfrm>
          <a:prstGeom prst="rect">
            <a:avLst/>
          </a:prstGeom>
        </p:spPr>
      </p:pic>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41995" y="1586014"/>
            <a:ext cx="3342772" cy="2228515"/>
          </a:xfrm>
          <a:prstGeom prst="rect">
            <a:avLst/>
          </a:prstGeom>
        </p:spPr>
      </p:pic>
      <p:sp>
        <p:nvSpPr>
          <p:cNvPr id="23" name="Google Shape;96;p14"/>
          <p:cNvSpPr txBox="1"/>
          <p:nvPr/>
        </p:nvSpPr>
        <p:spPr>
          <a:xfrm>
            <a:off x="504203" y="3045029"/>
            <a:ext cx="11088209" cy="7695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4400" b="1" dirty="0" smtClean="0">
                <a:solidFill>
                  <a:srgbClr val="09A5B5"/>
                </a:solidFill>
                <a:latin typeface="Calibri"/>
                <a:ea typeface="Calibri"/>
                <a:cs typeface="Calibri"/>
                <a:sym typeface="Calibri"/>
              </a:rPr>
              <a:t>What will construction look like in the future?</a:t>
            </a:r>
            <a:endParaRPr sz="4400" b="1" i="0" u="none" strike="noStrike" cap="none" dirty="0">
              <a:solidFill>
                <a:srgbClr val="09A5B5"/>
              </a:solidFill>
              <a:latin typeface="Calibri"/>
              <a:ea typeface="Calibri"/>
              <a:cs typeface="Calibri"/>
              <a:sym typeface="Calibri"/>
            </a:endParaRPr>
          </a:p>
        </p:txBody>
      </p:sp>
      <p:pic>
        <p:nvPicPr>
          <p:cNvPr id="2" name="Picture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345010" y="1586154"/>
            <a:ext cx="3338350" cy="2225567"/>
          </a:xfrm>
          <a:prstGeom prst="rect">
            <a:avLst/>
          </a:prstGeom>
        </p:spPr>
      </p:pic>
      <p:pic>
        <p:nvPicPr>
          <p:cNvPr id="9" name="Picture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923517" y="124013"/>
            <a:ext cx="1125236" cy="930195"/>
          </a:xfrm>
          <a:prstGeom prst="rect">
            <a:avLst/>
          </a:prstGeom>
        </p:spPr>
      </p:pic>
    </p:spTree>
    <p:extLst>
      <p:ext uri="{BB962C8B-B14F-4D97-AF65-F5344CB8AC3E}">
        <p14:creationId xmlns:p14="http://schemas.microsoft.com/office/powerpoint/2010/main" val="3593935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3.75E-6 0 L -0.04323 -0.39236 " pathEditMode="relative" rAng="0" ptsTypes="AA">
                                      <p:cBhvr>
                                        <p:cTn id="6" dur="750" fill="hold"/>
                                        <p:tgtEl>
                                          <p:spTgt spid="23"/>
                                        </p:tgtEl>
                                        <p:attrNameLst>
                                          <p:attrName>ppt_x</p:attrName>
                                          <p:attrName>ppt_y</p:attrName>
                                        </p:attrNameLst>
                                      </p:cBhvr>
                                      <p:rCtr x="-2161" y="-19630"/>
                                    </p:animMotion>
                                  </p:childTnLst>
                                </p:cTn>
                              </p:par>
                              <p:par>
                                <p:cTn id="7" presetID="2" presetClass="entr" presetSubtype="8" fill="hold" nodeType="withEffect">
                                  <p:stCondLst>
                                    <p:cond delay="0"/>
                                  </p:stCondLst>
                                  <p:childTnLst>
                                    <p:set>
                                      <p:cBhvr>
                                        <p:cTn id="8" dur="1" fill="hold">
                                          <p:stCondLst>
                                            <p:cond delay="0"/>
                                          </p:stCondLst>
                                        </p:cTn>
                                        <p:tgtEl>
                                          <p:spTgt spid="10"/>
                                        </p:tgtEl>
                                        <p:attrNameLst>
                                          <p:attrName>style.visibility</p:attrName>
                                        </p:attrNameLst>
                                      </p:cBhvr>
                                      <p:to>
                                        <p:strVal val="visible"/>
                                      </p:to>
                                    </p:set>
                                    <p:anim calcmode="lin" valueType="num">
                                      <p:cBhvr additive="base">
                                        <p:cTn id="9" dur="500" fill="hold"/>
                                        <p:tgtEl>
                                          <p:spTgt spid="10"/>
                                        </p:tgtEl>
                                        <p:attrNameLst>
                                          <p:attrName>ppt_x</p:attrName>
                                        </p:attrNameLst>
                                      </p:cBhvr>
                                      <p:tavLst>
                                        <p:tav tm="0">
                                          <p:val>
                                            <p:strVal val="0-#ppt_w/2"/>
                                          </p:val>
                                        </p:tav>
                                        <p:tav tm="100000">
                                          <p:val>
                                            <p:strVal val="#ppt_x"/>
                                          </p:val>
                                        </p:tav>
                                      </p:tavLst>
                                    </p:anim>
                                    <p:anim calcmode="lin" valueType="num">
                                      <p:cBhvr additive="base">
                                        <p:cTn id="10" dur="500" fill="hold"/>
                                        <p:tgtEl>
                                          <p:spTgt spid="10"/>
                                        </p:tgtEl>
                                        <p:attrNameLst>
                                          <p:attrName>ppt_y</p:attrName>
                                        </p:attrNameLst>
                                      </p:cBhvr>
                                      <p:tavLst>
                                        <p:tav tm="0">
                                          <p:val>
                                            <p:strVal val="#ppt_y"/>
                                          </p:val>
                                        </p:tav>
                                        <p:tav tm="100000">
                                          <p:val>
                                            <p:strVal val="#ppt_y"/>
                                          </p:val>
                                        </p:tav>
                                      </p:tavLst>
                                    </p:anim>
                                  </p:childTnLst>
                                </p:cTn>
                              </p:par>
                              <p:par>
                                <p:cTn id="11" presetID="53" presetClass="entr" presetSubtype="16"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par>
                                <p:cTn id="16" presetID="2" presetClass="entr" presetSubtype="4"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1+#ppt_w/2"/>
                                          </p:val>
                                        </p:tav>
                                        <p:tav tm="100000">
                                          <p:val>
                                            <p:strVal val="#ppt_x"/>
                                          </p:val>
                                        </p:tav>
                                      </p:tavLst>
                                    </p:anim>
                                    <p:anim calcmode="lin" valueType="num">
                                      <p:cBhvr additive="base">
                                        <p:cTn id="23" dur="500" fill="hold"/>
                                        <p:tgtEl>
                                          <p:spTgt spid="2"/>
                                        </p:tgtEl>
                                        <p:attrNameLst>
                                          <p:attrName>ppt_y</p:attrName>
                                        </p:attrNameLst>
                                      </p:cBhvr>
                                      <p:tavLst>
                                        <p:tav tm="0">
                                          <p:val>
                                            <p:strVal val="#ppt_y"/>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ppt_x"/>
                                          </p:val>
                                        </p:tav>
                                        <p:tav tm="100000">
                                          <p:val>
                                            <p:strVal val="#ppt_x"/>
                                          </p:val>
                                        </p:tav>
                                      </p:tavLst>
                                    </p:anim>
                                    <p:anim calcmode="lin" valueType="num">
                                      <p:cBhvr additive="base">
                                        <p:cTn id="2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65176" y="153252"/>
            <a:ext cx="11429406" cy="1173743"/>
          </a:xfrm>
          <a:prstGeom prst="roundRect">
            <a:avLst/>
          </a:prstGeom>
          <a:solidFill>
            <a:srgbClr val="09A5B5"/>
          </a:solidFill>
        </p:spPr>
        <p:txBody>
          <a:bodyPr/>
          <a:lstStyle/>
          <a:p>
            <a:r>
              <a:rPr lang="en-GB" b="1" dirty="0" smtClean="0">
                <a:solidFill>
                  <a:srgbClr val="FFFFFF"/>
                </a:solidFill>
                <a:latin typeface="+mn-lt"/>
              </a:rPr>
              <a:t>   Quantity Surveyors – Job Role </a:t>
            </a:r>
            <a:endParaRPr lang="en-GB" b="1" dirty="0">
              <a:solidFill>
                <a:srgbClr val="FFFFFF"/>
              </a:solidFill>
              <a:latin typeface="+mn-lt"/>
            </a:endParaRPr>
          </a:p>
        </p:txBody>
      </p:sp>
      <p:sp>
        <p:nvSpPr>
          <p:cNvPr id="5" name="Content Placeholder 4"/>
          <p:cNvSpPr>
            <a:spLocks noGrp="1"/>
          </p:cNvSpPr>
          <p:nvPr>
            <p:ph idx="1"/>
          </p:nvPr>
        </p:nvSpPr>
        <p:spPr>
          <a:xfrm>
            <a:off x="447908" y="1690688"/>
            <a:ext cx="7056863" cy="4552874"/>
          </a:xfrm>
          <a:ln>
            <a:noFill/>
          </a:ln>
        </p:spPr>
        <p:txBody>
          <a:bodyPr>
            <a:normAutofit lnSpcReduction="10000"/>
          </a:bodyPr>
          <a:lstStyle/>
          <a:p>
            <a:r>
              <a:rPr lang="en-GB" sz="2400" dirty="0"/>
              <a:t>Quantity surveyors work out exactly how much a building costs to construct and are in charge of finances</a:t>
            </a:r>
            <a:r>
              <a:rPr lang="en-GB" sz="2400" dirty="0" smtClean="0"/>
              <a:t>.</a:t>
            </a:r>
          </a:p>
          <a:p>
            <a:endParaRPr lang="en-GB" sz="2400" dirty="0"/>
          </a:p>
          <a:p>
            <a:r>
              <a:rPr lang="en-GB" sz="2400" dirty="0" smtClean="0"/>
              <a:t>Quantity surveyors prepare contracts and work out the costs of materials needed during a development project. They work very closely with the client and make sure the work is done to a highs standard to meet their expectations.</a:t>
            </a:r>
            <a:endParaRPr lang="en-GB" sz="2400" dirty="0"/>
          </a:p>
          <a:p>
            <a:pPr marL="0" indent="0">
              <a:buNone/>
            </a:pPr>
            <a:endParaRPr lang="en-GB" sz="2400" dirty="0" smtClean="0"/>
          </a:p>
          <a:p>
            <a:r>
              <a:rPr lang="en-GB" sz="2400" dirty="0" smtClean="0"/>
              <a:t>Career routes- </a:t>
            </a:r>
            <a:r>
              <a:rPr lang="en-GB" sz="2400" dirty="0"/>
              <a:t>Quantity surveyors usually hold a relevant</a:t>
            </a:r>
            <a:r>
              <a:rPr lang="en-GB" sz="2400" dirty="0">
                <a:solidFill>
                  <a:srgbClr val="09A5B5"/>
                </a:solidFill>
              </a:rPr>
              <a:t> </a:t>
            </a:r>
            <a:r>
              <a:rPr lang="en-GB" sz="2400" b="1" dirty="0">
                <a:solidFill>
                  <a:srgbClr val="09A5B5"/>
                </a:solidFill>
              </a:rPr>
              <a:t>degree in Quantity Surveying</a:t>
            </a:r>
            <a:r>
              <a:rPr lang="en-GB" sz="2400" dirty="0"/>
              <a:t>, or follow a work-based route doing a </a:t>
            </a:r>
            <a:r>
              <a:rPr lang="en-GB" sz="2400" b="1" dirty="0">
                <a:solidFill>
                  <a:srgbClr val="09A5B5"/>
                </a:solidFill>
              </a:rPr>
              <a:t>Surveying Apprenticeship</a:t>
            </a:r>
            <a:r>
              <a:rPr lang="en-GB" sz="2400" dirty="0"/>
              <a:t>.</a:t>
            </a:r>
            <a:endParaRPr lang="en-GB" sz="2400" dirty="0" smtClean="0"/>
          </a:p>
          <a:p>
            <a:pPr marL="0" indent="0">
              <a:buNone/>
            </a:pPr>
            <a:endParaRPr lang="en-GB" dirty="0"/>
          </a:p>
          <a:p>
            <a:pPr marL="0" indent="0">
              <a:buNone/>
            </a:pPr>
            <a:endParaRPr lang="en-GB" dirty="0"/>
          </a:p>
        </p:txBody>
      </p:sp>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43560" y="2129065"/>
            <a:ext cx="4210370" cy="2833228"/>
          </a:xfrm>
          <a:prstGeom prst="rect">
            <a:avLst/>
          </a:prstGeom>
        </p:spPr>
      </p:pic>
    </p:spTree>
    <p:extLst>
      <p:ext uri="{BB962C8B-B14F-4D97-AF65-F5344CB8AC3E}">
        <p14:creationId xmlns:p14="http://schemas.microsoft.com/office/powerpoint/2010/main" val="334689008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38200" y="1917702"/>
            <a:ext cx="10915185" cy="3989490"/>
          </a:xfrm>
          <a:prstGeom prst="rect">
            <a:avLst/>
          </a:prstGeom>
        </p:spPr>
        <p:txBody>
          <a:bodyPr wrap="square">
            <a:spAutoFit/>
          </a:bodyPr>
          <a:lstStyle/>
          <a:p>
            <a:pPr marL="285750" indent="-285750">
              <a:lnSpc>
                <a:spcPct val="119000"/>
              </a:lnSpc>
              <a:spcAft>
                <a:spcPts val="600"/>
              </a:spcAft>
              <a:buFont typeface="Arial" panose="020B0604020202020204" pitchFamily="34" charset="0"/>
              <a:buChar char="•"/>
            </a:pPr>
            <a:r>
              <a:rPr lang="en-GB" sz="2800" kern="1400" dirty="0">
                <a:solidFill>
                  <a:srgbClr val="000000"/>
                </a:solidFill>
              </a:rPr>
              <a:t>Your school is refurbishing the ground floor of the science building. </a:t>
            </a:r>
            <a:endParaRPr lang="en-GB" sz="2800" kern="1400" dirty="0" smtClean="0">
              <a:solidFill>
                <a:srgbClr val="000000"/>
              </a:solidFill>
            </a:endParaRPr>
          </a:p>
          <a:p>
            <a:pPr>
              <a:lnSpc>
                <a:spcPct val="119000"/>
              </a:lnSpc>
              <a:spcAft>
                <a:spcPts val="600"/>
              </a:spcAft>
            </a:pPr>
            <a:endParaRPr lang="en-GB" sz="2800" kern="1400" dirty="0" smtClean="0">
              <a:solidFill>
                <a:srgbClr val="000000"/>
              </a:solidFill>
            </a:endParaRPr>
          </a:p>
          <a:p>
            <a:pPr marL="285750" indent="-285750">
              <a:lnSpc>
                <a:spcPct val="119000"/>
              </a:lnSpc>
              <a:spcAft>
                <a:spcPts val="600"/>
              </a:spcAft>
              <a:buFont typeface="Arial" panose="020B0604020202020204" pitchFamily="34" charset="0"/>
              <a:buChar char="•"/>
            </a:pPr>
            <a:r>
              <a:rPr lang="en-GB" sz="2800" kern="1400" dirty="0" smtClean="0">
                <a:solidFill>
                  <a:srgbClr val="000000"/>
                </a:solidFill>
              </a:rPr>
              <a:t>Your class has been tasked with calculating the cost of all the paint needed to refurbish the ground floor.</a:t>
            </a:r>
          </a:p>
          <a:p>
            <a:pPr marL="285750" indent="-285750">
              <a:lnSpc>
                <a:spcPct val="119000"/>
              </a:lnSpc>
              <a:spcAft>
                <a:spcPts val="600"/>
              </a:spcAft>
              <a:buFont typeface="Arial" panose="020B0604020202020204" pitchFamily="34" charset="0"/>
              <a:buChar char="•"/>
            </a:pPr>
            <a:endParaRPr lang="en-GB" sz="2800" kern="1400" dirty="0">
              <a:solidFill>
                <a:srgbClr val="000000"/>
              </a:solidFill>
            </a:endParaRPr>
          </a:p>
          <a:p>
            <a:pPr marL="285750" indent="-285750">
              <a:lnSpc>
                <a:spcPct val="119000"/>
              </a:lnSpc>
              <a:spcAft>
                <a:spcPts val="600"/>
              </a:spcAft>
              <a:buFont typeface="Arial" panose="020B0604020202020204" pitchFamily="34" charset="0"/>
              <a:buChar char="•"/>
            </a:pPr>
            <a:r>
              <a:rPr lang="en-GB" sz="2800" kern="1400" dirty="0">
                <a:solidFill>
                  <a:srgbClr val="000000"/>
                </a:solidFill>
              </a:rPr>
              <a:t>In pairs, you will need to calculate the </a:t>
            </a:r>
            <a:r>
              <a:rPr lang="en-GB" sz="2800" b="1" kern="1400" dirty="0">
                <a:solidFill>
                  <a:srgbClr val="09A5B5"/>
                </a:solidFill>
              </a:rPr>
              <a:t>surface area of a specific room</a:t>
            </a:r>
            <a:r>
              <a:rPr lang="en-GB" sz="2800" kern="1400" dirty="0">
                <a:solidFill>
                  <a:srgbClr val="000000"/>
                </a:solidFill>
              </a:rPr>
              <a:t>.</a:t>
            </a:r>
            <a:r>
              <a:rPr lang="en-GB" sz="2800" b="1" kern="1400" dirty="0">
                <a:solidFill>
                  <a:srgbClr val="000000"/>
                </a:solidFill>
              </a:rPr>
              <a:t> </a:t>
            </a:r>
            <a:r>
              <a:rPr lang="en-GB" sz="2800" kern="1400" dirty="0">
                <a:solidFill>
                  <a:srgbClr val="000000"/>
                </a:solidFill>
              </a:rPr>
              <a:t>Then you will calculate how much paint is required and the cost.</a:t>
            </a:r>
            <a:endParaRPr lang="en-GB" sz="1400" kern="1400" dirty="0">
              <a:solidFill>
                <a:srgbClr val="000000"/>
              </a:solidFill>
            </a:endParaRPr>
          </a:p>
        </p:txBody>
      </p:sp>
      <p:sp>
        <p:nvSpPr>
          <p:cNvPr id="3" name="Title 2"/>
          <p:cNvSpPr>
            <a:spLocks noGrp="1"/>
          </p:cNvSpPr>
          <p:nvPr>
            <p:ph type="title"/>
          </p:nvPr>
        </p:nvSpPr>
        <p:spPr/>
        <p:txBody>
          <a:bodyPr/>
          <a:lstStyle/>
          <a:p>
            <a:endParaRPr lang="en-GB" dirty="0"/>
          </a:p>
        </p:txBody>
      </p:sp>
      <p:sp>
        <p:nvSpPr>
          <p:cNvPr id="5" name="Title 3"/>
          <p:cNvSpPr txBox="1">
            <a:spLocks/>
          </p:cNvSpPr>
          <p:nvPr/>
        </p:nvSpPr>
        <p:spPr>
          <a:xfrm>
            <a:off x="-278780" y="262255"/>
            <a:ext cx="11632580" cy="1325563"/>
          </a:xfrm>
          <a:prstGeom prst="roundRect">
            <a:avLst/>
          </a:prstGeom>
          <a:solidFill>
            <a:srgbClr val="09A5B5"/>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6000" b="1" dirty="0" smtClean="0">
                <a:solidFill>
                  <a:schemeClr val="bg1"/>
                </a:solidFill>
                <a:latin typeface="+mn-lt"/>
              </a:rPr>
              <a:t>   The Project Brief – Your Task</a:t>
            </a:r>
            <a:endParaRPr lang="en-GB" sz="6000" b="1" dirty="0">
              <a:solidFill>
                <a:schemeClr val="bg1"/>
              </a:solidFill>
              <a:latin typeface="+mn-lt"/>
            </a:endParaRPr>
          </a:p>
        </p:txBody>
      </p:sp>
    </p:spTree>
    <p:extLst>
      <p:ext uri="{BB962C8B-B14F-4D97-AF65-F5344CB8AC3E}">
        <p14:creationId xmlns:p14="http://schemas.microsoft.com/office/powerpoint/2010/main" val="285710200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34538" y="1940312"/>
            <a:ext cx="5218769" cy="4985980"/>
          </a:xfrm>
          <a:prstGeom prst="rect">
            <a:avLst/>
          </a:prstGeom>
          <a:noFill/>
        </p:spPr>
        <p:txBody>
          <a:bodyPr wrap="square" rtlCol="0">
            <a:spAutoFit/>
          </a:bodyPr>
          <a:lstStyle/>
          <a:p>
            <a:endParaRPr lang="en-GB" sz="2400" dirty="0"/>
          </a:p>
          <a:p>
            <a:r>
              <a:rPr lang="en-GB" sz="2400" dirty="0" smtClean="0"/>
              <a:t>Scale 1cm= 1m</a:t>
            </a:r>
          </a:p>
          <a:p>
            <a:endParaRPr lang="en-GB" sz="2400" dirty="0" smtClean="0"/>
          </a:p>
          <a:p>
            <a:r>
              <a:rPr lang="en-GB" sz="2400" dirty="0" smtClean="0"/>
              <a:t>You will need to measure the walls of each room. The height is 2.5cm.</a:t>
            </a:r>
          </a:p>
          <a:p>
            <a:endParaRPr lang="en-GB" sz="2400" dirty="0"/>
          </a:p>
          <a:p>
            <a:r>
              <a:rPr lang="en-GB" sz="2400" dirty="0" smtClean="0"/>
              <a:t>You will also need to work out :</a:t>
            </a:r>
          </a:p>
          <a:p>
            <a:pPr marL="285750" indent="-285750">
              <a:buFont typeface="Arial" panose="020B0604020202020204" pitchFamily="34" charset="0"/>
              <a:buChar char="•"/>
            </a:pPr>
            <a:r>
              <a:rPr lang="en-GB" sz="2400" dirty="0"/>
              <a:t>W</a:t>
            </a:r>
            <a:r>
              <a:rPr lang="en-GB" sz="2400" dirty="0" smtClean="0"/>
              <a:t>hich colour paint is required for the specific room</a:t>
            </a:r>
          </a:p>
          <a:p>
            <a:pPr marL="285750" indent="-285750">
              <a:buFont typeface="Arial" panose="020B0604020202020204" pitchFamily="34" charset="0"/>
              <a:buChar char="•"/>
            </a:pPr>
            <a:r>
              <a:rPr lang="en-GB" sz="2400" dirty="0" smtClean="0"/>
              <a:t>The cost of the paint – and how much you require</a:t>
            </a:r>
            <a:endParaRPr lang="en-GB" sz="2400" dirty="0"/>
          </a:p>
          <a:p>
            <a:endParaRPr lang="en-GB" dirty="0" smtClean="0"/>
          </a:p>
          <a:p>
            <a:endParaRPr lang="en-GB" dirty="0"/>
          </a:p>
          <a:p>
            <a:endParaRPr lang="en-GB" dirty="0" smtClean="0"/>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723953" y="2066382"/>
            <a:ext cx="6027776" cy="4222905"/>
          </a:xfrm>
          <a:prstGeom prst="rect">
            <a:avLst/>
          </a:prstGeom>
        </p:spPr>
      </p:pic>
      <p:sp>
        <p:nvSpPr>
          <p:cNvPr id="4" name="Title 3"/>
          <p:cNvSpPr>
            <a:spLocks noGrp="1"/>
          </p:cNvSpPr>
          <p:nvPr>
            <p:ph type="title"/>
          </p:nvPr>
        </p:nvSpPr>
        <p:spPr/>
        <p:txBody>
          <a:bodyPr/>
          <a:lstStyle/>
          <a:p>
            <a:endParaRPr lang="en-GB"/>
          </a:p>
        </p:txBody>
      </p:sp>
      <p:sp>
        <p:nvSpPr>
          <p:cNvPr id="6" name="Title 3"/>
          <p:cNvSpPr txBox="1">
            <a:spLocks/>
          </p:cNvSpPr>
          <p:nvPr/>
        </p:nvSpPr>
        <p:spPr>
          <a:xfrm>
            <a:off x="-278780" y="262255"/>
            <a:ext cx="11632580" cy="1325563"/>
          </a:xfrm>
          <a:prstGeom prst="roundRect">
            <a:avLst/>
          </a:prstGeom>
          <a:solidFill>
            <a:srgbClr val="09A5B5"/>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6000" b="1" dirty="0" smtClean="0">
                <a:solidFill>
                  <a:schemeClr val="bg1"/>
                </a:solidFill>
                <a:latin typeface="+mn-lt"/>
              </a:rPr>
              <a:t>   Floor Plan</a:t>
            </a:r>
            <a:endParaRPr lang="en-GB" sz="6000" b="1" dirty="0">
              <a:solidFill>
                <a:schemeClr val="bg1"/>
              </a:solidFill>
              <a:latin typeface="+mn-lt"/>
            </a:endParaRPr>
          </a:p>
        </p:txBody>
      </p:sp>
    </p:spTree>
    <p:extLst>
      <p:ext uri="{BB962C8B-B14F-4D97-AF65-F5344CB8AC3E}">
        <p14:creationId xmlns:p14="http://schemas.microsoft.com/office/powerpoint/2010/main" val="282244380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4200</TotalTime>
  <Words>947</Words>
  <Application>Microsoft Office PowerPoint</Application>
  <PresentationFormat>Widescreen</PresentationFormat>
  <Paragraphs>151</Paragraphs>
  <Slides>18</Slides>
  <Notes>10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Gulim</vt:lpstr>
      <vt:lpstr>Arial</vt:lpstr>
      <vt:lpstr>Calibri</vt:lpstr>
      <vt:lpstr>Calibri Light</vt:lpstr>
      <vt:lpstr>Museo Sans Cyrl 700</vt:lpstr>
      <vt:lpstr>Office Theme</vt:lpstr>
      <vt:lpstr>Quantity Surveyor: A Day in the Office 50 mins</vt:lpstr>
      <vt:lpstr>PowerPoint Presentation</vt:lpstr>
      <vt:lpstr>PowerPoint Presentation</vt:lpstr>
      <vt:lpstr>PowerPoint Presentation</vt:lpstr>
      <vt:lpstr>PowerPoint Presentation</vt:lpstr>
      <vt:lpstr>PowerPoint Presentation</vt:lpstr>
      <vt:lpstr>   Quantity Surveyors – Job Role </vt:lpstr>
      <vt:lpstr>PowerPoint Presentation</vt:lpstr>
      <vt:lpstr>PowerPoint Presentation</vt:lpstr>
      <vt:lpstr>PowerPoint Presentation</vt:lpstr>
      <vt:lpstr>PowerPoint Presentation</vt:lpstr>
      <vt:lpstr>PowerPoint Presentation</vt:lpstr>
      <vt:lpstr>       Answers </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TREES IN THE BUILT ENVIRONMENT?</dc:title>
  <dc:creator>Henry Hunter</dc:creator>
  <cp:lastModifiedBy>Olivia Swain-Smith</cp:lastModifiedBy>
  <cp:revision>329</cp:revision>
  <dcterms:created xsi:type="dcterms:W3CDTF">2019-06-07T12:03:13Z</dcterms:created>
  <dcterms:modified xsi:type="dcterms:W3CDTF">2020-09-22T11:25:41Z</dcterms:modified>
</cp:coreProperties>
</file>