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1"/>
  </p:notesMasterIdLst>
  <p:sldIdLst>
    <p:sldId id="269" r:id="rId3"/>
    <p:sldId id="270" r:id="rId4"/>
    <p:sldId id="356" r:id="rId5"/>
    <p:sldId id="334" r:id="rId6"/>
    <p:sldId id="271" r:id="rId7"/>
    <p:sldId id="272" r:id="rId8"/>
    <p:sldId id="358" r:id="rId9"/>
    <p:sldId id="274" r:id="rId10"/>
    <p:sldId id="337" r:id="rId11"/>
    <p:sldId id="338" r:id="rId12"/>
    <p:sldId id="339" r:id="rId13"/>
    <p:sldId id="340" r:id="rId14"/>
    <p:sldId id="350" r:id="rId15"/>
    <p:sldId id="351" r:id="rId16"/>
    <p:sldId id="352" r:id="rId17"/>
    <p:sldId id="353" r:id="rId18"/>
    <p:sldId id="354" r:id="rId19"/>
    <p:sldId id="35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5B5"/>
    <a:srgbClr val="D1D3D4"/>
    <a:srgbClr val="CCE7EB"/>
    <a:srgbClr val="7DDDFF"/>
    <a:srgbClr val="45EDD9"/>
    <a:srgbClr val="3BB5A3"/>
    <a:srgbClr val="A8E3FE"/>
    <a:srgbClr val="D8061A"/>
    <a:srgbClr val="FF6969"/>
    <a:srgbClr val="F568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4125" autoAdjust="0"/>
  </p:normalViewPr>
  <p:slideViewPr>
    <p:cSldViewPr snapToGrid="0">
      <p:cViewPr varScale="1">
        <p:scale>
          <a:sx n="70" d="100"/>
          <a:sy n="70" d="100"/>
        </p:scale>
        <p:origin x="222" y="6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9D9D7-2CFD-4B5D-90C3-8129C14E37FA}" type="datetimeFigureOut">
              <a:rPr lang="en-GB" smtClean="0"/>
              <a:t>22/10/2020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82BD9-F6E3-4435-BFF4-9B1D8D7EDDC6}" type="slidenum">
              <a:rPr lang="en-GB" smtClean="0"/>
              <a:t>‹#›</a:t>
            </a:fld>
            <a:endParaRPr lang="en-GB"/>
          </a:p>
        </p:txBody>
      </p:sp>
    </p:spTree>
    <p:extLst>
      <p:ext uri="{BB962C8B-B14F-4D97-AF65-F5344CB8AC3E}">
        <p14:creationId xmlns:p14="http://schemas.microsoft.com/office/powerpoint/2010/main" val="2679712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374820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dirty="0"/>
          </a:p>
        </p:txBody>
      </p:sp>
    </p:spTree>
    <p:extLst>
      <p:ext uri="{BB962C8B-B14F-4D97-AF65-F5344CB8AC3E}">
        <p14:creationId xmlns:p14="http://schemas.microsoft.com/office/powerpoint/2010/main" val="207681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dirty="0" smtClean="0"/>
          </a:p>
        </p:txBody>
      </p:sp>
    </p:spTree>
    <p:extLst>
      <p:ext uri="{BB962C8B-B14F-4D97-AF65-F5344CB8AC3E}">
        <p14:creationId xmlns:p14="http://schemas.microsoft.com/office/powerpoint/2010/main" val="96270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 </a:t>
            </a:r>
            <a:r>
              <a:rPr lang="en-GB" baseline="0" dirty="0" smtClean="0">
                <a:solidFill>
                  <a:srgbClr val="FF0000"/>
                </a:solidFill>
              </a:rPr>
              <a:t>For example, the preparation for the project we just looked at – the Shard, was key.</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The design of the shard was unique:</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6</a:t>
            </a:fld>
            <a:endParaRPr lang="en-GB" altLang="en-US" smtClean="0"/>
          </a:p>
        </p:txBody>
      </p:sp>
    </p:spTree>
    <p:extLst>
      <p:ext uri="{BB962C8B-B14F-4D97-AF65-F5344CB8AC3E}">
        <p14:creationId xmlns:p14="http://schemas.microsoft.com/office/powerpoint/2010/main" val="355259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7</a:t>
            </a:fld>
            <a:endParaRPr lang="en-GB"/>
          </a:p>
        </p:txBody>
      </p:sp>
    </p:spTree>
    <p:extLst>
      <p:ext uri="{BB962C8B-B14F-4D97-AF65-F5344CB8AC3E}">
        <p14:creationId xmlns:p14="http://schemas.microsoft.com/office/powerpoint/2010/main" val="656072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8</a:t>
            </a:fld>
            <a:endParaRPr lang="en-GB" altLang="en-US" smtClean="0"/>
          </a:p>
        </p:txBody>
      </p:sp>
    </p:spTree>
    <p:extLst>
      <p:ext uri="{BB962C8B-B14F-4D97-AF65-F5344CB8AC3E}">
        <p14:creationId xmlns:p14="http://schemas.microsoft.com/office/powerpoint/2010/main" val="308770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mj-lt"/>
              <a:buAutoNum type="arabicPeriod"/>
            </a:pPr>
            <a:r>
              <a:rPr lang="en-GB" dirty="0" smtClean="0"/>
              <a:t>So now you’ve worked out a vague idea of how much money your site will cost to build. </a:t>
            </a:r>
          </a:p>
          <a:p>
            <a:pPr marL="514350" indent="-514350">
              <a:buFont typeface="+mj-lt"/>
              <a:buAutoNum type="arabicPeriod"/>
            </a:pPr>
            <a:r>
              <a:rPr lang="en-GB" dirty="0" smtClean="0"/>
              <a:t>Now its time to work out exactly how big this cost is, as well as how much money you will make out of it.</a:t>
            </a:r>
          </a:p>
          <a:p>
            <a:pPr marL="514350" indent="-514350">
              <a:buFont typeface="+mj-lt"/>
              <a:buAutoNum type="arabicPeriod"/>
            </a:pPr>
            <a:r>
              <a:rPr lang="en-GB" dirty="0" smtClean="0"/>
              <a:t>Use the table</a:t>
            </a:r>
          </a:p>
          <a:p>
            <a:endParaRPr lang="en-GB" dirty="0"/>
          </a:p>
        </p:txBody>
      </p:sp>
      <p:sp>
        <p:nvSpPr>
          <p:cNvPr id="4" name="Slide Number Placeholder 3"/>
          <p:cNvSpPr>
            <a:spLocks noGrp="1"/>
          </p:cNvSpPr>
          <p:nvPr>
            <p:ph type="sldNum" sz="quarter" idx="10"/>
          </p:nvPr>
        </p:nvSpPr>
        <p:spPr/>
        <p:txBody>
          <a:bodyPr/>
          <a:lstStyle/>
          <a:p>
            <a:pPr>
              <a:defRPr/>
            </a:pPr>
            <a:fld id="{D2D3E285-B879-4C8B-8743-EC58F63E3833}" type="slidenum">
              <a:rPr lang="en-GB" smtClean="0"/>
              <a:pPr>
                <a:defRPr/>
              </a:pPr>
              <a:t>15</a:t>
            </a:fld>
            <a:endParaRPr lang="en-GB" dirty="0"/>
          </a:p>
        </p:txBody>
      </p:sp>
    </p:spTree>
    <p:extLst>
      <p:ext uri="{BB962C8B-B14F-4D97-AF65-F5344CB8AC3E}">
        <p14:creationId xmlns:p14="http://schemas.microsoft.com/office/powerpoint/2010/main" val="16083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After carrying out a development appraisal, a construction company will know much the project is likely to cost them to complete, as well as how much their final product (e.g. a housing development) will be worth.</a:t>
            </a:r>
          </a:p>
          <a:p>
            <a:endParaRPr lang="en-GB" dirty="0" smtClean="0"/>
          </a:p>
          <a:p>
            <a:r>
              <a:rPr lang="en-GB" b="1" i="1" dirty="0" smtClean="0">
                <a:solidFill>
                  <a:srgbClr val="00B0F0"/>
                </a:solidFill>
              </a:rPr>
              <a:t>Stages of a development appraisal:</a:t>
            </a:r>
          </a:p>
          <a:p>
            <a:pPr marL="800100" lvl="1" indent="-342900">
              <a:buFont typeface="+mj-lt"/>
              <a:buAutoNum type="arabicPeriod"/>
            </a:pPr>
            <a:endParaRPr lang="en-GB" dirty="0" smtClean="0"/>
          </a:p>
          <a:p>
            <a:pPr marL="800100" lvl="1" indent="-342900">
              <a:buFont typeface="+mj-lt"/>
              <a:buAutoNum type="arabicPeriod"/>
            </a:pPr>
            <a:r>
              <a:rPr lang="en-GB" dirty="0" smtClean="0"/>
              <a:t>They work out </a:t>
            </a:r>
            <a:r>
              <a:rPr lang="en-GB" b="1" dirty="0" smtClean="0"/>
              <a:t>how much money the finished product is likely to bring in </a:t>
            </a:r>
            <a:r>
              <a:rPr lang="en-GB" dirty="0" smtClean="0"/>
              <a:t>– this is called the ‘sales value’</a:t>
            </a:r>
          </a:p>
          <a:p>
            <a:pPr marL="800100" lvl="1" indent="-342900">
              <a:buFont typeface="+mj-lt"/>
              <a:buAutoNum type="arabicPeriod"/>
            </a:pPr>
            <a:endParaRPr lang="en-GB" dirty="0" smtClean="0"/>
          </a:p>
          <a:p>
            <a:pPr marL="800100" lvl="1" indent="-342900">
              <a:buFont typeface="+mj-lt"/>
              <a:buAutoNum type="arabicPeriod"/>
            </a:pPr>
            <a:r>
              <a:rPr lang="en-GB" dirty="0" smtClean="0"/>
              <a:t>Then, they work out </a:t>
            </a:r>
            <a:r>
              <a:rPr lang="en-GB" b="1" dirty="0" smtClean="0"/>
              <a:t>how much the planning, design, and construction phases will cost</a:t>
            </a:r>
          </a:p>
          <a:p>
            <a:pPr marL="800100" lvl="1" indent="-342900">
              <a:buFont typeface="+mj-lt"/>
              <a:buAutoNum type="arabicPeriod"/>
            </a:pPr>
            <a:endParaRPr lang="en-GB" dirty="0" smtClean="0"/>
          </a:p>
          <a:p>
            <a:pPr marL="800100" lvl="1" indent="-342900">
              <a:buFont typeface="+mj-lt"/>
              <a:buAutoNum type="arabicPeriod"/>
            </a:pPr>
            <a:r>
              <a:rPr lang="en-GB" dirty="0" smtClean="0"/>
              <a:t>They work out </a:t>
            </a:r>
            <a:r>
              <a:rPr lang="en-GB" b="1" dirty="0" smtClean="0"/>
              <a:t>how much other expenses (legal and agents fees) will cost</a:t>
            </a:r>
          </a:p>
          <a:p>
            <a:pPr marL="800100" lvl="1" indent="-342900">
              <a:buFont typeface="+mj-lt"/>
              <a:buAutoNum type="arabicPeriod"/>
            </a:pPr>
            <a:endParaRPr lang="en-GB" dirty="0" smtClean="0"/>
          </a:p>
          <a:p>
            <a:pPr marL="800100" lvl="1" indent="-342900">
              <a:buFont typeface="+mj-lt"/>
              <a:buAutoNum type="arabicPeriod"/>
            </a:pPr>
            <a:r>
              <a:rPr lang="en-GB" b="1" dirty="0" smtClean="0"/>
              <a:t>They incorporate a cost to do with risk</a:t>
            </a:r>
            <a:r>
              <a:rPr lang="en-GB" dirty="0" smtClean="0"/>
              <a:t> – what if things go wrong and the project is more expensive than first thought?</a:t>
            </a:r>
          </a:p>
          <a:p>
            <a:pPr marL="800100" lvl="1" indent="-342900">
              <a:buFont typeface="+mj-lt"/>
              <a:buAutoNum type="arabicPeriod"/>
            </a:pPr>
            <a:endParaRPr lang="en-GB" dirty="0" smtClean="0"/>
          </a:p>
          <a:p>
            <a:pPr marL="800100" lvl="1" indent="-342900">
              <a:buFont typeface="+mj-lt"/>
              <a:buAutoNum type="arabicPeriod"/>
            </a:pPr>
            <a:r>
              <a:rPr lang="en-GB" dirty="0" smtClean="0"/>
              <a:t>All of these costs (listed in points 2-5) added together is called the </a:t>
            </a:r>
            <a:r>
              <a:rPr lang="en-GB" b="1" dirty="0" smtClean="0"/>
              <a:t>development cost</a:t>
            </a:r>
          </a:p>
          <a:p>
            <a:pPr marL="800100" lvl="1" indent="-342900">
              <a:buFont typeface="+mj-lt"/>
              <a:buAutoNum type="arabicPeriod"/>
            </a:pPr>
            <a:endParaRPr lang="en-GB" dirty="0" smtClean="0"/>
          </a:p>
          <a:p>
            <a:pPr marL="800100" lvl="1" indent="-342900">
              <a:buFont typeface="+mj-lt"/>
              <a:buAutoNum type="arabicPeriod"/>
            </a:pPr>
            <a:r>
              <a:rPr lang="en-GB" dirty="0" smtClean="0"/>
              <a:t>The </a:t>
            </a:r>
            <a:r>
              <a:rPr lang="en-GB" b="1" dirty="0" smtClean="0"/>
              <a:t>sales value minus the development cost gives the estimated profit</a:t>
            </a:r>
            <a:r>
              <a:rPr lang="en-GB" dirty="0" smtClean="0"/>
              <a:t> the project will bring. </a:t>
            </a:r>
          </a:p>
          <a:p>
            <a:pPr lvl="1"/>
            <a:r>
              <a:rPr lang="en-GB" dirty="0" smtClean="0"/>
              <a:t>       This is also called the ‘residential land value’</a:t>
            </a:r>
          </a:p>
        </p:txBody>
      </p:sp>
      <p:sp>
        <p:nvSpPr>
          <p:cNvPr id="4" name="Slide Number Placeholder 3"/>
          <p:cNvSpPr>
            <a:spLocks noGrp="1"/>
          </p:cNvSpPr>
          <p:nvPr>
            <p:ph type="sldNum" sz="quarter" idx="10"/>
          </p:nvPr>
        </p:nvSpPr>
        <p:spPr/>
        <p:txBody>
          <a:bodyPr/>
          <a:lstStyle/>
          <a:p>
            <a:pPr>
              <a:defRPr/>
            </a:pPr>
            <a:fld id="{D2D3E285-B879-4C8B-8743-EC58F63E3833}" type="slidenum">
              <a:rPr lang="en-GB" smtClean="0"/>
              <a:pPr>
                <a:defRPr/>
              </a:pPr>
              <a:t>16</a:t>
            </a:fld>
            <a:endParaRPr lang="en-GB" dirty="0"/>
          </a:p>
        </p:txBody>
      </p:sp>
    </p:spTree>
    <p:extLst>
      <p:ext uri="{BB962C8B-B14F-4D97-AF65-F5344CB8AC3E}">
        <p14:creationId xmlns:p14="http://schemas.microsoft.com/office/powerpoint/2010/main" val="516110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2D3E285-B879-4C8B-8743-EC58F63E3833}" type="slidenum">
              <a:rPr lang="en-GB" smtClean="0"/>
              <a:pPr>
                <a:defRPr/>
              </a:pPr>
              <a:t>18</a:t>
            </a:fld>
            <a:endParaRPr lang="en-GB" dirty="0"/>
          </a:p>
        </p:txBody>
      </p:sp>
    </p:spTree>
    <p:extLst>
      <p:ext uri="{BB962C8B-B14F-4D97-AF65-F5344CB8AC3E}">
        <p14:creationId xmlns:p14="http://schemas.microsoft.com/office/powerpoint/2010/main" val="2807489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22/10/2020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277735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22/10/2020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84739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22/10/2020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36222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876990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0691274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428272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042084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2715283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627210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6666738" y="0"/>
            <a:ext cx="6621268" cy="68580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1" name="Rectangle 10"/>
          <p:cNvSpPr/>
          <p:nvPr userDrawn="1"/>
        </p:nvSpPr>
        <p:spPr>
          <a:xfrm>
            <a:off x="6849968" y="52025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2" name="Rectangle 11"/>
          <p:cNvSpPr/>
          <p:nvPr userDrawn="1"/>
        </p:nvSpPr>
        <p:spPr>
          <a:xfrm>
            <a:off x="743168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Tree>
    <p:extLst>
      <p:ext uri="{BB962C8B-B14F-4D97-AF65-F5344CB8AC3E}">
        <p14:creationId xmlns:p14="http://schemas.microsoft.com/office/powerpoint/2010/main" val="2245310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0045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22/10/2020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9749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3"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689818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221092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sp>
        <p:nvSpPr>
          <p:cNvPr id="3" name="Rectangle 2"/>
          <p:cNvSpPr/>
          <p:nvPr userDrawn="1"/>
        </p:nvSpPr>
        <p:spPr>
          <a:xfrm>
            <a:off x="5981585"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601545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91381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565377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833312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4" name="Content Placeholder 3"/>
          <p:cNvSpPr>
            <a:spLocks noGrp="1"/>
          </p:cNvSpPr>
          <p:nvPr>
            <p:ph sz="half" idx="2"/>
          </p:nvPr>
        </p:nvSpPr>
        <p:spPr>
          <a:xfrm>
            <a:off x="6366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778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7367573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1000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906843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solidFill>
                  <a:prstClr val="black">
                    <a:tint val="75000"/>
                  </a:prstClr>
                </a:solidFill>
              </a:rPr>
              <a:pPr>
                <a:defRPr/>
              </a:pPr>
              <a:t>22/10/2020</a:t>
            </a:fld>
            <a:endParaRPr lang="en-GB">
              <a:solidFill>
                <a:prstClr val="black">
                  <a:tint val="75000"/>
                </a:prstClr>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base">
              <a:spcBef>
                <a:spcPct val="0"/>
              </a:spcBef>
              <a:spcAft>
                <a:spcPct val="0"/>
              </a:spcAft>
              <a:defRPr>
                <a:latin typeface="Arial" charset="0"/>
              </a:defRPr>
            </a:lvl1pPr>
          </a:lstStyle>
          <a:p>
            <a:pPr defTabSz="609585">
              <a:defRPr/>
            </a:pPr>
            <a:endParaRPr lang="en-GB">
              <a:solidFill>
                <a:prstClr val="black"/>
              </a:solidFill>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fontAlgn="base">
              <a:spcBef>
                <a:spcPct val="0"/>
              </a:spcBef>
              <a:spcAft>
                <a:spcPct val="0"/>
              </a:spcAft>
              <a:defRPr>
                <a:latin typeface="Arial" charset="0"/>
              </a:defRPr>
            </a:lvl1pPr>
          </a:lstStyle>
          <a:p>
            <a:pPr defTabSz="609585">
              <a:defRPr/>
            </a:pPr>
            <a:fld id="{8441D3C6-2299-48C6-BE61-09DF530DFC22}" type="slidenum">
              <a:rPr lang="en-GB" smtClean="0">
                <a:solidFill>
                  <a:prstClr val="black"/>
                </a:solidFill>
              </a:rPr>
              <a:pPr defTabSz="609585">
                <a:defRPr/>
              </a:pPr>
              <a:t>‹#›</a:t>
            </a:fld>
            <a:endParaRPr lang="en-GB">
              <a:solidFill>
                <a:prstClr val="black"/>
              </a:solidFill>
            </a:endParaRPr>
          </a:p>
        </p:txBody>
      </p:sp>
    </p:spTree>
    <p:extLst>
      <p:ext uri="{BB962C8B-B14F-4D97-AF65-F5344CB8AC3E}">
        <p14:creationId xmlns:p14="http://schemas.microsoft.com/office/powerpoint/2010/main" val="1363352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D43928-2C0B-4958-9A30-4429F50EBACF}" type="datetimeFigureOut">
              <a:rPr lang="en-GB" smtClean="0"/>
              <a:t>22/10/2020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6410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D43928-2C0B-4958-9A30-4429F50EBACF}" type="datetimeFigureOut">
              <a:rPr lang="en-GB" smtClean="0"/>
              <a:t>22/10/2020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195570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D43928-2C0B-4958-9A30-4429F50EBACF}" type="datetimeFigureOut">
              <a:rPr lang="en-GB" smtClean="0"/>
              <a:t>22/10/2020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4393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D43928-2C0B-4958-9A30-4429F50EBACF}" type="datetimeFigureOut">
              <a:rPr lang="en-GB" smtClean="0"/>
              <a:t>22/10/2020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93633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D43928-2C0B-4958-9A30-4429F50EBACF}" type="datetimeFigureOut">
              <a:rPr lang="en-GB" smtClean="0"/>
              <a:t>22/10/2020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92440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22/10/2020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77467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22/10/2020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3959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43928-2C0B-4958-9A30-4429F50EBACF}" type="datetimeFigureOut">
              <a:rPr lang="en-GB" smtClean="0"/>
              <a:t>22/10/2020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D95A-4179-469F-B518-DDEA327859DE}" type="slidenum">
              <a:rPr lang="en-GB" smtClean="0"/>
              <a:t>‹#›</a:t>
            </a:fld>
            <a:endParaRPr lang="en-GB"/>
          </a:p>
        </p:txBody>
      </p:sp>
    </p:spTree>
    <p:extLst>
      <p:ext uri="{BB962C8B-B14F-4D97-AF65-F5344CB8AC3E}">
        <p14:creationId xmlns:p14="http://schemas.microsoft.com/office/powerpoint/2010/main" val="1909328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7AD7E914-2E24-E44E-8E32-D2278494C075}" type="datetimeFigureOut">
              <a:rPr lang="en-US" smtClean="0">
                <a:solidFill>
                  <a:prstClr val="black">
                    <a:tint val="75000"/>
                  </a:prstClr>
                </a:solidFill>
              </a:rPr>
              <a:pPr defTabSz="609585"/>
              <a:t>10/22/2020</a:t>
            </a:fld>
            <a:endParaRPr lang="en-US">
              <a:solidFill>
                <a:prstClr val="black">
                  <a:tint val="75000"/>
                </a:prstClr>
              </a:solidFill>
            </a:endParaRPr>
          </a:p>
        </p:txBody>
      </p:sp>
    </p:spTree>
    <p:extLst>
      <p:ext uri="{BB962C8B-B14F-4D97-AF65-F5344CB8AC3E}">
        <p14:creationId xmlns:p14="http://schemas.microsoft.com/office/powerpoint/2010/main" val="5900593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887603" y="1000838"/>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695479" y="519410"/>
            <a:ext cx="10938510" cy="2975801"/>
          </a:xfrm>
        </p:spPr>
        <p:txBody>
          <a:bodyPr>
            <a:normAutofit/>
          </a:bodyPr>
          <a:lstStyle/>
          <a:p>
            <a:pPr algn="ctr"/>
            <a:r>
              <a:rPr lang="en-GB" sz="6600" b="1" dirty="0" smtClean="0">
                <a:solidFill>
                  <a:schemeClr val="bg1"/>
                </a:solidFill>
                <a:latin typeface="+mn-lt"/>
              </a:rPr>
              <a:t>Property Development</a:t>
            </a:r>
            <a:r>
              <a:rPr lang="en-GB" sz="6600" b="1" dirty="0" smtClean="0">
                <a:latin typeface="+mn-lt"/>
              </a:rPr>
              <a:t/>
            </a:r>
            <a:br>
              <a:rPr lang="en-GB" sz="6600" b="1" dirty="0" smtClean="0">
                <a:latin typeface="+mn-lt"/>
              </a:rPr>
            </a:br>
            <a:r>
              <a:rPr lang="en-GB" sz="1600" b="1" dirty="0">
                <a:solidFill>
                  <a:srgbClr val="09A5B5"/>
                </a:solidFill>
                <a:latin typeface="+mn-lt"/>
              </a:rPr>
              <a:t>t</a:t>
            </a:r>
            <a:r>
              <a:rPr lang="en-GB" sz="6600" b="1" dirty="0" smtClean="0">
                <a:latin typeface="+mn-lt"/>
              </a:rPr>
              <a:t/>
            </a:r>
            <a:br>
              <a:rPr lang="en-GB" sz="6600" b="1" dirty="0" smtClean="0">
                <a:latin typeface="+mn-lt"/>
              </a:rPr>
            </a:br>
            <a:r>
              <a:rPr lang="en-GB" sz="3200" b="1" dirty="0" smtClean="0">
                <a:latin typeface="+mn-lt"/>
              </a:rPr>
              <a:t>developed in partnership with </a:t>
            </a:r>
            <a:endParaRPr lang="en-GB" sz="6600" b="1" dirty="0">
              <a:latin typeface="+mn-lt"/>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9999" y="201244"/>
            <a:ext cx="2747580" cy="694417"/>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779" y="177533"/>
            <a:ext cx="2532150" cy="741841"/>
          </a:xfrm>
          <a:prstGeom prst="rect">
            <a:avLst/>
          </a:prstGeom>
        </p:spPr>
      </p:pic>
      <p:pic>
        <p:nvPicPr>
          <p:cNvPr id="1026" name="Picture 2" descr="https://rooff.co.uk/wp-content/uploads/2016/02/Rooff-Logo-Medium.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25944" y="2856080"/>
            <a:ext cx="2877579" cy="145317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kyline, Cityscape, Architecture, Buildings, Ci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756970"/>
            <a:ext cx="12192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38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47344" y="1796912"/>
            <a:ext cx="7930896" cy="5170646"/>
          </a:xfrm>
          <a:prstGeom prst="rect">
            <a:avLst/>
          </a:prstGeom>
          <a:noFill/>
        </p:spPr>
        <p:txBody>
          <a:bodyPr wrap="square" rtlCol="0">
            <a:spAutoFit/>
          </a:bodyPr>
          <a:lstStyle/>
          <a:p>
            <a:r>
              <a:rPr lang="en-GB" sz="2400" dirty="0" smtClean="0"/>
              <a:t>Before a construction company decides whether to start on a potential project, and take it to the ‘Preparation and Brief’ stage, it will need to work out how </a:t>
            </a:r>
            <a:r>
              <a:rPr lang="en-GB" sz="2400" b="1" dirty="0" smtClean="0"/>
              <a:t>feasible </a:t>
            </a:r>
            <a:r>
              <a:rPr lang="en-GB" sz="2400" dirty="0" smtClean="0"/>
              <a:t>it is for them.</a:t>
            </a:r>
          </a:p>
          <a:p>
            <a:pPr algn="ctr"/>
            <a:endParaRPr lang="en-GB" sz="2400" dirty="0" smtClean="0"/>
          </a:p>
          <a:p>
            <a:pPr algn="ctr"/>
            <a:r>
              <a:rPr lang="en-GB" sz="2400" b="1" i="1" dirty="0" smtClean="0">
                <a:solidFill>
                  <a:srgbClr val="00A7B5"/>
                </a:solidFill>
              </a:rPr>
              <a:t>Feasible: “Possible and practical to do”</a:t>
            </a:r>
          </a:p>
          <a:p>
            <a:endParaRPr lang="en-GB" sz="2400" i="1" dirty="0"/>
          </a:p>
          <a:p>
            <a:r>
              <a:rPr lang="en-GB" sz="2400" dirty="0" smtClean="0"/>
              <a:t>For a construction company, a project is feasible when its sales outweigh its costs by an acceptable amount. In other words, when it will make enough profit.</a:t>
            </a:r>
          </a:p>
          <a:p>
            <a:endParaRPr lang="en-GB" sz="2400" dirty="0" smtClean="0"/>
          </a:p>
          <a:p>
            <a:endParaRPr lang="en-GB" sz="2400" dirty="0"/>
          </a:p>
          <a:p>
            <a:endParaRPr lang="en-GB" sz="2400" dirty="0" smtClean="0"/>
          </a:p>
          <a:p>
            <a:r>
              <a:rPr lang="en-GB" sz="2400" dirty="0" smtClean="0"/>
              <a:t>To calculate this, they will carry out a development appraisal.</a:t>
            </a:r>
          </a:p>
          <a:p>
            <a:endParaRPr lang="en-GB" dirty="0"/>
          </a:p>
        </p:txBody>
      </p:sp>
      <p:grpSp>
        <p:nvGrpSpPr>
          <p:cNvPr id="6" name="Group 5"/>
          <p:cNvGrpSpPr/>
          <p:nvPr/>
        </p:nvGrpSpPr>
        <p:grpSpPr>
          <a:xfrm>
            <a:off x="9064170" y="4667182"/>
            <a:ext cx="3008958" cy="2190818"/>
            <a:chOff x="4419198" y="3221383"/>
            <a:chExt cx="2904026" cy="2448225"/>
          </a:xfrm>
        </p:grpSpPr>
        <p:pic>
          <p:nvPicPr>
            <p:cNvPr id="7" name="Picture 2" descr="http://www.stateofformation.org/wp-content/uploads/2015/01/Scales.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19198" y="3221383"/>
              <a:ext cx="2833387" cy="24482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646141" y="4684003"/>
              <a:ext cx="716906" cy="369332"/>
            </a:xfrm>
            <a:prstGeom prst="rect">
              <a:avLst/>
            </a:prstGeom>
            <a:noFill/>
          </p:spPr>
          <p:txBody>
            <a:bodyPr wrap="square" rtlCol="0">
              <a:spAutoFit/>
            </a:bodyPr>
            <a:lstStyle/>
            <a:p>
              <a:r>
                <a:rPr lang="en-GB" b="1" dirty="0" smtClean="0">
                  <a:solidFill>
                    <a:srgbClr val="FF0000"/>
                  </a:solidFill>
                </a:rPr>
                <a:t>COST</a:t>
              </a:r>
              <a:endParaRPr lang="en-GB" b="1" dirty="0">
                <a:solidFill>
                  <a:srgbClr val="FF0000"/>
                </a:solidFill>
              </a:endParaRPr>
            </a:p>
          </p:txBody>
        </p:sp>
        <p:sp>
          <p:nvSpPr>
            <p:cNvPr id="9" name="TextBox 8"/>
            <p:cNvSpPr txBox="1"/>
            <p:nvPr/>
          </p:nvSpPr>
          <p:spPr>
            <a:xfrm>
              <a:off x="6445894" y="5149442"/>
              <a:ext cx="877330" cy="369332"/>
            </a:xfrm>
            <a:prstGeom prst="rect">
              <a:avLst/>
            </a:prstGeom>
            <a:noFill/>
          </p:spPr>
          <p:txBody>
            <a:bodyPr wrap="square" rtlCol="0">
              <a:spAutoFit/>
            </a:bodyPr>
            <a:lstStyle/>
            <a:p>
              <a:r>
                <a:rPr lang="en-GB" b="1" dirty="0" smtClean="0">
                  <a:solidFill>
                    <a:srgbClr val="92D050"/>
                  </a:solidFill>
                </a:rPr>
                <a:t>SALES</a:t>
              </a:r>
              <a:endParaRPr lang="en-GB" b="1" dirty="0">
                <a:solidFill>
                  <a:srgbClr val="92D050"/>
                </a:solidFill>
              </a:endParaRPr>
            </a:p>
          </p:txBody>
        </p:sp>
      </p:grpSp>
      <p:sp>
        <p:nvSpPr>
          <p:cNvPr id="10"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Property Development</a:t>
            </a:r>
            <a:endParaRPr lang="en-GB" b="1" dirty="0">
              <a:solidFill>
                <a:schemeClr val="bg1"/>
              </a:solidFill>
              <a:latin typeface="+mn-lt"/>
            </a:endParaRPr>
          </a:p>
        </p:txBody>
      </p:sp>
    </p:spTree>
    <p:extLst>
      <p:ext uri="{BB962C8B-B14F-4D97-AF65-F5344CB8AC3E}">
        <p14:creationId xmlns:p14="http://schemas.microsoft.com/office/powerpoint/2010/main" val="259190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Effect transition="in" filter="fade">
                                      <p:cBhvr>
                                        <p:cTn id="25"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691459"/>
            <a:ext cx="10515600" cy="3693319"/>
          </a:xfrm>
          <a:prstGeom prst="rect">
            <a:avLst/>
          </a:prstGeom>
          <a:noFill/>
        </p:spPr>
        <p:txBody>
          <a:bodyPr wrap="square" rtlCol="0">
            <a:spAutoFit/>
          </a:bodyPr>
          <a:lstStyle/>
          <a:p>
            <a:r>
              <a:rPr lang="en-GB" sz="2400" dirty="0"/>
              <a:t>In other words, if a construction company is considering building a housing development, they need to work out:</a:t>
            </a:r>
          </a:p>
          <a:p>
            <a:endParaRPr lang="en-GB" sz="2400" dirty="0"/>
          </a:p>
          <a:p>
            <a:pPr marL="457200" indent="-457200">
              <a:buFont typeface="Arial" panose="020B0604020202020204" pitchFamily="34" charset="0"/>
              <a:buChar char="•"/>
            </a:pPr>
            <a:r>
              <a:rPr lang="en-GB" sz="2400" dirty="0"/>
              <a:t>How much it will </a:t>
            </a:r>
            <a:r>
              <a:rPr lang="en-GB" sz="2400" dirty="0" smtClean="0"/>
              <a:t>cost them to buy the land</a:t>
            </a:r>
            <a:endParaRPr lang="en-GB" sz="2400" dirty="0"/>
          </a:p>
          <a:p>
            <a:pPr marL="457200" indent="-457200">
              <a:buFont typeface="Arial" panose="020B0604020202020204" pitchFamily="34" charset="0"/>
              <a:buChar char="•"/>
            </a:pPr>
            <a:r>
              <a:rPr lang="en-GB" sz="2400" dirty="0"/>
              <a:t>How much </a:t>
            </a:r>
            <a:r>
              <a:rPr lang="en-GB" sz="2400" dirty="0" smtClean="0"/>
              <a:t>it will cost them to build the houses</a:t>
            </a:r>
          </a:p>
          <a:p>
            <a:pPr marL="457200" indent="-457200">
              <a:buFont typeface="Arial" panose="020B0604020202020204" pitchFamily="34" charset="0"/>
              <a:buChar char="•"/>
            </a:pPr>
            <a:r>
              <a:rPr lang="en-GB" sz="2400" dirty="0" smtClean="0"/>
              <a:t>How much they can sell the land for, once houses have been built!</a:t>
            </a:r>
            <a:endParaRPr lang="en-GB" sz="2400" dirty="0"/>
          </a:p>
          <a:p>
            <a:pPr marL="457200" indent="-457200">
              <a:buFont typeface="Arial" panose="020B0604020202020204" pitchFamily="34" charset="0"/>
              <a:buChar char="•"/>
            </a:pPr>
            <a:endParaRPr lang="en-GB" sz="2400" dirty="0"/>
          </a:p>
          <a:p>
            <a:r>
              <a:rPr lang="en-GB" sz="2400" dirty="0"/>
              <a:t>This allows them to work out </a:t>
            </a:r>
            <a:r>
              <a:rPr lang="en-GB" sz="2400" dirty="0" smtClean="0"/>
              <a:t>how much </a:t>
            </a:r>
          </a:p>
          <a:p>
            <a:r>
              <a:rPr lang="en-GB" sz="2400" dirty="0" smtClean="0"/>
              <a:t>money </a:t>
            </a:r>
            <a:r>
              <a:rPr lang="en-GB" sz="2400" dirty="0"/>
              <a:t>the project will make for them!</a:t>
            </a:r>
          </a:p>
          <a:p>
            <a:endParaRPr lang="en-GB" dirty="0"/>
          </a:p>
        </p:txBody>
      </p:sp>
      <p:sp>
        <p:nvSpPr>
          <p:cNvPr id="12" name="Title 1"/>
          <p:cNvSpPr txBox="1">
            <a:spLocks/>
          </p:cNvSpPr>
          <p:nvPr/>
        </p:nvSpPr>
        <p:spPr>
          <a:xfrm>
            <a:off x="838200" y="691021"/>
            <a:ext cx="11118272" cy="878007"/>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r>
              <a:rPr lang="en-GB" sz="5400" dirty="0" smtClean="0">
                <a:solidFill>
                  <a:srgbClr val="00A7B5"/>
                </a:solidFill>
                <a:latin typeface="+mn-lt"/>
              </a:rPr>
              <a:t>Property Development</a:t>
            </a:r>
          </a:p>
          <a:p>
            <a:pPr algn="ctr"/>
            <a:endParaRPr lang="en-GB" sz="5400" dirty="0">
              <a:solidFill>
                <a:srgbClr val="00A7B5"/>
              </a:solidFill>
              <a:latin typeface="+mn-lt"/>
            </a:endParaRPr>
          </a:p>
        </p:txBody>
      </p:sp>
      <p:sp>
        <p:nvSpPr>
          <p:cNvPr id="5"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Property Development</a:t>
            </a:r>
            <a:endParaRPr lang="en-GB" b="1" dirty="0">
              <a:solidFill>
                <a:schemeClr val="bg1"/>
              </a:solidFill>
              <a:latin typeface="+mn-lt"/>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1236" y="4101436"/>
            <a:ext cx="3154116" cy="2363944"/>
          </a:xfrm>
          <a:prstGeom prst="rect">
            <a:avLst/>
          </a:prstGeom>
        </p:spPr>
      </p:pic>
    </p:spTree>
    <p:extLst>
      <p:ext uri="{BB962C8B-B14F-4D97-AF65-F5344CB8AC3E}">
        <p14:creationId xmlns:p14="http://schemas.microsoft.com/office/powerpoint/2010/main" val="305853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fade">
                                      <p:cBhvr>
                                        <p:cTn id="30" dur="500"/>
                                        <p:tgtEl>
                                          <p:spTgt spid="4">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846907"/>
            <a:ext cx="10515600" cy="2215991"/>
          </a:xfrm>
          <a:prstGeom prst="rect">
            <a:avLst/>
          </a:prstGeom>
          <a:noFill/>
        </p:spPr>
        <p:txBody>
          <a:bodyPr wrap="square" rtlCol="0">
            <a:spAutoFit/>
          </a:bodyPr>
          <a:lstStyle/>
          <a:p>
            <a:r>
              <a:rPr lang="en-GB" sz="2400" dirty="0"/>
              <a:t>Today you will step into the shoes of a property developer!</a:t>
            </a:r>
          </a:p>
          <a:p>
            <a:endParaRPr lang="en-GB" sz="2400" dirty="0"/>
          </a:p>
          <a:p>
            <a:r>
              <a:rPr lang="en-GB" sz="2400" dirty="0"/>
              <a:t>In pairs, you will create a proposal for a site, and then run it through a Development Appraisal to see how much it will cost to build, and how much money you can sell it for.</a:t>
            </a:r>
          </a:p>
          <a:p>
            <a:endParaRPr lang="en-GB" dirty="0"/>
          </a:p>
        </p:txBody>
      </p:sp>
      <p:sp>
        <p:nvSpPr>
          <p:cNvPr id="12" name="Title 1"/>
          <p:cNvSpPr txBox="1">
            <a:spLocks/>
          </p:cNvSpPr>
          <p:nvPr/>
        </p:nvSpPr>
        <p:spPr>
          <a:xfrm>
            <a:off x="838200" y="691021"/>
            <a:ext cx="11118272" cy="878007"/>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r>
              <a:rPr lang="en-GB" sz="5400" dirty="0" smtClean="0">
                <a:solidFill>
                  <a:srgbClr val="00A7B5"/>
                </a:solidFill>
                <a:latin typeface="+mn-lt"/>
              </a:rPr>
              <a:t>Your task</a:t>
            </a:r>
          </a:p>
          <a:p>
            <a:pPr algn="ctr"/>
            <a:endParaRPr lang="en-GB" sz="5400" dirty="0">
              <a:solidFill>
                <a:srgbClr val="00A7B5"/>
              </a:solidFill>
              <a:latin typeface="+mn-lt"/>
            </a:endParaRPr>
          </a:p>
        </p:txBody>
      </p:sp>
      <p:sp>
        <p:nvSpPr>
          <p:cNvPr id="6"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Your task</a:t>
            </a:r>
            <a:endParaRPr lang="en-GB" b="1" dirty="0">
              <a:solidFill>
                <a:schemeClr val="bg1"/>
              </a:solidFill>
              <a:latin typeface="+mn-lt"/>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4119" y="3857401"/>
            <a:ext cx="3912973" cy="2685453"/>
          </a:xfrm>
          <a:prstGeom prst="rect">
            <a:avLst/>
          </a:prstGeom>
        </p:spPr>
      </p:pic>
    </p:spTree>
    <p:extLst>
      <p:ext uri="{BB962C8B-B14F-4D97-AF65-F5344CB8AC3E}">
        <p14:creationId xmlns:p14="http://schemas.microsoft.com/office/powerpoint/2010/main" val="107666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623455" y="1722420"/>
            <a:ext cx="10730345" cy="5098473"/>
          </a:xfrm>
        </p:spPr>
        <p:txBody>
          <a:bodyPr/>
          <a:lstStyle/>
          <a:p>
            <a:pPr marL="457200" lvl="1" indent="0">
              <a:buNone/>
            </a:pPr>
            <a:r>
              <a:rPr lang="en-GB" sz="3200" dirty="0" smtClean="0"/>
              <a:t>We will now estimate how much money you will make from the development.</a:t>
            </a:r>
          </a:p>
          <a:p>
            <a:pPr marL="457200" lvl="1" indent="0">
              <a:buNone/>
            </a:pPr>
            <a:endParaRPr lang="en-GB" dirty="0"/>
          </a:p>
          <a:p>
            <a:pPr marL="457200" lvl="1" indent="0" algn="ctr">
              <a:buNone/>
            </a:pPr>
            <a:r>
              <a:rPr lang="en-GB" sz="2800" dirty="0" smtClean="0">
                <a:solidFill>
                  <a:srgbClr val="09A5B5"/>
                </a:solidFill>
              </a:rPr>
              <a:t>What do we mean by estimate?</a:t>
            </a:r>
          </a:p>
        </p:txBody>
      </p:sp>
      <p:sp>
        <p:nvSpPr>
          <p:cNvPr id="6"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Step 1 – </a:t>
            </a:r>
            <a:r>
              <a:rPr lang="en-GB" b="1" dirty="0">
                <a:solidFill>
                  <a:schemeClr val="bg1"/>
                </a:solidFill>
                <a:latin typeface="+mn-lt"/>
              </a:rPr>
              <a:t>f</a:t>
            </a:r>
            <a:r>
              <a:rPr lang="en-GB" b="1" dirty="0" smtClean="0">
                <a:solidFill>
                  <a:schemeClr val="bg1"/>
                </a:solidFill>
                <a:latin typeface="+mn-lt"/>
              </a:rPr>
              <a:t>inding the estimated sales value</a:t>
            </a:r>
            <a:endParaRPr lang="en-GB" b="1" dirty="0">
              <a:solidFill>
                <a:schemeClr val="bg1"/>
              </a:solidFill>
              <a:latin typeface="+mn-lt"/>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3633" y="3849163"/>
            <a:ext cx="3912973" cy="2685453"/>
          </a:xfrm>
          <a:prstGeom prst="rect">
            <a:avLst/>
          </a:prstGeom>
        </p:spPr>
      </p:pic>
    </p:spTree>
    <p:extLst>
      <p:ext uri="{BB962C8B-B14F-4D97-AF65-F5344CB8AC3E}">
        <p14:creationId xmlns:p14="http://schemas.microsoft.com/office/powerpoint/2010/main" val="203365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t="13809" r="847" b="1120"/>
          <a:stretch/>
        </p:blipFill>
        <p:spPr>
          <a:xfrm>
            <a:off x="1790988" y="1763840"/>
            <a:ext cx="8303742" cy="4860325"/>
          </a:xfrm>
          <a:prstGeom prst="rect">
            <a:avLst/>
          </a:prstGeom>
        </p:spPr>
      </p:pic>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Step 1 – finding the estimated sales value</a:t>
            </a:r>
            <a:endParaRPr lang="en-GB" b="1" dirty="0">
              <a:solidFill>
                <a:schemeClr val="bg1"/>
              </a:solidFill>
              <a:latin typeface="+mn-lt"/>
            </a:endParaRPr>
          </a:p>
        </p:txBody>
      </p:sp>
    </p:spTree>
    <p:extLst>
      <p:ext uri="{BB962C8B-B14F-4D97-AF65-F5344CB8AC3E}">
        <p14:creationId xmlns:p14="http://schemas.microsoft.com/office/powerpoint/2010/main" val="1684044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3880" y="1973519"/>
            <a:ext cx="10903424" cy="4602109"/>
          </a:xfrm>
        </p:spPr>
        <p:txBody>
          <a:bodyPr>
            <a:normAutofit/>
          </a:bodyPr>
          <a:lstStyle/>
          <a:p>
            <a:r>
              <a:rPr lang="en-GB" dirty="0" smtClean="0"/>
              <a:t>To work out exactly how much profit your company will make from this project, you will now run through a development appraisal.</a:t>
            </a:r>
          </a:p>
          <a:p>
            <a:endParaRPr lang="en-GB" dirty="0" smtClean="0"/>
          </a:p>
          <a:p>
            <a:r>
              <a:rPr lang="en-GB" dirty="0" smtClean="0"/>
              <a:t>You will use your estimated sales value, and consider all the costs involved with a build project. These include:</a:t>
            </a:r>
          </a:p>
          <a:p>
            <a:pPr marL="0" indent="0">
              <a:buNone/>
            </a:pPr>
            <a:endParaRPr lang="en-GB" dirty="0"/>
          </a:p>
          <a:p>
            <a:pPr marL="0" indent="0">
              <a:buNone/>
            </a:pPr>
            <a:r>
              <a:rPr lang="en-GB" i="1" dirty="0" smtClean="0"/>
              <a:t>Design costs, legal fees, and other expenses</a:t>
            </a:r>
          </a:p>
          <a:p>
            <a:pPr marL="0" indent="0">
              <a:buNone/>
            </a:pPr>
            <a:endParaRPr lang="en-GB" dirty="0"/>
          </a:p>
          <a:p>
            <a:pPr marL="0" indent="0" algn="ctr">
              <a:buNone/>
            </a:pPr>
            <a:r>
              <a:rPr lang="en-GB" b="1" dirty="0" smtClean="0">
                <a:solidFill>
                  <a:srgbClr val="09A5B5"/>
                </a:solidFill>
              </a:rPr>
              <a:t>Explanation on next slide</a:t>
            </a:r>
          </a:p>
        </p:txBody>
      </p:sp>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a:t>
            </a:r>
            <a:r>
              <a:rPr lang="en-GB" b="1" smtClean="0">
                <a:solidFill>
                  <a:schemeClr val="bg1"/>
                </a:solidFill>
                <a:latin typeface="+mn-lt"/>
              </a:rPr>
              <a:t>Step 2 </a:t>
            </a:r>
            <a:r>
              <a:rPr lang="en-GB" b="1" dirty="0" smtClean="0">
                <a:solidFill>
                  <a:schemeClr val="bg1"/>
                </a:solidFill>
                <a:latin typeface="+mn-lt"/>
              </a:rPr>
              <a:t>– development appraisal</a:t>
            </a:r>
            <a:endParaRPr lang="en-GB" b="1" dirty="0">
              <a:solidFill>
                <a:schemeClr val="bg1"/>
              </a:solidFill>
              <a:latin typeface="+mn-lt"/>
            </a:endParaRPr>
          </a:p>
        </p:txBody>
      </p:sp>
    </p:spTree>
    <p:extLst>
      <p:ext uri="{BB962C8B-B14F-4D97-AF65-F5344CB8AC3E}">
        <p14:creationId xmlns:p14="http://schemas.microsoft.com/office/powerpoint/2010/main" val="308787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p:cNvCxnSpPr/>
          <p:nvPr/>
        </p:nvCxnSpPr>
        <p:spPr>
          <a:xfrm flipV="1">
            <a:off x="398835" y="914400"/>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p:nvPr/>
        </p:nvCxnSpPr>
        <p:spPr>
          <a:xfrm flipV="1">
            <a:off x="398835" y="1261353"/>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p:cNvCxnSpPr/>
          <p:nvPr/>
        </p:nvCxnSpPr>
        <p:spPr>
          <a:xfrm flipV="1">
            <a:off x="398830" y="4049510"/>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p:cNvCxnSpPr/>
          <p:nvPr/>
        </p:nvCxnSpPr>
        <p:spPr>
          <a:xfrm flipV="1">
            <a:off x="398830" y="6162866"/>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pic>
        <p:nvPicPr>
          <p:cNvPr id="2" name="Picture 1"/>
          <p:cNvPicPr>
            <a:picLocks noChangeAspect="1"/>
          </p:cNvPicPr>
          <p:nvPr/>
        </p:nvPicPr>
        <p:blipFill>
          <a:blip r:embed="rId3"/>
          <a:stretch>
            <a:fillRect/>
          </a:stretch>
        </p:blipFill>
        <p:spPr>
          <a:xfrm>
            <a:off x="1679747" y="673057"/>
            <a:ext cx="9886950" cy="5857875"/>
          </a:xfrm>
          <a:prstGeom prst="rect">
            <a:avLst/>
          </a:prstGeom>
        </p:spPr>
      </p:pic>
    </p:spTree>
    <p:extLst>
      <p:ext uri="{BB962C8B-B14F-4D97-AF65-F5344CB8AC3E}">
        <p14:creationId xmlns:p14="http://schemas.microsoft.com/office/powerpoint/2010/main" val="3417696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89632" y="626848"/>
            <a:ext cx="9591675" cy="5505450"/>
          </a:xfrm>
          <a:prstGeom prst="rect">
            <a:avLst/>
          </a:prstGeom>
        </p:spPr>
      </p:pic>
      <p:cxnSp>
        <p:nvCxnSpPr>
          <p:cNvPr id="8" name="Straight Arrow Connector 7"/>
          <p:cNvCxnSpPr/>
          <p:nvPr/>
        </p:nvCxnSpPr>
        <p:spPr>
          <a:xfrm flipV="1">
            <a:off x="370945" y="3233963"/>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p:nvPr/>
        </p:nvCxnSpPr>
        <p:spPr>
          <a:xfrm flipV="1">
            <a:off x="370354" y="3971861"/>
            <a:ext cx="1118681" cy="9728"/>
          </a:xfrm>
          <a:prstGeom prst="straightConnector1">
            <a:avLst/>
          </a:prstGeom>
          <a:ln w="47625">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04948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98" y="2370619"/>
            <a:ext cx="11103592" cy="1325563"/>
          </a:xfrm>
        </p:spPr>
        <p:txBody>
          <a:bodyPr>
            <a:normAutofit fontScale="90000"/>
          </a:bodyPr>
          <a:lstStyle/>
          <a:p>
            <a:pPr algn="ctr"/>
            <a:r>
              <a:rPr lang="en-GB" sz="8000" b="1" dirty="0" smtClean="0">
                <a:solidFill>
                  <a:srgbClr val="00A7B5"/>
                </a:solidFill>
                <a:latin typeface="+mn-lt"/>
              </a:rPr>
              <a:t>How much profit did you make?</a:t>
            </a:r>
            <a:endParaRPr lang="en-GB" sz="8000" b="1" dirty="0">
              <a:solidFill>
                <a:srgbClr val="00A7B5"/>
              </a:solidFill>
              <a:latin typeface="+mn-lt"/>
            </a:endParaRPr>
          </a:p>
        </p:txBody>
      </p:sp>
    </p:spTree>
    <p:extLst>
      <p:ext uri="{BB962C8B-B14F-4D97-AF65-F5344CB8AC3E}">
        <p14:creationId xmlns:p14="http://schemas.microsoft.com/office/powerpoint/2010/main" val="2653105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84275" y="1848381"/>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dirty="0" smtClean="0">
                <a:solidFill>
                  <a:schemeClr val="bg1"/>
                </a:solidFill>
              </a:rPr>
              <a:t>THE BUILT ENVIRONMENT</a:t>
            </a:r>
            <a:endParaRPr lang="en-GB" sz="6000" b="1" dirty="0">
              <a:solidFill>
                <a:schemeClr val="bg1"/>
              </a:solidFill>
            </a:endParaRPr>
          </a:p>
        </p:txBody>
      </p:sp>
      <p:sp>
        <p:nvSpPr>
          <p:cNvPr id="2" name="Subtitle 1"/>
          <p:cNvSpPr>
            <a:spLocks noGrp="1"/>
          </p:cNvSpPr>
          <p:nvPr>
            <p:ph type="subTitle" idx="1"/>
          </p:nvPr>
        </p:nvSpPr>
        <p:spPr/>
        <p:txBody>
          <a:bodyPr/>
          <a:lstStyle/>
          <a:p>
            <a:endParaRPr lang="en-GB"/>
          </a:p>
        </p:txBody>
      </p:sp>
    </p:spTree>
    <p:extLst>
      <p:ext uri="{BB962C8B-B14F-4D97-AF65-F5344CB8AC3E}">
        <p14:creationId xmlns:p14="http://schemas.microsoft.com/office/powerpoint/2010/main" val="1276035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6"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822997796"/>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a16="http://schemas.microsoft.com/office/drawing/2014/main" xmlns=""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a16="http://schemas.microsoft.com/office/drawing/2014/main" xmlns=""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a16="http://schemas.microsoft.com/office/drawing/2014/main" xmlns=""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a16="http://schemas.microsoft.com/office/drawing/2014/main" xmlns=""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4"/>
                  </a:ext>
                </a:extLst>
              </a:tr>
            </a:tbl>
          </a:graphicData>
        </a:graphic>
      </p:graphicFrame>
      <p:sp>
        <p:nvSpPr>
          <p:cNvPr id="8" name="Rectangle 7"/>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9" name="Group 8"/>
          <p:cNvGrpSpPr/>
          <p:nvPr/>
        </p:nvGrpSpPr>
        <p:grpSpPr>
          <a:xfrm>
            <a:off x="4060386" y="4148724"/>
            <a:ext cx="3687664" cy="2448735"/>
            <a:chOff x="0" y="0"/>
            <a:chExt cx="2763411" cy="2903521"/>
          </a:xfrm>
          <a:solidFill>
            <a:schemeClr val="bg1"/>
          </a:solidFill>
        </p:grpSpPr>
        <p:sp>
          <p:nvSpPr>
            <p:cNvPr id="10" name="Rectangle 9"/>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1" name="Rectangle 10"/>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2" name="Group 11"/>
          <p:cNvGrpSpPr/>
          <p:nvPr/>
        </p:nvGrpSpPr>
        <p:grpSpPr>
          <a:xfrm>
            <a:off x="8167415" y="4145739"/>
            <a:ext cx="3687664" cy="2451720"/>
            <a:chOff x="3047145" y="0"/>
            <a:chExt cx="2763411" cy="2906506"/>
          </a:xfrm>
          <a:solidFill>
            <a:schemeClr val="bg1"/>
          </a:solidFill>
        </p:grpSpPr>
        <p:sp>
          <p:nvSpPr>
            <p:cNvPr id="13" name="Rectangle 12"/>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4" name="Rectangle 13"/>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1259579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1050" y="135084"/>
            <a:ext cx="3989910" cy="2889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7137" y="3439389"/>
            <a:ext cx="4442617" cy="3106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8613" y="1112457"/>
            <a:ext cx="4942079" cy="3008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4857000" y="389829"/>
            <a:ext cx="6626546" cy="659653"/>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000" dirty="0" smtClean="0">
                <a:solidFill>
                  <a:srgbClr val="09A5B5"/>
                </a:solidFill>
                <a:latin typeface="Calibri" panose="020F0502020204030204" pitchFamily="34" charset="0"/>
              </a:rPr>
              <a:t>Example image of project industry participant worked on</a:t>
            </a:r>
            <a:endParaRPr lang="en-GB" sz="2000" dirty="0">
              <a:solidFill>
                <a:srgbClr val="09A5B5"/>
              </a:solidFill>
              <a:latin typeface="Calibri" panose="020F0502020204030204" pitchFamily="34" charset="0"/>
            </a:endParaRPr>
          </a:p>
        </p:txBody>
      </p:sp>
      <p:cxnSp>
        <p:nvCxnSpPr>
          <p:cNvPr id="11" name="Curved Connector 10"/>
          <p:cNvCxnSpPr/>
          <p:nvPr/>
        </p:nvCxnSpPr>
        <p:spPr>
          <a:xfrm rot="10800000" flipV="1">
            <a:off x="4150960" y="643882"/>
            <a:ext cx="706042" cy="613418"/>
          </a:xfrm>
          <a:prstGeom prst="curvedConnector3">
            <a:avLst/>
          </a:prstGeom>
          <a:ln w="38100">
            <a:solidFill>
              <a:srgbClr val="09A5B5"/>
            </a:solidFill>
            <a:tailEnd type="triangle"/>
          </a:ln>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6131619" y="5394784"/>
            <a:ext cx="3804914" cy="659653"/>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GB" sz="2000" dirty="0">
              <a:solidFill>
                <a:srgbClr val="09A5B5"/>
              </a:solidFill>
              <a:latin typeface="Calibri" panose="020F0502020204030204" pitchFamily="34" charset="0"/>
            </a:endParaRPr>
          </a:p>
        </p:txBody>
      </p:sp>
      <p:cxnSp>
        <p:nvCxnSpPr>
          <p:cNvPr id="17" name="Curved Connector 16"/>
          <p:cNvCxnSpPr/>
          <p:nvPr/>
        </p:nvCxnSpPr>
        <p:spPr>
          <a:xfrm rot="10800000" flipV="1">
            <a:off x="5425578" y="5648837"/>
            <a:ext cx="706042" cy="613418"/>
          </a:xfrm>
          <a:prstGeom prst="curvedConnector3">
            <a:avLst/>
          </a:prstGeom>
          <a:ln w="38100">
            <a:solidFill>
              <a:srgbClr val="09A5B5"/>
            </a:solidFill>
            <a:tailEnd type="triangle"/>
          </a:ln>
        </p:spPr>
        <p:style>
          <a:lnRef idx="2">
            <a:schemeClr val="accent1"/>
          </a:lnRef>
          <a:fillRef idx="0">
            <a:schemeClr val="accent1"/>
          </a:fillRef>
          <a:effectRef idx="1">
            <a:schemeClr val="accent1"/>
          </a:effectRef>
          <a:fontRef idx="minor">
            <a:schemeClr val="tx1"/>
          </a:fontRef>
        </p:style>
      </p:cxnSp>
      <p:sp>
        <p:nvSpPr>
          <p:cNvPr id="18" name="Content Placeholder 2"/>
          <p:cNvSpPr txBox="1">
            <a:spLocks/>
          </p:cNvSpPr>
          <p:nvPr/>
        </p:nvSpPr>
        <p:spPr>
          <a:xfrm>
            <a:off x="8132650" y="4708614"/>
            <a:ext cx="3804914" cy="659653"/>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GB" sz="2000" dirty="0">
              <a:solidFill>
                <a:srgbClr val="09A5B5"/>
              </a:solidFill>
              <a:latin typeface="Calibri" panose="020F0502020204030204" pitchFamily="34" charset="0"/>
            </a:endParaRPr>
          </a:p>
        </p:txBody>
      </p:sp>
      <p:cxnSp>
        <p:nvCxnSpPr>
          <p:cNvPr id="19" name="Curved Connector 18"/>
          <p:cNvCxnSpPr/>
          <p:nvPr/>
        </p:nvCxnSpPr>
        <p:spPr>
          <a:xfrm rot="16200000" flipV="1">
            <a:off x="7691734" y="4261974"/>
            <a:ext cx="656669" cy="391425"/>
          </a:xfrm>
          <a:prstGeom prst="curvedConnector3">
            <a:avLst/>
          </a:prstGeom>
          <a:ln w="38100">
            <a:solidFill>
              <a:srgbClr val="09A5B5"/>
            </a:solidFill>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p:cNvSpPr txBox="1">
            <a:spLocks/>
          </p:cNvSpPr>
          <p:nvPr/>
        </p:nvSpPr>
        <p:spPr>
          <a:xfrm>
            <a:off x="7637341" y="4812538"/>
            <a:ext cx="5497961" cy="659653"/>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000" dirty="0" smtClean="0">
                <a:solidFill>
                  <a:srgbClr val="09A5B5"/>
                </a:solidFill>
                <a:latin typeface="Calibri" panose="020F0502020204030204" pitchFamily="34" charset="0"/>
              </a:rPr>
              <a:t>Example 2</a:t>
            </a:r>
            <a:endParaRPr lang="en-GB" sz="2000" dirty="0">
              <a:solidFill>
                <a:srgbClr val="09A5B5"/>
              </a:solidFill>
              <a:latin typeface="Calibri" panose="020F0502020204030204" pitchFamily="34" charset="0"/>
            </a:endParaRPr>
          </a:p>
        </p:txBody>
      </p:sp>
      <p:sp>
        <p:nvSpPr>
          <p:cNvPr id="13" name="Content Placeholder 2"/>
          <p:cNvSpPr txBox="1">
            <a:spLocks/>
          </p:cNvSpPr>
          <p:nvPr/>
        </p:nvSpPr>
        <p:spPr>
          <a:xfrm>
            <a:off x="6247443" y="5433488"/>
            <a:ext cx="5497961" cy="659653"/>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000" dirty="0" smtClean="0">
                <a:solidFill>
                  <a:srgbClr val="09A5B5"/>
                </a:solidFill>
                <a:latin typeface="Calibri" panose="020F0502020204030204" pitchFamily="34" charset="0"/>
              </a:rPr>
              <a:t>Example 3</a:t>
            </a:r>
            <a:endParaRPr lang="en-GB" sz="2000" dirty="0">
              <a:solidFill>
                <a:srgbClr val="09A5B5"/>
              </a:solidFill>
              <a:latin typeface="Calibri" panose="020F0502020204030204" pitchFamily="34" charset="0"/>
            </a:endParaRPr>
          </a:p>
        </p:txBody>
      </p:sp>
    </p:spTree>
    <p:extLst>
      <p:ext uri="{BB962C8B-B14F-4D97-AF65-F5344CB8AC3E}">
        <p14:creationId xmlns:p14="http://schemas.microsoft.com/office/powerpoint/2010/main" val="2778573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170058" y="2703625"/>
            <a:ext cx="9594376" cy="1196292"/>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The human-made space in which people live, work, and play on a day-to-day basis</a:t>
            </a:r>
            <a:endParaRPr lang="en-GB" sz="5400" dirty="0">
              <a:solidFill>
                <a:srgbClr val="00A7B5"/>
              </a:solidFill>
              <a:latin typeface="+mn-lt"/>
            </a:endParaRP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do we mean when we say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25157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4"/>
                  </a:solidFill>
                </a:rPr>
                <a:t>Preparation and Brief</a:t>
              </a:r>
              <a:endParaRPr lang="en-GB" sz="2400" b="1" kern="1200" dirty="0">
                <a:solidFill>
                  <a:schemeClr val="accent4"/>
                </a:solidFill>
              </a:endParaRP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smtClean="0">
                  <a:solidFill>
                    <a:schemeClr val="accent1"/>
                  </a:solidFill>
                  <a:ea typeface="Gulim" panose="020B0600000101010101" pitchFamily="34" charset="-127"/>
                  <a:cs typeface="Arial" panose="020B0604020202020204" pitchFamily="34" charset="0"/>
                </a:rPr>
                <a:t>Handover and I</a:t>
              </a:r>
              <a:r>
                <a:rPr lang="en-GB" sz="2400" b="1" kern="1200" dirty="0" smtClean="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Civil Engineers</a:t>
            </a:r>
            <a:endParaRPr lang="en-GB" sz="1600" b="1" dirty="0"/>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Health and Safety Advisors</a:t>
            </a:r>
            <a:endParaRPr lang="en-GB" sz="1600" b="1" dirty="0"/>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Environmental Advisors</a:t>
            </a:r>
            <a:endParaRPr lang="en-GB" sz="1600" b="1" dirty="0"/>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smtClean="0"/>
              <a:t>CSR Managers</a:t>
            </a:r>
            <a:endParaRPr lang="en-GB" sz="1600" b="1" dirty="0"/>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Geotechnical </a:t>
            </a:r>
          </a:p>
          <a:p>
            <a:pPr algn="ctr"/>
            <a:r>
              <a:rPr lang="en-GB" sz="1600" b="1" dirty="0" smtClean="0"/>
              <a:t>Engineers</a:t>
            </a:r>
            <a:endParaRPr lang="en-GB" sz="1600" b="1" dirty="0"/>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3D </a:t>
            </a:r>
            <a:r>
              <a:rPr lang="en-GB" sz="1600" b="1" dirty="0" err="1" smtClean="0"/>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Architects</a:t>
            </a:r>
            <a:endParaRPr lang="en-GB" sz="1600" b="1" dirty="0"/>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CAD Operatives</a:t>
            </a:r>
            <a:endParaRPr lang="en-GB" sz="1600" b="1" dirty="0"/>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BIM Technicians</a:t>
            </a:r>
            <a:endParaRPr lang="en-GB" sz="1600" b="1" dirty="0"/>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Structural Engineers</a:t>
            </a:r>
            <a:endParaRPr lang="en-GB" sz="1600" b="1" dirty="0"/>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Geospatial Modeller</a:t>
            </a:r>
            <a:endParaRPr lang="en-GB" sz="1600" b="1" dirty="0"/>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Bid Managers</a:t>
            </a:r>
            <a:endParaRPr lang="en-GB" sz="1600" b="1" dirty="0"/>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Building Services Engineers</a:t>
            </a:r>
            <a:endParaRPr lang="en-GB" sz="1600" b="1" dirty="0"/>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Skilled Tradespeople</a:t>
            </a:r>
            <a:endParaRPr lang="en-GB" sz="1600" b="1" dirty="0"/>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Project Managers</a:t>
            </a:r>
            <a:endParaRPr lang="en-GB" sz="1600" b="1" dirty="0"/>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Quantity Surveyors</a:t>
            </a:r>
            <a:endParaRPr lang="en-GB" sz="1600" b="1" dirty="0"/>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Geologists</a:t>
            </a:r>
            <a:endParaRPr lang="en-GB" sz="1600" b="1" dirty="0"/>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Electrical Engineers</a:t>
            </a:r>
            <a:endParaRPr lang="en-GB" sz="1600" b="1" dirty="0"/>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Crane Operators</a:t>
            </a:r>
            <a:endParaRPr lang="en-GB" sz="1600" b="1" dirty="0"/>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Health and Safety Advisors</a:t>
            </a:r>
            <a:endParaRPr lang="en-GB" sz="1600" b="1" dirty="0"/>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Building Technicians</a:t>
            </a:r>
            <a:endParaRPr lang="en-GB" sz="1600" b="1" dirty="0"/>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Facilities Managers</a:t>
            </a:r>
            <a:endParaRPr lang="en-GB" sz="1600" b="1" dirty="0"/>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Solicitors</a:t>
            </a:r>
            <a:endParaRPr lang="en-GB" sz="1600" b="1" dirty="0"/>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HR Managers</a:t>
            </a:r>
            <a:endParaRPr lang="en-GB" sz="1600" b="1" dirty="0"/>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Purchasing Agents</a:t>
            </a:r>
            <a:endParaRPr lang="en-GB" sz="1600" b="1" dirty="0"/>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Marketing and PR Managers</a:t>
            </a:r>
            <a:endParaRPr lang="en-GB" sz="1600" b="1" dirty="0"/>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Landscape Architects</a:t>
            </a:r>
            <a:endParaRPr lang="en-GB" sz="1600" b="1" dirty="0"/>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Town Planners</a:t>
            </a:r>
            <a:endParaRPr lang="en-GB" sz="1600" b="1" dirty="0"/>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Land Buyers</a:t>
            </a:r>
            <a:endParaRPr lang="en-GB" sz="1600" b="1" dirty="0"/>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Cost Consultants</a:t>
            </a:r>
            <a:endParaRPr lang="en-GB" sz="1600" b="1" dirty="0"/>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Receptionists</a:t>
            </a:r>
            <a:endParaRPr lang="en-GB" sz="1600" b="1" dirty="0"/>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Interior Designers</a:t>
            </a:r>
            <a:endParaRPr lang="en-GB" sz="1600" b="1" dirty="0"/>
          </a:p>
        </p:txBody>
      </p:sp>
    </p:spTree>
    <p:extLst>
      <p:ext uri="{BB962C8B-B14F-4D97-AF65-F5344CB8AC3E}">
        <p14:creationId xmlns:p14="http://schemas.microsoft.com/office/powerpoint/2010/main" val="591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266192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5" name="Title 1"/>
          <p:cNvSpPr txBox="1">
            <a:spLocks/>
          </p:cNvSpPr>
          <p:nvPr/>
        </p:nvSpPr>
        <p:spPr>
          <a:xfrm>
            <a:off x="1380314" y="19898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It’s worth thinking about a career in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18343039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44237" y="1989884"/>
            <a:ext cx="11118272"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is Property Development?</a:t>
            </a:r>
          </a:p>
          <a:p>
            <a:pPr algn="ctr"/>
            <a:endParaRPr lang="en-GB" sz="5400" dirty="0">
              <a:solidFill>
                <a:srgbClr val="00A7B5"/>
              </a:solidFill>
              <a:latin typeface="+mn-lt"/>
            </a:endParaRPr>
          </a:p>
          <a:p>
            <a:pPr algn="ctr"/>
            <a:r>
              <a:rPr lang="en-GB" sz="5400" dirty="0" smtClean="0">
                <a:solidFill>
                  <a:srgbClr val="00A7B5"/>
                </a:solidFill>
                <a:latin typeface="+mn-lt"/>
              </a:rPr>
              <a:t>What are the first steps?</a:t>
            </a:r>
            <a:endParaRPr lang="en-GB" sz="5400" dirty="0">
              <a:solidFill>
                <a:srgbClr val="00A7B5"/>
              </a:solidFill>
              <a:latin typeface="+mn-lt"/>
            </a:endParaRPr>
          </a:p>
        </p:txBody>
      </p:sp>
    </p:spTree>
    <p:extLst>
      <p:ext uri="{BB962C8B-B14F-4D97-AF65-F5344CB8AC3E}">
        <p14:creationId xmlns:p14="http://schemas.microsoft.com/office/powerpoint/2010/main" val="20528844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TotalTime>
  <Words>1269</Words>
  <Application>Microsoft Office PowerPoint</Application>
  <PresentationFormat>Widescreen</PresentationFormat>
  <Paragraphs>171</Paragraphs>
  <Slides>18</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Gulim</vt:lpstr>
      <vt:lpstr>Arial</vt:lpstr>
      <vt:lpstr>Calibri</vt:lpstr>
      <vt:lpstr>Calibri Light</vt:lpstr>
      <vt:lpstr>Museo Sans Cyrl 700</vt:lpstr>
      <vt:lpstr>Office Theme</vt:lpstr>
      <vt:lpstr>Go Construct PPT Template</vt:lpstr>
      <vt:lpstr>Property Development t developed in partnership with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much profit did you make?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Skills Workshop</dc:title>
  <dc:creator>Naziyah Miah</dc:creator>
  <cp:lastModifiedBy>Charlotte Higgins</cp:lastModifiedBy>
  <cp:revision>163</cp:revision>
  <dcterms:created xsi:type="dcterms:W3CDTF">2019-06-28T14:14:07Z</dcterms:created>
  <dcterms:modified xsi:type="dcterms:W3CDTF">2020-10-22T14:13:16Z</dcterms:modified>
</cp:coreProperties>
</file>