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26"/>
  </p:notesMasterIdLst>
  <p:handoutMasterIdLst>
    <p:handoutMasterId r:id="rId27"/>
  </p:handoutMasterIdLst>
  <p:sldIdLst>
    <p:sldId id="257" r:id="rId2"/>
    <p:sldId id="269" r:id="rId3"/>
    <p:sldId id="285" r:id="rId4"/>
    <p:sldId id="286" r:id="rId5"/>
    <p:sldId id="287" r:id="rId6"/>
    <p:sldId id="288" r:id="rId7"/>
    <p:sldId id="289" r:id="rId8"/>
    <p:sldId id="290" r:id="rId9"/>
    <p:sldId id="291" r:id="rId10"/>
    <p:sldId id="292" r:id="rId11"/>
    <p:sldId id="293" r:id="rId12"/>
    <p:sldId id="294" r:id="rId13"/>
    <p:sldId id="270" r:id="rId14"/>
    <p:sldId id="268" r:id="rId15"/>
    <p:sldId id="271" r:id="rId16"/>
    <p:sldId id="302" r:id="rId17"/>
    <p:sldId id="306" r:id="rId18"/>
    <p:sldId id="304" r:id="rId19"/>
    <p:sldId id="303" r:id="rId20"/>
    <p:sldId id="281" r:id="rId21"/>
    <p:sldId id="282" r:id="rId22"/>
    <p:sldId id="283" r:id="rId23"/>
    <p:sldId id="284" r:id="rId24"/>
    <p:sldId id="264" r:id="rId25"/>
  </p:sldIdLst>
  <p:sldSz cx="9144000" cy="5143500" type="screen16x9"/>
  <p:notesSz cx="6864350" cy="9994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57A4"/>
    <a:srgbClr val="6AA9DD"/>
    <a:srgbClr val="279BCE"/>
    <a:srgbClr val="1C2346"/>
    <a:srgbClr val="498339"/>
    <a:srgbClr val="AECC48"/>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22" autoAdjust="0"/>
    <p:restoredTop sz="61727" autoAdjust="0"/>
  </p:normalViewPr>
  <p:slideViewPr>
    <p:cSldViewPr snapToGrid="0" snapToObjects="1">
      <p:cViewPr>
        <p:scale>
          <a:sx n="112" d="100"/>
          <a:sy n="112" d="100"/>
        </p:scale>
        <p:origin x="163" y="12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4" d="100"/>
          <a:sy n="64" d="100"/>
        </p:scale>
        <p:origin x="-3378" y="-102"/>
      </p:cViewPr>
      <p:guideLst>
        <p:guide orient="horz" pos="3148"/>
        <p:guide pos="216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99745"/>
          </a:xfrm>
          <a:prstGeom prst="rect">
            <a:avLst/>
          </a:prstGeom>
        </p:spPr>
        <p:txBody>
          <a:bodyPr vert="horz" lIns="96332" tIns="48166" rIns="96332" bIns="48166" rtlCol="0"/>
          <a:lstStyle>
            <a:lvl1pPr algn="l">
              <a:defRPr sz="1300"/>
            </a:lvl1pPr>
          </a:lstStyle>
          <a:p>
            <a:endParaRPr lang="en-ZA"/>
          </a:p>
        </p:txBody>
      </p:sp>
      <p:sp>
        <p:nvSpPr>
          <p:cNvPr id="3" name="Date Placeholder 2"/>
          <p:cNvSpPr>
            <a:spLocks noGrp="1"/>
          </p:cNvSpPr>
          <p:nvPr>
            <p:ph type="dt" sz="quarter" idx="1"/>
          </p:nvPr>
        </p:nvSpPr>
        <p:spPr>
          <a:xfrm>
            <a:off x="3888210" y="0"/>
            <a:ext cx="2974552" cy="499745"/>
          </a:xfrm>
          <a:prstGeom prst="rect">
            <a:avLst/>
          </a:prstGeom>
        </p:spPr>
        <p:txBody>
          <a:bodyPr vert="horz" lIns="96332" tIns="48166" rIns="96332" bIns="48166" rtlCol="0"/>
          <a:lstStyle>
            <a:lvl1pPr algn="r">
              <a:defRPr sz="1300"/>
            </a:lvl1pPr>
          </a:lstStyle>
          <a:p>
            <a:fld id="{08AB7562-90BB-4E8C-9580-AB50A3580E3C}" type="datetimeFigureOut">
              <a:rPr lang="en-ZA" smtClean="0"/>
              <a:t>2016/04/25</a:t>
            </a:fld>
            <a:endParaRPr lang="en-ZA"/>
          </a:p>
        </p:txBody>
      </p:sp>
      <p:sp>
        <p:nvSpPr>
          <p:cNvPr id="4" name="Footer Placeholder 3"/>
          <p:cNvSpPr>
            <a:spLocks noGrp="1"/>
          </p:cNvSpPr>
          <p:nvPr>
            <p:ph type="ftr" sz="quarter" idx="2"/>
          </p:nvPr>
        </p:nvSpPr>
        <p:spPr>
          <a:xfrm>
            <a:off x="0" y="9493420"/>
            <a:ext cx="2974552" cy="499745"/>
          </a:xfrm>
          <a:prstGeom prst="rect">
            <a:avLst/>
          </a:prstGeom>
        </p:spPr>
        <p:txBody>
          <a:bodyPr vert="horz" lIns="96332" tIns="48166" rIns="96332" bIns="48166" rtlCol="0" anchor="b"/>
          <a:lstStyle>
            <a:lvl1pPr algn="l">
              <a:defRPr sz="1300"/>
            </a:lvl1pPr>
          </a:lstStyle>
          <a:p>
            <a:endParaRPr lang="en-ZA"/>
          </a:p>
        </p:txBody>
      </p:sp>
      <p:sp>
        <p:nvSpPr>
          <p:cNvPr id="5" name="Slide Number Placeholder 4"/>
          <p:cNvSpPr>
            <a:spLocks noGrp="1"/>
          </p:cNvSpPr>
          <p:nvPr>
            <p:ph type="sldNum" sz="quarter" idx="3"/>
          </p:nvPr>
        </p:nvSpPr>
        <p:spPr>
          <a:xfrm>
            <a:off x="3888210" y="9493420"/>
            <a:ext cx="2974552" cy="499745"/>
          </a:xfrm>
          <a:prstGeom prst="rect">
            <a:avLst/>
          </a:prstGeom>
        </p:spPr>
        <p:txBody>
          <a:bodyPr vert="horz" lIns="96332" tIns="48166" rIns="96332" bIns="48166" rtlCol="0" anchor="b"/>
          <a:lstStyle>
            <a:lvl1pPr algn="r">
              <a:defRPr sz="13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4552" cy="499745"/>
          </a:xfrm>
          <a:prstGeom prst="rect">
            <a:avLst/>
          </a:prstGeom>
        </p:spPr>
        <p:txBody>
          <a:bodyPr vert="horz" lIns="96332" tIns="48166" rIns="96332" bIns="48166" rtlCol="0"/>
          <a:lstStyle>
            <a:lvl1pPr algn="l">
              <a:defRPr sz="1300"/>
            </a:lvl1pPr>
          </a:lstStyle>
          <a:p>
            <a:endParaRPr lang="en-GB"/>
          </a:p>
        </p:txBody>
      </p:sp>
      <p:sp>
        <p:nvSpPr>
          <p:cNvPr id="3" name="Date Placeholder 2"/>
          <p:cNvSpPr>
            <a:spLocks noGrp="1"/>
          </p:cNvSpPr>
          <p:nvPr>
            <p:ph type="dt" idx="1"/>
          </p:nvPr>
        </p:nvSpPr>
        <p:spPr>
          <a:xfrm>
            <a:off x="3888210" y="0"/>
            <a:ext cx="2974552" cy="499745"/>
          </a:xfrm>
          <a:prstGeom prst="rect">
            <a:avLst/>
          </a:prstGeom>
        </p:spPr>
        <p:txBody>
          <a:bodyPr vert="horz" lIns="96332" tIns="48166" rIns="96332" bIns="48166" rtlCol="0"/>
          <a:lstStyle>
            <a:lvl1pPr algn="r">
              <a:defRPr sz="1300"/>
            </a:lvl1pPr>
          </a:lstStyle>
          <a:p>
            <a:fld id="{3E2CECB3-252F-4E2B-ACC3-67DBCBBC5B3D}" type="datetimeFigureOut">
              <a:rPr lang="en-GB" smtClean="0"/>
              <a:t>25/04/2016</a:t>
            </a:fld>
            <a:endParaRPr lang="en-GB"/>
          </a:p>
        </p:txBody>
      </p:sp>
      <p:sp>
        <p:nvSpPr>
          <p:cNvPr id="4" name="Slide Image Placeholder 3"/>
          <p:cNvSpPr>
            <a:spLocks noGrp="1" noRot="1" noChangeAspect="1"/>
          </p:cNvSpPr>
          <p:nvPr>
            <p:ph type="sldImg" idx="2"/>
          </p:nvPr>
        </p:nvSpPr>
        <p:spPr>
          <a:xfrm>
            <a:off x="101600" y="749300"/>
            <a:ext cx="6661150" cy="3748088"/>
          </a:xfrm>
          <a:prstGeom prst="rect">
            <a:avLst/>
          </a:prstGeom>
          <a:noFill/>
          <a:ln w="12700">
            <a:solidFill>
              <a:prstClr val="black"/>
            </a:solidFill>
          </a:ln>
        </p:spPr>
        <p:txBody>
          <a:bodyPr vert="horz" lIns="96332" tIns="48166" rIns="96332" bIns="48166" rtlCol="0" anchor="ctr"/>
          <a:lstStyle/>
          <a:p>
            <a:endParaRPr lang="en-GB"/>
          </a:p>
        </p:txBody>
      </p:sp>
      <p:sp>
        <p:nvSpPr>
          <p:cNvPr id="5" name="Notes Placeholder 4"/>
          <p:cNvSpPr>
            <a:spLocks noGrp="1"/>
          </p:cNvSpPr>
          <p:nvPr>
            <p:ph type="body" sz="quarter" idx="3"/>
          </p:nvPr>
        </p:nvSpPr>
        <p:spPr>
          <a:xfrm>
            <a:off x="686435" y="4747578"/>
            <a:ext cx="5491480" cy="4497705"/>
          </a:xfrm>
          <a:prstGeom prst="rect">
            <a:avLst/>
          </a:prstGeom>
        </p:spPr>
        <p:txBody>
          <a:bodyPr vert="horz" lIns="96332" tIns="48166" rIns="96332" bIns="4816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93420"/>
            <a:ext cx="2974552" cy="499745"/>
          </a:xfrm>
          <a:prstGeom prst="rect">
            <a:avLst/>
          </a:prstGeom>
        </p:spPr>
        <p:txBody>
          <a:bodyPr vert="horz" lIns="96332" tIns="48166" rIns="96332" bIns="48166" rtlCol="0" anchor="b"/>
          <a:lstStyle>
            <a:lvl1pPr algn="l">
              <a:defRPr sz="1300"/>
            </a:lvl1pPr>
          </a:lstStyle>
          <a:p>
            <a:endParaRPr lang="en-GB"/>
          </a:p>
        </p:txBody>
      </p:sp>
      <p:sp>
        <p:nvSpPr>
          <p:cNvPr id="7" name="Slide Number Placeholder 6"/>
          <p:cNvSpPr>
            <a:spLocks noGrp="1"/>
          </p:cNvSpPr>
          <p:nvPr>
            <p:ph type="sldNum" sz="quarter" idx="5"/>
          </p:nvPr>
        </p:nvSpPr>
        <p:spPr>
          <a:xfrm>
            <a:off x="3888210" y="9493420"/>
            <a:ext cx="2974552" cy="499745"/>
          </a:xfrm>
          <a:prstGeom prst="rect">
            <a:avLst/>
          </a:prstGeom>
        </p:spPr>
        <p:txBody>
          <a:bodyPr vert="horz" lIns="96332" tIns="48166" rIns="96332" bIns="48166" rtlCol="0" anchor="b"/>
          <a:lstStyle>
            <a:lvl1pPr algn="r">
              <a:defRPr sz="13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hutterstock.com/gallery-2775274p1.html"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www.shutterstock.com/editoria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smtClean="0">
                <a:latin typeface="Arial" panose="020B0604020202020204" pitchFamily="34" charset="0"/>
                <a:cs typeface="Arial" panose="020B0604020202020204" pitchFamily="34" charset="0"/>
              </a:rPr>
              <a:t>Introduce yourself and say which construction company you work for (if applicable)</a:t>
            </a:r>
          </a:p>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Explain that you are delivering a presentation about the construction industry and in doing so will highlight the range of careers it can offer. </a:t>
            </a:r>
          </a:p>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Say</a:t>
            </a:r>
            <a:r>
              <a:rPr lang="en-GB" sz="1000" baseline="0" dirty="0" smtClean="0">
                <a:latin typeface="Arial" panose="020B0604020202020204" pitchFamily="34" charset="0"/>
                <a:cs typeface="Arial" panose="020B0604020202020204" pitchFamily="34" charset="0"/>
              </a:rPr>
              <a:t> that </a:t>
            </a:r>
            <a:r>
              <a:rPr lang="en-GB" sz="1000" dirty="0" smtClean="0">
                <a:latin typeface="Arial" panose="020B0604020202020204" pitchFamily="34" charset="0"/>
                <a:cs typeface="Arial" panose="020B0604020202020204" pitchFamily="34" charset="0"/>
              </a:rPr>
              <a:t>you will finish the </a:t>
            </a:r>
            <a:r>
              <a:rPr lang="en-GB" sz="1000" baseline="0" dirty="0" smtClean="0">
                <a:latin typeface="Arial" panose="020B0604020202020204" pitchFamily="34" charset="0"/>
                <a:cs typeface="Arial" panose="020B0604020202020204" pitchFamily="34" charset="0"/>
              </a:rPr>
              <a:t>presentation by telling them about your own career in construction (if applicable)</a:t>
            </a:r>
            <a:endParaRPr lang="en-GB" sz="1000" dirty="0" smtClean="0">
              <a:latin typeface="Arial" panose="020B0604020202020204" pitchFamily="34" charset="0"/>
              <a:cs typeface="Arial" panose="020B0604020202020204" pitchFamily="34" charset="0"/>
            </a:endParaRPr>
          </a:p>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Start with a Q&amp;A with the group: what do</a:t>
            </a:r>
            <a:r>
              <a:rPr lang="en-GB" sz="1000" baseline="0" dirty="0" smtClean="0">
                <a:latin typeface="Arial" panose="020B0604020202020204" pitchFamily="34" charset="0"/>
                <a:cs typeface="Arial" panose="020B0604020202020204" pitchFamily="34" charset="0"/>
              </a:rPr>
              <a:t> we build in the</a:t>
            </a:r>
            <a:r>
              <a:rPr lang="en-GB" sz="1000" dirty="0" smtClean="0">
                <a:latin typeface="Arial" panose="020B0604020202020204" pitchFamily="34" charset="0"/>
                <a:cs typeface="Arial" panose="020B0604020202020204" pitchFamily="34" charset="0"/>
              </a:rPr>
              <a:t> construction industry? (Could use a flipchart to note answers) </a:t>
            </a:r>
          </a:p>
          <a:p>
            <a:endParaRPr lang="en-GB" sz="1000" dirty="0" smtClean="0">
              <a:latin typeface="Arial" panose="020B0604020202020204" pitchFamily="34" charset="0"/>
              <a:cs typeface="Arial" panose="020B0604020202020204" pitchFamily="34" charset="0"/>
            </a:endParaRPr>
          </a:p>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3426560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baseline="0" dirty="0" smtClean="0"/>
              <a:t> (Animated Title)</a:t>
            </a:r>
          </a:p>
          <a:p>
            <a:endParaRPr lang="en-GB"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1295356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a:t>
            </a:r>
            <a:r>
              <a:rPr lang="en-GB" i="1" dirty="0" smtClean="0"/>
              <a:t>(Animated Title)</a:t>
            </a:r>
          </a:p>
          <a:p>
            <a:endParaRPr lang="en-GB" dirty="0" smtClean="0"/>
          </a:p>
          <a:p>
            <a:pPr defTabSz="963320">
              <a:defRPr/>
            </a:pPr>
            <a:r>
              <a:rPr lang="en-GB" sz="1300" b="1" dirty="0" smtClean="0"/>
              <a:t>Image</a:t>
            </a:r>
            <a:r>
              <a:rPr lang="en-GB" sz="1300" b="1" baseline="0" dirty="0" smtClean="0"/>
              <a:t> Reference </a:t>
            </a:r>
            <a:r>
              <a:rPr lang="en-GB" sz="1300" baseline="0" dirty="0" smtClean="0"/>
              <a:t>- </a:t>
            </a:r>
            <a:r>
              <a:rPr lang="en-GB" sz="1300" dirty="0" smtClean="0"/>
              <a:t>Alnwick </a:t>
            </a:r>
            <a:r>
              <a:rPr lang="en-GB" dirty="0" smtClean="0"/>
              <a:t>castle, Northumberland,</a:t>
            </a:r>
            <a:r>
              <a:rPr lang="en-GB" baseline="0" dirty="0" smtClean="0"/>
              <a:t> England.</a:t>
            </a:r>
            <a:endParaRPr lang="en-GB"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2212462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smtClean="0"/>
              <a:t> (Animated Title x 2)</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2300339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623" indent="-180623" defTabSz="963320">
              <a:buFont typeface="Arial" panose="020B0604020202020204" pitchFamily="34" charset="0"/>
              <a:buChar char="•"/>
              <a:defRPr/>
            </a:pPr>
            <a:r>
              <a:rPr lang="en-GB" sz="1300" b="1" dirty="0"/>
              <a:t>Bullet point 1</a:t>
            </a:r>
            <a:r>
              <a:rPr lang="en-GB" b="1" baseline="0" dirty="0" smtClean="0"/>
              <a:t> </a:t>
            </a:r>
            <a:r>
              <a:rPr lang="en-GB" b="0" baseline="0" dirty="0" smtClean="0"/>
              <a:t>- </a:t>
            </a:r>
            <a:r>
              <a:rPr lang="en-GB" sz="1300" dirty="0" smtClean="0"/>
              <a:t>Three </a:t>
            </a:r>
            <a:r>
              <a:rPr lang="en-GB" sz="1300" dirty="0"/>
              <a:t>million people is nearly double the population of the UK’s second largest city, </a:t>
            </a:r>
            <a:r>
              <a:rPr lang="en-GB" sz="1300" dirty="0" smtClean="0"/>
              <a:t>Birmingham.</a:t>
            </a:r>
            <a:r>
              <a:rPr lang="en-GB" sz="1300" baseline="0" dirty="0" smtClean="0"/>
              <a:t> </a:t>
            </a:r>
            <a:r>
              <a:rPr lang="en-GB" sz="1300" dirty="0" smtClean="0"/>
              <a:t>Women </a:t>
            </a:r>
            <a:r>
              <a:rPr lang="en-GB" sz="1300" dirty="0"/>
              <a:t>account for 14% of the UK’s construction workforce</a:t>
            </a:r>
            <a:r>
              <a:rPr lang="en-GB" sz="1300" dirty="0" smtClean="0"/>
              <a:t>.</a:t>
            </a:r>
          </a:p>
          <a:p>
            <a:pPr marL="481660" lvl="1" indent="0" defTabSz="963320">
              <a:buFont typeface="Arial" panose="020B0604020202020204" pitchFamily="34" charset="0"/>
              <a:buNone/>
              <a:defRPr/>
            </a:pPr>
            <a:endParaRPr lang="en-GB" sz="1300" dirty="0"/>
          </a:p>
          <a:p>
            <a:pPr marL="180623" indent="-180623" defTabSz="963320">
              <a:buFont typeface="Arial" panose="020B0604020202020204" pitchFamily="34" charset="0"/>
              <a:buChar char="•"/>
              <a:defRPr/>
            </a:pPr>
            <a:r>
              <a:rPr lang="en-GB" sz="1300" b="1" dirty="0"/>
              <a:t>Bullet point 2</a:t>
            </a:r>
            <a:r>
              <a:rPr lang="en-GB" b="1" baseline="0" dirty="0" smtClean="0"/>
              <a:t> </a:t>
            </a:r>
            <a:r>
              <a:rPr lang="en-GB" baseline="0" dirty="0" smtClean="0"/>
              <a:t>– </a:t>
            </a:r>
            <a:r>
              <a:rPr lang="en-GB" sz="1300" dirty="0" smtClean="0"/>
              <a:t>232,000 </a:t>
            </a:r>
            <a:r>
              <a:rPr lang="en-GB" sz="1300" dirty="0"/>
              <a:t>jobs to be created in the next 5 years (</a:t>
            </a:r>
            <a:r>
              <a:rPr lang="en-GB" sz="1300" dirty="0" smtClean="0"/>
              <a:t>2016–2020). </a:t>
            </a:r>
            <a:r>
              <a:rPr lang="en-GB" sz="1300" dirty="0"/>
              <a:t>Source, and f</a:t>
            </a:r>
            <a:r>
              <a:rPr lang="en-GB" sz="1300" dirty="0">
                <a:solidFill>
                  <a:schemeClr val="tx1">
                    <a:lumMod val="65000"/>
                    <a:lumOff val="35000"/>
                  </a:schemeClr>
                </a:solidFill>
                <a:latin typeface="Arial" pitchFamily="34" charset="0"/>
                <a:cs typeface="Arial" pitchFamily="34" charset="0"/>
              </a:rPr>
              <a:t>or up-to-date and more detailed information: Labour Market Intelligence (</a:t>
            </a:r>
            <a:r>
              <a:rPr lang="en-GB" dirty="0" smtClean="0"/>
              <a:t>www.citb.co.uk/research/construction-skills-network). </a:t>
            </a:r>
          </a:p>
          <a:p>
            <a:pPr marL="0" indent="0" defTabSz="963320">
              <a:buFont typeface="Arial" panose="020B0604020202020204" pitchFamily="34" charset="0"/>
              <a:buNone/>
              <a:defRPr/>
            </a:pPr>
            <a:endParaRPr lang="en-GB" sz="1300" dirty="0"/>
          </a:p>
          <a:p>
            <a:pPr marL="180623" indent="-180623" defTabSz="963320">
              <a:buFont typeface="Arial" panose="020B0604020202020204" pitchFamily="34" charset="0"/>
              <a:buChar char="•"/>
              <a:defRPr/>
            </a:pPr>
            <a:r>
              <a:rPr lang="en-GB" sz="1300" b="1" dirty="0"/>
              <a:t>Bullet point 3</a:t>
            </a:r>
            <a:r>
              <a:rPr lang="en-GB" b="1" baseline="0" dirty="0" smtClean="0"/>
              <a:t> </a:t>
            </a:r>
            <a:r>
              <a:rPr lang="en-GB" baseline="0" dirty="0" smtClean="0"/>
              <a:t>– </a:t>
            </a:r>
            <a:r>
              <a:rPr lang="en-GB" sz="1300" dirty="0"/>
              <a:t>93% of the sector in the UK is made up of firms that employ fewer than 10 employees, many of which have apprenticeships and employment opportunities (source: IDBR from the </a:t>
            </a:r>
            <a:r>
              <a:rPr lang="en-GB" sz="1300" i="1" dirty="0"/>
              <a:t>UK Business: Activity, Size and Location 2011 </a:t>
            </a:r>
            <a:r>
              <a:rPr lang="en-GB" sz="1300" dirty="0"/>
              <a:t>survey/analysis</a:t>
            </a:r>
            <a:r>
              <a:rPr lang="en-GB" sz="1300" dirty="0" smtClean="0"/>
              <a:t>).</a:t>
            </a:r>
          </a:p>
          <a:p>
            <a:pPr marL="0" indent="0" defTabSz="963320">
              <a:buFont typeface="Arial" panose="020B0604020202020204" pitchFamily="34" charset="0"/>
              <a:buNone/>
              <a:defRPr/>
            </a:pPr>
            <a:endParaRPr lang="en-GB" sz="1300" dirty="0"/>
          </a:p>
          <a:p>
            <a:pPr marL="180623" indent="-180623" defTabSz="963320">
              <a:buFont typeface="Arial" panose="020B0604020202020204" pitchFamily="34" charset="0"/>
              <a:buChar char="•"/>
              <a:defRPr/>
            </a:pPr>
            <a:r>
              <a:rPr lang="en-GB" sz="1300" b="1" dirty="0"/>
              <a:t>Bullet point 4</a:t>
            </a:r>
            <a:r>
              <a:rPr lang="en-GB" b="1" baseline="0" dirty="0" smtClean="0"/>
              <a:t> </a:t>
            </a:r>
            <a:r>
              <a:rPr lang="en-GB" baseline="0" dirty="0" smtClean="0"/>
              <a:t>– </a:t>
            </a:r>
            <a:r>
              <a:rPr lang="en-GB" sz="1300" dirty="0"/>
              <a:t>Source: </a:t>
            </a:r>
            <a:r>
              <a:rPr lang="en-GB" sz="1300" i="1" dirty="0"/>
              <a:t>Annual Survey of Hours and Earnings 2014 </a:t>
            </a:r>
            <a:r>
              <a:rPr lang="en-GB" sz="1300" dirty="0"/>
              <a:t>and states the mean gross pay.</a:t>
            </a:r>
          </a:p>
          <a:p>
            <a:pPr defTabSz="963320">
              <a:defRPr/>
            </a:pPr>
            <a:endParaRPr lang="en-GB" sz="1300" dirty="0">
              <a:solidFill>
                <a:schemeClr val="tx1">
                  <a:lumMod val="65000"/>
                  <a:lumOff val="35000"/>
                </a:schemeClr>
              </a:solidFill>
              <a:latin typeface="Arial" pitchFamily="34" charset="0"/>
              <a:cs typeface="Arial" pitchFamily="34" charset="0"/>
            </a:endParaRPr>
          </a:p>
          <a:p>
            <a:endParaRPr lang="en-GB" sz="1300"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456591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623" indent="-180623">
              <a:buFont typeface="Arial" panose="020B0604020202020204" pitchFamily="34" charset="0"/>
              <a:buChar char="•"/>
            </a:pPr>
            <a:r>
              <a:rPr lang="en-GB" b="1" baseline="0" dirty="0" smtClean="0"/>
              <a:t>Bullet points 2/3/4 </a:t>
            </a:r>
            <a:r>
              <a:rPr lang="en-GB" baseline="0" dirty="0" smtClean="0"/>
              <a:t>– </a:t>
            </a:r>
            <a:r>
              <a:rPr lang="en-GB" b="0" baseline="0" dirty="0" smtClean="0"/>
              <a:t>The benefits of working in construction can be huge.</a:t>
            </a:r>
          </a:p>
          <a:p>
            <a:pPr marL="0" indent="0">
              <a:buFont typeface="Arial" panose="020B0604020202020204" pitchFamily="34" charset="0"/>
              <a:buNone/>
            </a:pPr>
            <a:endParaRPr lang="en-GB" b="0" baseline="0" dirty="0" smtClean="0"/>
          </a:p>
          <a:p>
            <a:pPr marL="180623" indent="-180623">
              <a:buFont typeface="Arial" panose="020B0604020202020204" pitchFamily="34" charset="0"/>
              <a:buChar char="•"/>
            </a:pPr>
            <a:r>
              <a:rPr lang="en-GB" b="0" baseline="0" dirty="0" smtClean="0"/>
              <a:t>The salaries in the industry vary substantially but generally jobs are well paid with good benefits packages such as pensions, healthcare cover etc., the opportunity to travel worldwide and progression routes that can take you from being an apprentice to the managing director of a large international company</a:t>
            </a:r>
            <a:r>
              <a:rPr lang="en-GB" baseline="0" dirty="0" smtClean="0"/>
              <a:t>. </a:t>
            </a:r>
          </a:p>
          <a:p>
            <a:pPr marL="0" indent="0">
              <a:buFont typeface="Arial" panose="020B0604020202020204" pitchFamily="34" charset="0"/>
              <a:buNone/>
            </a:pPr>
            <a:endParaRPr lang="en-GB" sz="1300" dirty="0">
              <a:solidFill>
                <a:schemeClr val="tx1">
                  <a:lumMod val="65000"/>
                  <a:lumOff val="35000"/>
                </a:schemeClr>
              </a:solidFill>
              <a:latin typeface="Arial" pitchFamily="34" charset="0"/>
              <a:cs typeface="Arial" pitchFamily="34" charset="0"/>
            </a:endParaRPr>
          </a:p>
          <a:p>
            <a:pPr marL="180623" indent="-180623" defTabSz="963320">
              <a:buFont typeface="Arial" panose="020B0604020202020204" pitchFamily="34" charset="0"/>
              <a:buChar char="•"/>
              <a:defRPr/>
            </a:pPr>
            <a:r>
              <a:rPr lang="en-GB" sz="1300" dirty="0">
                <a:solidFill>
                  <a:schemeClr val="tx1">
                    <a:lumMod val="65000"/>
                    <a:lumOff val="35000"/>
                  </a:schemeClr>
                </a:solidFill>
                <a:latin typeface="Arial" pitchFamily="34" charset="0"/>
                <a:cs typeface="Arial" pitchFamily="34" charset="0"/>
              </a:rPr>
              <a:t>By choosing a career in construction you will be joining an industry that is respected around the globe. </a:t>
            </a:r>
            <a:endParaRPr lang="en-GB" sz="1300" dirty="0" smtClean="0">
              <a:solidFill>
                <a:schemeClr val="tx1">
                  <a:lumMod val="65000"/>
                  <a:lumOff val="35000"/>
                </a:schemeClr>
              </a:solidFill>
              <a:latin typeface="Arial" pitchFamily="34" charset="0"/>
              <a:cs typeface="Arial" pitchFamily="34" charset="0"/>
            </a:endParaRPr>
          </a:p>
          <a:p>
            <a:pPr marL="0" indent="0" defTabSz="963320">
              <a:buFont typeface="Arial" panose="020B0604020202020204" pitchFamily="34" charset="0"/>
              <a:buNone/>
              <a:defRPr/>
            </a:pPr>
            <a:endParaRPr lang="en-GB" sz="1300" dirty="0">
              <a:solidFill>
                <a:schemeClr val="tx1">
                  <a:lumMod val="65000"/>
                  <a:lumOff val="35000"/>
                </a:schemeClr>
              </a:solidFill>
              <a:latin typeface="Arial" pitchFamily="34" charset="0"/>
              <a:cs typeface="Arial" pitchFamily="34" charset="0"/>
            </a:endParaRPr>
          </a:p>
          <a:p>
            <a:pPr marL="180623" indent="-180623" defTabSz="963320">
              <a:buFont typeface="Arial" panose="020B0604020202020204" pitchFamily="34" charset="0"/>
              <a:buChar char="•"/>
              <a:defRPr/>
            </a:pPr>
            <a:r>
              <a:rPr lang="en-GB" sz="1300" dirty="0">
                <a:solidFill>
                  <a:schemeClr val="tx1">
                    <a:lumMod val="65000"/>
                    <a:lumOff val="35000"/>
                  </a:schemeClr>
                </a:solidFill>
                <a:latin typeface="Arial" pitchFamily="34" charset="0"/>
                <a:cs typeface="Arial" pitchFamily="34" charset="0"/>
              </a:rPr>
              <a:t>Britain has a reputation for world-class design, inspirational architecture and the highest quality building work. </a:t>
            </a:r>
          </a:p>
          <a:p>
            <a:pPr defTabSz="963320">
              <a:defRPr/>
            </a:pPr>
            <a:endParaRPr lang="en-GB" sz="1300" dirty="0">
              <a:solidFill>
                <a:schemeClr val="tx1">
                  <a:lumMod val="65000"/>
                  <a:lumOff val="35000"/>
                </a:schemeClr>
              </a:solidFill>
              <a:latin typeface="Arial" pitchFamily="34" charset="0"/>
              <a:cs typeface="Arial" pitchFamily="34" charset="0"/>
            </a:endParaRPr>
          </a:p>
          <a:p>
            <a:pPr defTabSz="963320">
              <a:defRPr/>
            </a:pPr>
            <a:endParaRPr lang="en-GB" sz="1300" dirty="0">
              <a:solidFill>
                <a:schemeClr val="tx1">
                  <a:lumMod val="65000"/>
                  <a:lumOff val="35000"/>
                </a:schemeClr>
              </a:solidFill>
              <a:latin typeface="Arial" pitchFamily="34" charset="0"/>
              <a:cs typeface="Arial" pitchFamily="34" charset="0"/>
            </a:endParaRPr>
          </a:p>
          <a:p>
            <a:endParaRPr lang="en-GB" baseline="0" dirty="0" smtClean="0"/>
          </a:p>
          <a:p>
            <a:endParaRPr lang="en-ZA" dirty="0" smtClean="0"/>
          </a:p>
          <a:p>
            <a:endParaRPr lang="en-GB" sz="1300" dirty="0">
              <a:latin typeface="Arial" panose="020B0604020202020204" pitchFamily="34" charset="0"/>
              <a:cs typeface="Arial" panose="020B0604020202020204" pitchFamily="34" charset="0"/>
            </a:endParaRPr>
          </a:p>
          <a:p>
            <a:pPr defTabSz="963320">
              <a:defRPr/>
            </a:pPr>
            <a:endParaRPr lang="en-GB" sz="1300" dirty="0">
              <a:solidFill>
                <a:srgbClr val="FF0000"/>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14</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623" indent="-180623">
              <a:buFont typeface="Arial" panose="020B0604020202020204" pitchFamily="34" charset="0"/>
              <a:buChar char="•"/>
            </a:pPr>
            <a:r>
              <a:rPr lang="en-GB" b="1" dirty="0" smtClean="0"/>
              <a:t>Bullet</a:t>
            </a:r>
            <a:r>
              <a:rPr lang="en-GB" b="1" baseline="0" dirty="0" smtClean="0"/>
              <a:t> point 1 </a:t>
            </a:r>
            <a:r>
              <a:rPr lang="en-GB" baseline="0" dirty="0" smtClean="0"/>
              <a:t>– It doesn’t matter if your skills are in mathematics or if you prefer being outdoors</a:t>
            </a:r>
            <a:r>
              <a:rPr lang="en-GB" b="1" baseline="0" dirty="0" smtClean="0"/>
              <a:t> </a:t>
            </a:r>
            <a:r>
              <a:rPr lang="en-GB" baseline="0" dirty="0" smtClean="0"/>
              <a:t>– there is a career to match any skill set.</a:t>
            </a:r>
          </a:p>
          <a:p>
            <a:pPr marL="0" indent="0">
              <a:buFont typeface="Arial" panose="020B0604020202020204" pitchFamily="34" charset="0"/>
              <a:buNone/>
            </a:pPr>
            <a:endParaRPr lang="en-GB" baseline="0" dirty="0" smtClean="0"/>
          </a:p>
          <a:p>
            <a:pPr marL="180623" indent="-180623">
              <a:buFont typeface="Arial" panose="020B0604020202020204" pitchFamily="34" charset="0"/>
              <a:buChar char="•"/>
            </a:pPr>
            <a:r>
              <a:rPr lang="en-GB" b="1" baseline="0" dirty="0" smtClean="0"/>
              <a:t>Bullet point 2 </a:t>
            </a:r>
            <a:r>
              <a:rPr lang="en-GB" baseline="0" dirty="0" smtClean="0"/>
              <a:t>– People who work in construction often say that variety is one of the major things they enjoy about their job. No two days are the same and there is plenty of variety. If applicable, give an example from your experience.</a:t>
            </a:r>
          </a:p>
          <a:p>
            <a:pPr marL="180623" indent="-180623">
              <a:buFont typeface="Arial" panose="020B0604020202020204" pitchFamily="34" charset="0"/>
              <a:buChar char="•"/>
            </a:pPr>
            <a:endParaRPr lang="en-GB" baseline="0" dirty="0" smtClean="0"/>
          </a:p>
          <a:p>
            <a:pPr marL="180623" indent="-180623">
              <a:buFont typeface="Arial" panose="020B0604020202020204" pitchFamily="34" charset="0"/>
              <a:buChar char="•"/>
            </a:pPr>
            <a:r>
              <a:rPr lang="en-GB" b="1" baseline="0" dirty="0" smtClean="0"/>
              <a:t>Bullet point 3 </a:t>
            </a:r>
            <a:r>
              <a:rPr lang="en-GB" baseline="0" dirty="0" smtClean="0"/>
              <a:t>– Give some examples of worldwide opportunities where the building economy is booming and there are opportunities for a British construction workforce e.g. Dubai.</a:t>
            </a:r>
          </a:p>
          <a:p>
            <a:pPr marL="180623" indent="-180623">
              <a:buFont typeface="Arial" panose="020B0604020202020204" pitchFamily="34" charset="0"/>
              <a:buChar char="•"/>
            </a:pPr>
            <a:endParaRPr lang="en-GB" baseline="0" dirty="0" smtClean="0"/>
          </a:p>
          <a:p>
            <a:pPr marL="180623" indent="-180623">
              <a:buFont typeface="Arial" panose="020B0604020202020204" pitchFamily="34" charset="0"/>
              <a:buChar char="•"/>
            </a:pPr>
            <a:r>
              <a:rPr lang="en-GB" b="1" baseline="0" dirty="0" smtClean="0"/>
              <a:t>Bullet point 4 </a:t>
            </a:r>
            <a:r>
              <a:rPr lang="en-GB" baseline="0" dirty="0" smtClean="0"/>
              <a:t>– Construction is one of the few industries where you enter at lots of different stages/ages and with varying qualifications, and where you have the option of working your way up to a senior level while earning and learning your way through.</a:t>
            </a:r>
          </a:p>
          <a:p>
            <a:pPr marL="0" indent="0">
              <a:buFont typeface="Arial" panose="020B0604020202020204" pitchFamily="34" charset="0"/>
              <a:buNone/>
            </a:pPr>
            <a:endParaRPr lang="en-GB" baseline="0" dirty="0" smtClean="0"/>
          </a:p>
          <a:p>
            <a:pPr marL="180623" indent="-180623">
              <a:buFont typeface="Arial" panose="020B0604020202020204" pitchFamily="34" charset="0"/>
              <a:buChar char="•"/>
            </a:pPr>
            <a:r>
              <a:rPr lang="en-GB" b="1" baseline="0" dirty="0" smtClean="0"/>
              <a:t>Bullet point 5 </a:t>
            </a:r>
            <a:r>
              <a:rPr lang="en-GB" baseline="0" dirty="0" smtClean="0"/>
              <a:t>– With the variety of the careers in the industry and every day being different, there is high job satisfaction in being able to see what you do develop before your eyes. You can look at the building when it is built and be able to say “I built that!” </a:t>
            </a:r>
          </a:p>
          <a:p>
            <a:pPr marL="0" indent="0">
              <a:buFont typeface="Arial" panose="020B0604020202020204" pitchFamily="34" charset="0"/>
              <a:buNone/>
            </a:pPr>
            <a:endParaRPr lang="en-GB" baseline="0" dirty="0" smtClean="0"/>
          </a:p>
          <a:p>
            <a:pPr marL="180623" indent="-180623">
              <a:buFont typeface="Arial" panose="020B0604020202020204" pitchFamily="34" charset="0"/>
              <a:buChar char="•"/>
            </a:pPr>
            <a:r>
              <a:rPr lang="en-GB" b="1" baseline="0" dirty="0" smtClean="0"/>
              <a:t>Bullet point 6 </a:t>
            </a:r>
            <a:r>
              <a:rPr lang="en-GB" baseline="0" dirty="0" smtClean="0"/>
              <a:t>–</a:t>
            </a:r>
            <a:r>
              <a:rPr lang="en-GB" sz="1300" dirty="0"/>
              <a:t>There is a high level of self-employment in the construction Industry. Once trained and qualified </a:t>
            </a:r>
            <a:r>
              <a:rPr lang="en-GB" sz="1300" dirty="0" smtClean="0"/>
              <a:t>you could </a:t>
            </a:r>
            <a:r>
              <a:rPr lang="en-GB" sz="1300" dirty="0"/>
              <a:t>become your own </a:t>
            </a:r>
            <a:r>
              <a:rPr lang="en-GB" sz="1300" dirty="0" smtClean="0"/>
              <a:t>boss</a:t>
            </a:r>
            <a:r>
              <a:rPr lang="en-GB" sz="1300" baseline="0" dirty="0" smtClean="0"/>
              <a:t> and even an employer!</a:t>
            </a:r>
            <a:endParaRPr lang="en-ZA" sz="1300" dirty="0"/>
          </a:p>
          <a:p>
            <a:endParaRPr lang="en-GB" baseline="0" dirty="0" smtClean="0"/>
          </a:p>
          <a:p>
            <a:endParaRPr lang="en-GB" b="1" dirty="0" smtClean="0"/>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15</a:t>
            </a:fld>
            <a:endParaRPr lang="en-GB"/>
          </a:p>
        </p:txBody>
      </p:sp>
    </p:spTree>
    <p:extLst>
      <p:ext uri="{BB962C8B-B14F-4D97-AF65-F5344CB8AC3E}">
        <p14:creationId xmlns:p14="http://schemas.microsoft.com/office/powerpoint/2010/main" val="3426651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cs typeface="Arial" charset="0"/>
              </a:defRPr>
            </a:lvl1pPr>
            <a:lvl2pPr marL="782698" indent="-301038" eaLnBrk="0" hangingPunct="0">
              <a:spcBef>
                <a:spcPct val="30000"/>
              </a:spcBef>
              <a:defRPr sz="1300">
                <a:solidFill>
                  <a:schemeClr val="tx1"/>
                </a:solidFill>
                <a:latin typeface="Arial" charset="0"/>
                <a:cs typeface="Arial" charset="0"/>
              </a:defRPr>
            </a:lvl2pPr>
            <a:lvl3pPr marL="1204151" indent="-240830" eaLnBrk="0" hangingPunct="0">
              <a:spcBef>
                <a:spcPct val="30000"/>
              </a:spcBef>
              <a:defRPr sz="1300">
                <a:solidFill>
                  <a:schemeClr val="tx1"/>
                </a:solidFill>
                <a:latin typeface="Arial" charset="0"/>
                <a:cs typeface="Arial" charset="0"/>
              </a:defRPr>
            </a:lvl3pPr>
            <a:lvl4pPr marL="1685811" indent="-240830" eaLnBrk="0" hangingPunct="0">
              <a:spcBef>
                <a:spcPct val="30000"/>
              </a:spcBef>
              <a:defRPr sz="1300">
                <a:solidFill>
                  <a:schemeClr val="tx1"/>
                </a:solidFill>
                <a:latin typeface="Arial" charset="0"/>
                <a:cs typeface="Arial" charset="0"/>
              </a:defRPr>
            </a:lvl4pPr>
            <a:lvl5pPr marL="2167471" indent="-240830" eaLnBrk="0" hangingPunct="0">
              <a:spcBef>
                <a:spcPct val="30000"/>
              </a:spcBef>
              <a:defRPr sz="1300">
                <a:solidFill>
                  <a:schemeClr val="tx1"/>
                </a:solidFill>
                <a:latin typeface="Arial" charset="0"/>
                <a:cs typeface="Arial" charset="0"/>
              </a:defRPr>
            </a:lvl5pPr>
            <a:lvl6pPr marL="2649131" indent="-240830" eaLnBrk="0" fontAlgn="base" hangingPunct="0">
              <a:spcBef>
                <a:spcPct val="30000"/>
              </a:spcBef>
              <a:spcAft>
                <a:spcPct val="0"/>
              </a:spcAft>
              <a:defRPr sz="1300">
                <a:solidFill>
                  <a:schemeClr val="tx1"/>
                </a:solidFill>
                <a:latin typeface="Arial" charset="0"/>
                <a:cs typeface="Arial" charset="0"/>
              </a:defRPr>
            </a:lvl6pPr>
            <a:lvl7pPr marL="3130791" indent="-240830" eaLnBrk="0" fontAlgn="base" hangingPunct="0">
              <a:spcBef>
                <a:spcPct val="30000"/>
              </a:spcBef>
              <a:spcAft>
                <a:spcPct val="0"/>
              </a:spcAft>
              <a:defRPr sz="1300">
                <a:solidFill>
                  <a:schemeClr val="tx1"/>
                </a:solidFill>
                <a:latin typeface="Arial" charset="0"/>
                <a:cs typeface="Arial" charset="0"/>
              </a:defRPr>
            </a:lvl7pPr>
            <a:lvl8pPr marL="3612452" indent="-240830" eaLnBrk="0" fontAlgn="base" hangingPunct="0">
              <a:spcBef>
                <a:spcPct val="30000"/>
              </a:spcBef>
              <a:spcAft>
                <a:spcPct val="0"/>
              </a:spcAft>
              <a:defRPr sz="1300">
                <a:solidFill>
                  <a:schemeClr val="tx1"/>
                </a:solidFill>
                <a:latin typeface="Arial" charset="0"/>
                <a:cs typeface="Arial" charset="0"/>
              </a:defRPr>
            </a:lvl8pPr>
            <a:lvl9pPr marL="4094112" indent="-240830"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pPr>
            <a:fld id="{CFD40E5D-5FDD-4E8D-8054-4FEF06EA4139}" type="slidenum">
              <a:rPr lang="en-GB" altLang="en-US" smtClean="0"/>
              <a:pPr eaLnBrk="1" hangingPunct="1">
                <a:spcBef>
                  <a:spcPct val="0"/>
                </a:spcBef>
              </a:pPr>
              <a:t>16</a:t>
            </a:fld>
            <a:endParaRPr lang="en-GB" alt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GB" altLang="en-US" dirty="0" smtClean="0"/>
              <a:t>These are just some of the careers, ask them if they can think of others.</a:t>
            </a:r>
          </a:p>
          <a:p>
            <a:pPr marL="171450" indent="-171450" eaLnBrk="1" hangingPunct="1">
              <a:buFont typeface="Arial" panose="020B0604020202020204" pitchFamily="34" charset="0"/>
              <a:buChar char="•"/>
            </a:pPr>
            <a:endParaRPr lang="en-GB" altLang="en-US" dirty="0" smtClean="0"/>
          </a:p>
          <a:p>
            <a:pPr marL="171450" indent="-171450" eaLnBrk="1" hangingPunct="1">
              <a:buFont typeface="Arial" panose="020B0604020202020204" pitchFamily="34" charset="0"/>
              <a:buChar char="•"/>
            </a:pPr>
            <a:r>
              <a:rPr lang="en-GB" altLang="en-US" dirty="0" smtClean="0"/>
              <a:t>If appropriate, pick a couple you feel</a:t>
            </a:r>
            <a:r>
              <a:rPr lang="en-GB" altLang="en-US" baseline="0" dirty="0" smtClean="0"/>
              <a:t> comfortable expanding on.</a:t>
            </a:r>
          </a:p>
          <a:p>
            <a:pPr marL="171450" indent="-171450" eaLnBrk="1" hangingPunct="1">
              <a:buFont typeface="Arial" panose="020B0604020202020204" pitchFamily="34" charset="0"/>
              <a:buChar char="•"/>
            </a:pPr>
            <a:endParaRPr lang="en-GB" altLang="en-US" baseline="0" dirty="0" smtClean="0"/>
          </a:p>
          <a:p>
            <a:pPr marL="171450" indent="-171450" eaLnBrk="1" hangingPunct="1">
              <a:buFont typeface="Arial" panose="020B0604020202020204" pitchFamily="34" charset="0"/>
              <a:buChar char="•"/>
            </a:pPr>
            <a:r>
              <a:rPr lang="en-GB" altLang="en-US" baseline="0" dirty="0" smtClean="0"/>
              <a:t>Ask them would they like to see some average salaries for a few of the occupations? (next two slides)</a:t>
            </a:r>
          </a:p>
          <a:p>
            <a:pPr marL="171450" indent="-171450" eaLnBrk="1" hangingPunct="1">
              <a:buFont typeface="Arial" panose="020B0604020202020204" pitchFamily="34" charset="0"/>
              <a:buChar char="•"/>
            </a:pPr>
            <a:endParaRPr lang="en-GB" altLang="en-US" dirty="0" smtClean="0"/>
          </a:p>
          <a:p>
            <a:pPr marL="171450" indent="-171450" eaLnBrk="1" hangingPunct="1">
              <a:buFont typeface="Arial" panose="020B0604020202020204" pitchFamily="34" charset="0"/>
              <a:buChar char="•"/>
            </a:pPr>
            <a:r>
              <a:rPr lang="en-GB" altLang="en-US" dirty="0" smtClean="0"/>
              <a:t>BIM Manager</a:t>
            </a:r>
            <a:r>
              <a:rPr lang="en-GB" altLang="en-US" baseline="0" dirty="0" smtClean="0"/>
              <a:t> = Building Information Modelling Manager </a:t>
            </a:r>
            <a:endParaRPr lang="en-GB" alt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 is important to point out that these salaries are for qualified and experienced </a:t>
            </a:r>
            <a:r>
              <a:rPr lang="en-GB" dirty="0" smtClean="0"/>
              <a:t>workers,</a:t>
            </a:r>
            <a:r>
              <a:rPr lang="en-GB" baseline="0" dirty="0" smtClean="0"/>
              <a:t> as detailed on the Go Construct job profiles section under ‘trained with experience’ salary range https://www.goconstruct.org/construction-jobs/careers-a-to-z/</a:t>
            </a:r>
            <a:endParaRPr lang="en-GB" dirty="0" smtClean="0"/>
          </a:p>
          <a:p>
            <a:endParaRPr lang="en-GB" dirty="0" smtClean="0"/>
          </a:p>
          <a:p>
            <a:r>
              <a:rPr lang="en-GB" dirty="0" smtClean="0"/>
              <a:t>Earning Potential can be increased by:</a:t>
            </a:r>
          </a:p>
          <a:p>
            <a:pPr marL="171450" indent="-171450">
              <a:buFont typeface="Arial" panose="020B0604020202020204" pitchFamily="34" charset="0"/>
              <a:buChar char="•"/>
            </a:pPr>
            <a:endParaRPr lang="en-GB" dirty="0" smtClean="0"/>
          </a:p>
          <a:p>
            <a:pPr marL="171450" indent="-171450">
              <a:buFont typeface="Arial" panose="020B0604020202020204" pitchFamily="34" charset="0"/>
              <a:buChar char="•"/>
            </a:pPr>
            <a:r>
              <a:rPr lang="en-GB" dirty="0" smtClean="0"/>
              <a:t>Becoming</a:t>
            </a:r>
            <a:r>
              <a:rPr lang="en-GB" baseline="0" dirty="0" smtClean="0"/>
              <a:t> Self Employed (you are responsible for your own work rate and can set your own rates of pay – supply and demand) of course self employment comes with additional responsibilities like doing your tax returns!</a:t>
            </a:r>
            <a:endParaRPr lang="en-GB" dirty="0" smtClean="0"/>
          </a:p>
          <a:p>
            <a:pPr marL="171450" indent="-171450">
              <a:buFont typeface="Arial" panose="020B0604020202020204" pitchFamily="34" charset="0"/>
              <a:buChar char="•"/>
            </a:pPr>
            <a:r>
              <a:rPr lang="en-GB" dirty="0" smtClean="0"/>
              <a:t>Holding responsible or managerial positions e.g. </a:t>
            </a:r>
            <a:r>
              <a:rPr lang="en-GB" smtClean="0"/>
              <a:t>A </a:t>
            </a:r>
            <a:r>
              <a:rPr lang="en-GB" smtClean="0"/>
              <a:t>Senior</a:t>
            </a:r>
            <a:r>
              <a:rPr lang="en-GB" baseline="0" smtClean="0"/>
              <a:t> </a:t>
            </a:r>
            <a:r>
              <a:rPr lang="en-GB" smtClean="0"/>
              <a:t>Plant </a:t>
            </a:r>
            <a:r>
              <a:rPr lang="en-GB" dirty="0" smtClean="0"/>
              <a:t>Manager’s salary can rise </a:t>
            </a:r>
            <a:r>
              <a:rPr lang="en-GB" dirty="0" smtClean="0"/>
              <a:t>up</a:t>
            </a:r>
            <a:r>
              <a:rPr lang="en-GB" baseline="0" dirty="0" smtClean="0"/>
              <a:t> to £50,000.</a:t>
            </a:r>
            <a:endParaRPr lang="en-GB" dirty="0" smtClean="0"/>
          </a:p>
          <a:p>
            <a:pPr marL="171450" indent="-171450">
              <a:buFont typeface="Arial" panose="020B0604020202020204" pitchFamily="34" charset="0"/>
              <a:buChar char="•"/>
            </a:pPr>
            <a:r>
              <a:rPr lang="en-GB" dirty="0" smtClean="0"/>
              <a:t>Earning </a:t>
            </a:r>
            <a:r>
              <a:rPr lang="en-GB" dirty="0" smtClean="0"/>
              <a:t>overtime and bonuses</a:t>
            </a:r>
          </a:p>
          <a:p>
            <a:pPr marL="171450" indent="-171450">
              <a:buFont typeface="Arial" panose="020B0604020202020204" pitchFamily="34" charset="0"/>
              <a:buChar char="•"/>
            </a:pPr>
            <a:r>
              <a:rPr lang="en-GB" dirty="0" smtClean="0"/>
              <a:t>You may want</a:t>
            </a:r>
            <a:r>
              <a:rPr lang="en-GB" baseline="0" dirty="0" smtClean="0"/>
              <a:t> to ask the audience to pick a career from the list that may appeal to them and see what the earning potential is in that role</a:t>
            </a:r>
            <a:endParaRPr lang="en-GB" dirty="0" smtClean="0"/>
          </a:p>
          <a:p>
            <a:endParaRPr lang="en-GB" dirty="0" smtClean="0"/>
          </a:p>
          <a:p>
            <a:r>
              <a:rPr lang="en-GB" i="1" dirty="0" smtClean="0"/>
              <a:t>These rates of pay were current in 2015 - You may wish</a:t>
            </a:r>
            <a:r>
              <a:rPr lang="en-GB" i="1" baseline="0" dirty="0" smtClean="0"/>
              <a:t> to check that these salaries are still current on the Go Construct website</a:t>
            </a:r>
            <a:endParaRPr lang="en-GB" i="1" dirty="0"/>
          </a:p>
        </p:txBody>
      </p:sp>
      <p:sp>
        <p:nvSpPr>
          <p:cNvPr id="4" name="Slide Number Placeholder 3"/>
          <p:cNvSpPr>
            <a:spLocks noGrp="1"/>
          </p:cNvSpPr>
          <p:nvPr>
            <p:ph type="sldNum" sz="quarter" idx="10"/>
          </p:nvPr>
        </p:nvSpPr>
        <p:spPr/>
        <p:txBody>
          <a:bodyPr/>
          <a:lstStyle/>
          <a:p>
            <a:fld id="{F75105D7-B004-47F4-B324-F21CA3DEE8FA}" type="slidenum">
              <a:rPr lang="en-GB" smtClean="0"/>
              <a:t>17</a:t>
            </a:fld>
            <a:endParaRPr lang="en-GB"/>
          </a:p>
        </p:txBody>
      </p:sp>
    </p:spTree>
    <p:extLst>
      <p:ext uri="{BB962C8B-B14F-4D97-AF65-F5344CB8AC3E}">
        <p14:creationId xmlns:p14="http://schemas.microsoft.com/office/powerpoint/2010/main" val="2784394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altLang="en-US" dirty="0" smtClean="0"/>
              <a:t>It is important to point out that these salaries are for qualified and experienced</a:t>
            </a:r>
            <a:r>
              <a:rPr lang="en-US" altLang="en-US" baseline="0" dirty="0" smtClean="0"/>
              <a:t> </a:t>
            </a:r>
            <a:r>
              <a:rPr lang="en-US" altLang="en-US" baseline="0" dirty="0" smtClean="0"/>
              <a:t>workers, </a:t>
            </a:r>
            <a:r>
              <a:rPr lang="en-GB" altLang="en-US" baseline="0" dirty="0" smtClean="0"/>
              <a:t>as detailed on the Go Construct job profiles section under ‘trained with experience’ salary range https://www.goconstruct.org/construction-jobs/careers-a-to-z/</a:t>
            </a:r>
          </a:p>
          <a:p>
            <a:endParaRPr lang="en-US" altLang="en-US" baseline="0" dirty="0" smtClean="0"/>
          </a:p>
          <a:p>
            <a:r>
              <a:rPr lang="en-US" altLang="en-US" baseline="0" dirty="0" smtClean="0"/>
              <a:t>Earning Potential can be increased by:</a:t>
            </a:r>
          </a:p>
          <a:p>
            <a:r>
              <a:rPr lang="en-US" altLang="en-US" baseline="0" dirty="0" smtClean="0"/>
              <a:t>- Gaining </a:t>
            </a:r>
            <a:r>
              <a:rPr lang="en-US" altLang="en-US" baseline="0" dirty="0" err="1" smtClean="0"/>
              <a:t>Chartership</a:t>
            </a:r>
            <a:r>
              <a:rPr lang="en-US" altLang="en-US" baseline="0" dirty="0" smtClean="0"/>
              <a:t> (a professional status given by a Professional Institution which demonstrates you are skilled at your job)</a:t>
            </a:r>
          </a:p>
          <a:p>
            <a:r>
              <a:rPr lang="en-US" altLang="en-US" baseline="0" dirty="0" smtClean="0"/>
              <a:t>- Holding responsible or managerial positions e.g. </a:t>
            </a:r>
            <a:r>
              <a:rPr lang="en-US" altLang="en-US" baseline="0" dirty="0" smtClean="0"/>
              <a:t>A Senior or Chartered Quantity Surveyor’s salary </a:t>
            </a:r>
            <a:r>
              <a:rPr lang="en-US" altLang="en-US" baseline="0" dirty="0" smtClean="0"/>
              <a:t>can rise from </a:t>
            </a:r>
            <a:r>
              <a:rPr lang="en-US" altLang="en-US" baseline="0" dirty="0" smtClean="0"/>
              <a:t>£42,000 </a:t>
            </a:r>
            <a:r>
              <a:rPr lang="en-US" altLang="en-US" baseline="0" dirty="0" smtClean="0"/>
              <a:t>- </a:t>
            </a:r>
            <a:r>
              <a:rPr lang="en-US" altLang="en-US" baseline="0" dirty="0" smtClean="0"/>
              <a:t>£66,000</a:t>
            </a:r>
            <a:endParaRPr lang="en-US" altLang="en-US" baseline="0" dirty="0" smtClean="0"/>
          </a:p>
          <a:p>
            <a:pPr marL="171450" indent="-171450">
              <a:buFontTx/>
              <a:buChar char="-"/>
            </a:pPr>
            <a:r>
              <a:rPr lang="en-US" altLang="en-US" baseline="0" dirty="0" smtClean="0"/>
              <a:t>Overtime and bonuses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dirty="0" smtClean="0"/>
              <a:t>You may want</a:t>
            </a:r>
            <a:r>
              <a:rPr lang="en-GB" baseline="0" dirty="0" smtClean="0"/>
              <a:t> to ask the audience to pick a career from the list that may appeal to them and see what the earning potential is in that role</a:t>
            </a:r>
            <a:endParaRPr lang="en-US" altLang="en-US" baseline="0" dirty="0" smtClean="0"/>
          </a:p>
          <a:p>
            <a:pPr marL="171450" indent="-171450">
              <a:buFontTx/>
              <a:buChar char="-"/>
            </a:pPr>
            <a:endParaRPr lang="en-US" altLang="en-US" baseline="0"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GB" i="1" dirty="0" smtClean="0"/>
              <a:t>These rates of pay were current in 2015 - You may wish</a:t>
            </a:r>
            <a:r>
              <a:rPr lang="en-GB" i="1" baseline="0" dirty="0" smtClean="0"/>
              <a:t> to check that these salaries are still current on the Go Construct website</a:t>
            </a:r>
            <a:endParaRPr lang="en-GB" i="1" dirty="0" smtClean="0"/>
          </a:p>
          <a:p>
            <a:pPr marL="0" indent="0">
              <a:buFontTx/>
              <a:buNone/>
            </a:pPr>
            <a:endParaRPr lang="en-US" altLang="en-US" dirty="0" smtClean="0"/>
          </a:p>
        </p:txBody>
      </p:sp>
      <p:sp>
        <p:nvSpPr>
          <p:cNvPr id="74756"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417AB8F-ECC8-4E88-85C0-8B30F792EC8A}" type="slidenum">
              <a:rPr lang="en-GB" altLang="en-US" sz="1300" smtClean="0"/>
              <a:pPr eaLnBrk="1" hangingPunct="1">
                <a:spcBef>
                  <a:spcPct val="0"/>
                </a:spcBef>
              </a:pPr>
              <a:t>18</a:t>
            </a:fld>
            <a:endParaRPr lang="en-GB" altLang="en-US" sz="13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smtClean="0"/>
              <a:t>(</a:t>
            </a:r>
            <a:r>
              <a:rPr lang="en-GB" b="1" i="1" dirty="0" smtClean="0"/>
              <a:t>Animation</a:t>
            </a:r>
            <a:r>
              <a:rPr lang="en-GB" b="1" i="1" baseline="0" dirty="0" smtClean="0"/>
              <a:t> 1) </a:t>
            </a:r>
            <a:r>
              <a:rPr lang="en-GB" dirty="0" smtClean="0"/>
              <a:t>- It all starts with an idea e.g. building</a:t>
            </a:r>
            <a:r>
              <a:rPr lang="en-GB" baseline="0" dirty="0" smtClean="0"/>
              <a:t> a housing estate, refurbishing a shopping centre</a:t>
            </a:r>
            <a:r>
              <a:rPr lang="en-GB" dirty="0" smtClean="0"/>
              <a:t>. A team of engineers, planners, architects and designers find out what the client (explain this is the same as a customer) wants, and develop it accordingly. Sustainability, environmental and Health</a:t>
            </a:r>
            <a:r>
              <a:rPr lang="en-GB" baseline="0" dirty="0" smtClean="0"/>
              <a:t> and Safety</a:t>
            </a:r>
            <a:r>
              <a:rPr lang="en-GB" dirty="0" smtClean="0"/>
              <a:t> issues are built into the plan.</a:t>
            </a:r>
          </a:p>
          <a:p>
            <a:endParaRPr lang="en-GB" dirty="0" smtClean="0"/>
          </a:p>
          <a:p>
            <a:r>
              <a:rPr lang="en-GB" b="1" i="1" dirty="0" smtClean="0"/>
              <a:t>(Animation 2) </a:t>
            </a:r>
            <a:r>
              <a:rPr lang="en-GB" b="1" dirty="0" smtClean="0"/>
              <a:t>– </a:t>
            </a:r>
            <a:r>
              <a:rPr lang="en-GB" dirty="0" smtClean="0"/>
              <a:t>Legal</a:t>
            </a:r>
            <a:r>
              <a:rPr lang="en-GB" baseline="0" dirty="0" smtClean="0"/>
              <a:t> and </a:t>
            </a:r>
            <a:r>
              <a:rPr lang="en-GB" dirty="0" smtClean="0"/>
              <a:t>financial specialists are added to the team to make sure the project is legally and financially feasible. Buying </a:t>
            </a:r>
            <a:r>
              <a:rPr lang="en-GB" baseline="0" dirty="0" smtClean="0"/>
              <a:t>(e.g. materials/equipment/people)</a:t>
            </a:r>
            <a:r>
              <a:rPr lang="en-GB" dirty="0" smtClean="0"/>
              <a:t> is important to ensure the project can be completed cost effectively and also consider the environmental impact, such as transport of goods, using materials from a sustainable source such as timber from a managed forest.</a:t>
            </a:r>
          </a:p>
          <a:p>
            <a:endParaRPr lang="en-GB" dirty="0" smtClean="0"/>
          </a:p>
          <a:p>
            <a:r>
              <a:rPr lang="en-GB" b="1" i="1" dirty="0" smtClean="0"/>
              <a:t>(Animation 3)</a:t>
            </a:r>
            <a:r>
              <a:rPr lang="en-GB" b="1" dirty="0" smtClean="0"/>
              <a:t> </a:t>
            </a:r>
            <a:r>
              <a:rPr lang="en-GB" dirty="0" smtClean="0"/>
              <a:t>- When the design meets</a:t>
            </a:r>
            <a:r>
              <a:rPr lang="en-GB" baseline="0" dirty="0" smtClean="0"/>
              <a:t> what the client wants</a:t>
            </a:r>
            <a:r>
              <a:rPr lang="en-GB" dirty="0" smtClean="0"/>
              <a:t>; surveyors identify the construction</a:t>
            </a:r>
            <a:r>
              <a:rPr lang="en-GB" baseline="0" dirty="0" smtClean="0"/>
              <a:t> site. P</a:t>
            </a:r>
            <a:r>
              <a:rPr lang="en-GB" dirty="0" smtClean="0"/>
              <a:t>lanning consultants seek building permission to build</a:t>
            </a:r>
            <a:r>
              <a:rPr lang="en-GB" baseline="0" dirty="0" smtClean="0"/>
              <a:t> in that place</a:t>
            </a:r>
            <a:r>
              <a:rPr lang="en-GB" dirty="0" smtClean="0"/>
              <a:t> and quantity surveyors draft a budget. The whole project is driven by the Project Manager who ensures the project works to time, budget and plan.</a:t>
            </a:r>
          </a:p>
          <a:p>
            <a:endParaRPr lang="en-GB" dirty="0" smtClean="0"/>
          </a:p>
          <a:p>
            <a:r>
              <a:rPr lang="en-GB" dirty="0" smtClean="0"/>
              <a:t>Craftspeople start building and are overseen by a Construction Site Manager, </a:t>
            </a:r>
            <a:r>
              <a:rPr lang="en-GB" b="1" i="1" dirty="0" smtClean="0"/>
              <a:t>(Animation 4)</a:t>
            </a:r>
            <a:r>
              <a:rPr lang="en-GB" b="1" dirty="0" smtClean="0"/>
              <a:t>  </a:t>
            </a:r>
            <a:r>
              <a:rPr lang="en-GB" dirty="0" smtClean="0"/>
              <a:t>while marketing, finance, IT and Human</a:t>
            </a:r>
            <a:r>
              <a:rPr lang="en-GB" baseline="0" dirty="0" smtClean="0"/>
              <a:t> Resources (explaining HR = recruitment, training, care of staff) </a:t>
            </a:r>
            <a:r>
              <a:rPr lang="en-GB" dirty="0" smtClean="0"/>
              <a:t>tasks happen behind the scenes. </a:t>
            </a:r>
          </a:p>
          <a:p>
            <a:endParaRPr lang="en-GB" dirty="0" smtClean="0"/>
          </a:p>
          <a:p>
            <a:r>
              <a:rPr lang="en-GB" dirty="0" smtClean="0"/>
              <a:t>Waste management e.g</a:t>
            </a:r>
            <a:r>
              <a:rPr lang="en-GB" baseline="0" dirty="0" smtClean="0"/>
              <a:t>. getting rid of unwanted materials, </a:t>
            </a:r>
            <a:r>
              <a:rPr lang="en-GB" dirty="0" smtClean="0"/>
              <a:t>is also a very important legal and environmental issue that has to be delivered.</a:t>
            </a:r>
          </a:p>
          <a:p>
            <a:endParaRPr lang="en-GB" dirty="0" smtClean="0"/>
          </a:p>
          <a:p>
            <a:r>
              <a:rPr lang="en-GB" b="1" i="1" dirty="0" smtClean="0"/>
              <a:t>(Animation 5) </a:t>
            </a:r>
            <a:r>
              <a:rPr lang="en-GB" b="1" dirty="0" smtClean="0"/>
              <a:t>- </a:t>
            </a:r>
            <a:r>
              <a:rPr lang="en-GB" dirty="0" smtClean="0"/>
              <a:t>Building control surveyors and facilities managers make sure the building is safe and comfortable coordinating everything from security to cleaning.</a:t>
            </a:r>
          </a:p>
          <a:p>
            <a:endParaRPr lang="en-GB" dirty="0" smtClean="0"/>
          </a:p>
          <a:p>
            <a:r>
              <a:rPr lang="en-GB" dirty="0" smtClean="0"/>
              <a:t>Finished building is handed over to the client </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19</a:t>
            </a:fld>
            <a:endParaRPr lang="en-GB"/>
          </a:p>
        </p:txBody>
      </p:sp>
    </p:spTree>
    <p:extLst>
      <p:ext uri="{BB962C8B-B14F-4D97-AF65-F5344CB8AC3E}">
        <p14:creationId xmlns:p14="http://schemas.microsoft.com/office/powerpoint/2010/main" val="3709499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Construction has built the world around us</a:t>
            </a:r>
          </a:p>
          <a:p>
            <a:endParaRPr lang="en-GB" baseline="0" dirty="0" smtClean="0">
              <a:solidFill>
                <a:srgbClr val="C00000"/>
              </a:solidFill>
            </a:endParaRPr>
          </a:p>
          <a:p>
            <a:endParaRPr lang="en-GB" baseline="0" dirty="0" smtClean="0">
              <a:solidFill>
                <a:srgbClr val="C00000"/>
              </a:solidFill>
            </a:endParaRPr>
          </a:p>
          <a:p>
            <a:r>
              <a:rPr lang="en-GB" baseline="0" dirty="0" smtClean="0">
                <a:solidFill>
                  <a:srgbClr val="C00000"/>
                </a:solidFill>
              </a:rPr>
              <a:t>(</a:t>
            </a:r>
            <a:r>
              <a:rPr lang="en-GB" b="1" baseline="0" dirty="0" smtClean="0">
                <a:solidFill>
                  <a:srgbClr val="C00000"/>
                </a:solidFill>
              </a:rPr>
              <a:t>Image reference: </a:t>
            </a:r>
            <a:r>
              <a:rPr lang="en-GB" baseline="0" dirty="0" smtClean="0">
                <a:solidFill>
                  <a:srgbClr val="C00000"/>
                </a:solidFill>
              </a:rPr>
              <a:t>The Great Wall of China – started in 700 BC and ‘opened’ in 206 BC.)</a:t>
            </a:r>
          </a:p>
          <a:p>
            <a:endParaRPr lang="en-GB" baseline="0" dirty="0" smtClean="0">
              <a:solidFill>
                <a:srgbClr val="C00000"/>
              </a:solidFill>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295741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latin typeface="+mn-lt"/>
                <a:cs typeface="+mn-cs"/>
              </a:rPr>
              <a:t>Construction</a:t>
            </a:r>
            <a:r>
              <a:rPr lang="en-GB" baseline="0" dirty="0" smtClean="0">
                <a:latin typeface="+mn-lt"/>
                <a:cs typeface="+mn-cs"/>
              </a:rPr>
              <a:t> A</a:t>
            </a:r>
            <a:r>
              <a:rPr lang="en-GB" dirty="0" smtClean="0">
                <a:latin typeface="Arial" panose="020B0604020202020204" pitchFamily="34" charset="0"/>
                <a:cs typeface="Arial" panose="020B0604020202020204" pitchFamily="34" charset="0"/>
              </a:rPr>
              <a:t>mbassadors/industry volunteer</a:t>
            </a:r>
            <a:r>
              <a:rPr lang="en-GB" baseline="0" dirty="0" smtClean="0">
                <a:latin typeface="Arial" panose="020B0604020202020204" pitchFamily="34" charset="0"/>
                <a:cs typeface="Arial" panose="020B0604020202020204" pitchFamily="34" charset="0"/>
              </a:rPr>
              <a:t> could add three slides after this one:</a:t>
            </a:r>
          </a:p>
          <a:p>
            <a:endParaRPr lang="en-GB" baseline="0" dirty="0" smtClean="0">
              <a:latin typeface="Arial" panose="020B0604020202020204" pitchFamily="34" charset="0"/>
              <a:cs typeface="Arial" panose="020B0604020202020204" pitchFamily="34" charset="0"/>
            </a:endParaRPr>
          </a:p>
          <a:p>
            <a:pPr marL="240830" indent="-240830">
              <a:buFont typeface="Arial" panose="020B0604020202020204" pitchFamily="34" charset="0"/>
              <a:buChar char="•"/>
            </a:pPr>
            <a:r>
              <a:rPr lang="en-GB" dirty="0" smtClean="0">
                <a:latin typeface="Arial" panose="020B0604020202020204" pitchFamily="34" charset="0"/>
                <a:cs typeface="Arial" panose="020B0604020202020204" pitchFamily="34" charset="0"/>
              </a:rPr>
              <a:t>Your</a:t>
            </a:r>
            <a:r>
              <a:rPr lang="en-GB" baseline="0" dirty="0" smtClean="0">
                <a:latin typeface="Arial" panose="020B0604020202020204" pitchFamily="34" charset="0"/>
                <a:cs typeface="Arial" panose="020B0604020202020204" pitchFamily="34" charset="0"/>
              </a:rPr>
              <a:t> n</a:t>
            </a:r>
            <a:r>
              <a:rPr lang="en-GB" dirty="0" smtClean="0">
                <a:latin typeface="Arial" panose="020B0604020202020204" pitchFamily="34" charset="0"/>
                <a:cs typeface="Arial" panose="020B0604020202020204" pitchFamily="34" charset="0"/>
              </a:rPr>
              <a:t>ame, company</a:t>
            </a:r>
            <a:r>
              <a:rPr lang="en-GB" baseline="0" dirty="0" smtClean="0">
                <a:latin typeface="Arial" panose="020B0604020202020204" pitchFamily="34" charset="0"/>
                <a:cs typeface="Arial" panose="020B0604020202020204" pitchFamily="34" charset="0"/>
              </a:rPr>
              <a:t>, job title and career path to date.  </a:t>
            </a:r>
          </a:p>
          <a:p>
            <a:pPr marL="240830" indent="-24083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What’s your day job? Include a photo of your present project or another photo to demonstrate what you do and how you do it.  </a:t>
            </a:r>
          </a:p>
          <a:p>
            <a:pPr marL="240830" indent="-24083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Explain the benefits of, and what you enjoy about, working in the construction industry.</a:t>
            </a:r>
          </a:p>
          <a:p>
            <a:pPr marL="240830" indent="-24083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What’s your future career plan and aspirations?</a:t>
            </a:r>
          </a:p>
          <a:p>
            <a:pPr marL="0" indent="0">
              <a:buFont typeface="Arial" panose="020B0604020202020204" pitchFamily="34" charset="0"/>
              <a:buNone/>
            </a:pPr>
            <a:endParaRPr lang="en-GB" baseline="0" dirty="0" smtClean="0">
              <a:latin typeface="Arial" panose="020B0604020202020204" pitchFamily="34" charset="0"/>
              <a:cs typeface="Arial" panose="020B0604020202020204" pitchFamily="34" charset="0"/>
            </a:endParaRPr>
          </a:p>
          <a:p>
            <a:pPr marL="240830" indent="-24083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If you are an educationalist or other non construction presenter, use one of the case studies from the Go Construct website.</a:t>
            </a:r>
          </a:p>
        </p:txBody>
      </p:sp>
      <p:sp>
        <p:nvSpPr>
          <p:cNvPr id="4" name="Slide Number Placeholder 3"/>
          <p:cNvSpPr>
            <a:spLocks noGrp="1"/>
          </p:cNvSpPr>
          <p:nvPr>
            <p:ph type="sldNum" sz="quarter" idx="10"/>
          </p:nvPr>
        </p:nvSpPr>
        <p:spPr/>
        <p:txBody>
          <a:bodyPr/>
          <a:lstStyle/>
          <a:p>
            <a:fld id="{F75105D7-B004-47F4-B324-F21CA3DEE8FA}" type="slidenum">
              <a:rPr lang="en-GB" smtClean="0"/>
              <a:t>20</a:t>
            </a:fld>
            <a:endParaRPr lang="en-GB"/>
          </a:p>
        </p:txBody>
      </p:sp>
    </p:spTree>
    <p:extLst>
      <p:ext uri="{BB962C8B-B14F-4D97-AF65-F5344CB8AC3E}">
        <p14:creationId xmlns:p14="http://schemas.microsoft.com/office/powerpoint/2010/main" val="2823042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75105D7-B004-47F4-B324-F21CA3DEE8FA}" type="slidenum">
              <a:rPr lang="en-GB" smtClean="0"/>
              <a:t>21</a:t>
            </a:fld>
            <a:endParaRPr lang="en-GB"/>
          </a:p>
        </p:txBody>
      </p:sp>
    </p:spTree>
    <p:extLst>
      <p:ext uri="{BB962C8B-B14F-4D97-AF65-F5344CB8AC3E}">
        <p14:creationId xmlns:p14="http://schemas.microsoft.com/office/powerpoint/2010/main" val="5135579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75105D7-B004-47F4-B324-F21CA3DEE8FA}" type="slidenum">
              <a:rPr lang="en-GB" smtClean="0"/>
              <a:t>22</a:t>
            </a:fld>
            <a:endParaRPr lang="en-GB"/>
          </a:p>
        </p:txBody>
      </p:sp>
    </p:spTree>
    <p:extLst>
      <p:ext uri="{BB962C8B-B14F-4D97-AF65-F5344CB8AC3E}">
        <p14:creationId xmlns:p14="http://schemas.microsoft.com/office/powerpoint/2010/main" val="3624762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75105D7-B004-47F4-B324-F21CA3DEE8FA}" type="slidenum">
              <a:rPr lang="en-GB" smtClean="0"/>
              <a:t>23</a:t>
            </a:fld>
            <a:endParaRPr lang="en-GB"/>
          </a:p>
        </p:txBody>
      </p:sp>
    </p:spTree>
    <p:extLst>
      <p:ext uri="{BB962C8B-B14F-4D97-AF65-F5344CB8AC3E}">
        <p14:creationId xmlns:p14="http://schemas.microsoft.com/office/powerpoint/2010/main" val="3199010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i="1" dirty="0" smtClean="0"/>
              <a:t>(Animated Title)</a:t>
            </a:r>
          </a:p>
          <a:p>
            <a:pPr marL="171450" indent="-171450">
              <a:buFont typeface="Arial" panose="020B0604020202020204" pitchFamily="34" charset="0"/>
              <a:buChar char="•"/>
            </a:pPr>
            <a:endParaRPr lang="en-GB" dirty="0" smtClean="0"/>
          </a:p>
          <a:p>
            <a:pPr marL="171450" indent="-171450">
              <a:buFont typeface="Arial" panose="020B0604020202020204" pitchFamily="34" charset="0"/>
              <a:buChar char="•"/>
            </a:pPr>
            <a:r>
              <a:rPr lang="en-GB" dirty="0" smtClean="0"/>
              <a:t>You</a:t>
            </a:r>
            <a:r>
              <a:rPr lang="en-GB" baseline="0" dirty="0" smtClean="0"/>
              <a:t> could finish by asking if they have any questions.</a:t>
            </a:r>
          </a:p>
          <a:p>
            <a:pPr marL="0" indent="0">
              <a:buFont typeface="Arial" panose="020B0604020202020204" pitchFamily="34" charset="0"/>
              <a:buNone/>
            </a:pPr>
            <a:endParaRPr lang="en-GB" baseline="0" dirty="0" smtClean="0"/>
          </a:p>
          <a:p>
            <a:pPr marL="171450" indent="-171450">
              <a:buFont typeface="Arial" panose="020B0604020202020204" pitchFamily="34" charset="0"/>
              <a:buChar char="•"/>
            </a:pPr>
            <a:r>
              <a:rPr lang="en-GB" baseline="0" dirty="0" smtClean="0"/>
              <a:t>You could say that you hope that have been enlightened and inspired by the construction and the built environment and thank them for listening.</a:t>
            </a: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24</a:t>
            </a:fld>
            <a:endParaRPr lang="en-GB"/>
          </a:p>
        </p:txBody>
      </p:sp>
    </p:spTree>
    <p:extLst>
      <p:ext uri="{BB962C8B-B14F-4D97-AF65-F5344CB8AC3E}">
        <p14:creationId xmlns:p14="http://schemas.microsoft.com/office/powerpoint/2010/main" val="560871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i="1" dirty="0" smtClean="0"/>
              <a:t>(Animated</a:t>
            </a:r>
            <a:r>
              <a:rPr lang="en-ZA" i="1" baseline="0" dirty="0" smtClean="0"/>
              <a:t> title)</a:t>
            </a:r>
          </a:p>
          <a:p>
            <a:endParaRPr lang="en-ZA" i="1" baseline="0" dirty="0" smtClean="0"/>
          </a:p>
          <a:p>
            <a:r>
              <a:rPr lang="en-ZA" dirty="0" smtClean="0"/>
              <a:t>600,000 people worked in housebuilding</a:t>
            </a:r>
            <a:r>
              <a:rPr lang="en-ZA" baseline="0" dirty="0" smtClean="0"/>
              <a:t> in 2015, that adds up to 18% of the entire construction industry, or 1 in 5 workers.</a:t>
            </a:r>
          </a:p>
          <a:p>
            <a:endParaRPr lang="en-ZA" baseline="0" dirty="0" smtClean="0"/>
          </a:p>
          <a:p>
            <a:r>
              <a:rPr lang="en-ZA" b="1" dirty="0" smtClean="0"/>
              <a:t>Further Data Source:</a:t>
            </a:r>
            <a:r>
              <a:rPr lang="en-ZA" b="1" baseline="0" dirty="0" smtClean="0"/>
              <a:t> </a:t>
            </a:r>
            <a:r>
              <a:rPr lang="en-ZA" b="0" baseline="0" dirty="0" smtClean="0"/>
              <a:t>www.citb.co.uk/csn</a:t>
            </a:r>
            <a:endParaRPr lang="en-ZA" b="0"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892535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b="1" dirty="0" smtClean="0"/>
              <a:t>Image</a:t>
            </a:r>
            <a:r>
              <a:rPr lang="en-ZA" b="1" baseline="0" dirty="0" smtClean="0"/>
              <a:t> Reference</a:t>
            </a:r>
            <a:r>
              <a:rPr lang="en-ZA" baseline="0" dirty="0" smtClean="0"/>
              <a:t>: </a:t>
            </a:r>
            <a:r>
              <a:rPr lang="pt-BR" b="0" dirty="0" smtClean="0"/>
              <a:t>Camp Nou Stadium Barcelona,</a:t>
            </a:r>
            <a:r>
              <a:rPr lang="pt-BR" b="0" baseline="0" dirty="0" smtClean="0"/>
              <a:t> Spain </a:t>
            </a:r>
            <a:r>
              <a:rPr lang="pt-BR" b="0" dirty="0" smtClean="0"/>
              <a:t>October 2014</a:t>
            </a:r>
          </a:p>
          <a:p>
            <a:pPr marL="0" marR="0" indent="0" algn="l" defTabSz="914400" rtl="0" eaLnBrk="1" fontAlgn="auto" latinLnBrk="0" hangingPunct="1">
              <a:lnSpc>
                <a:spcPct val="100000"/>
              </a:lnSpc>
              <a:spcBef>
                <a:spcPts val="0"/>
              </a:spcBef>
              <a:spcAft>
                <a:spcPts val="0"/>
              </a:spcAft>
              <a:buClrTx/>
              <a:buSzTx/>
              <a:buFontTx/>
              <a:buNone/>
              <a:tabLst/>
              <a:defRPr/>
            </a:pPr>
            <a:endParaRPr lang="en-Z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(Editorial Credit: </a:t>
            </a:r>
            <a:r>
              <a:rPr lang="en-ZA" dirty="0" smtClean="0">
                <a:hlinkClick r:id="rId3"/>
              </a:rPr>
              <a:t>Denis </a:t>
            </a:r>
            <a:r>
              <a:rPr lang="en-ZA" dirty="0" err="1" smtClean="0">
                <a:hlinkClick r:id="rId3"/>
              </a:rPr>
              <a:t>Kapexhiu</a:t>
            </a:r>
            <a:r>
              <a:rPr lang="en-ZA" dirty="0" smtClean="0"/>
              <a:t> / </a:t>
            </a:r>
            <a:r>
              <a:rPr lang="en-ZA" dirty="0" smtClean="0">
                <a:hlinkClick r:id="rId4"/>
              </a:rPr>
              <a:t>Shutterstock.com</a:t>
            </a:r>
            <a:r>
              <a:rPr lang="en-ZA" dirty="0" smtClean="0"/>
              <a:t> - </a:t>
            </a:r>
            <a:r>
              <a:rPr lang="pt-BR" dirty="0" smtClean="0"/>
              <a:t>Stock Photo)</a:t>
            </a:r>
            <a:endParaRPr lang="en-ZA" i="1" dirty="0"/>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2155791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smtClean="0"/>
              <a:t>(Animated Title)</a:t>
            </a:r>
          </a:p>
          <a:p>
            <a:endParaRPr lang="en-GB" i="1" dirty="0" smtClean="0"/>
          </a:p>
          <a:p>
            <a:r>
              <a:rPr lang="en-GB" dirty="0" smtClean="0"/>
              <a:t>Industrial and commercial builds will see a combined annual average growth of 5.2%</a:t>
            </a:r>
            <a:r>
              <a:rPr lang="en-GB" baseline="0" dirty="0" smtClean="0"/>
              <a:t> over the forecast period 2016-2020.</a:t>
            </a:r>
            <a:endParaRPr lang="en-GB" dirty="0" smtClean="0"/>
          </a:p>
          <a:p>
            <a:r>
              <a:rPr lang="en-ZA" b="1" dirty="0" smtClean="0"/>
              <a:t>Data Source:</a:t>
            </a:r>
            <a:r>
              <a:rPr lang="en-ZA" b="1" baseline="0" dirty="0" smtClean="0"/>
              <a:t> </a:t>
            </a:r>
            <a:r>
              <a:rPr lang="en-GB" b="0" baseline="0" dirty="0" smtClean="0"/>
              <a:t>www.citb.co.uk/csn </a:t>
            </a:r>
          </a:p>
          <a:p>
            <a:endParaRPr lang="en-GB" dirty="0" smtClean="0"/>
          </a:p>
          <a:p>
            <a:r>
              <a:rPr lang="en-GB" dirty="0" smtClean="0"/>
              <a:t>Give some examples,</a:t>
            </a:r>
            <a:r>
              <a:rPr lang="en-GB" baseline="0" dirty="0" smtClean="0"/>
              <a:t> industrial = factories</a:t>
            </a:r>
            <a:r>
              <a:rPr lang="en-GB" dirty="0" smtClean="0"/>
              <a:t>,</a:t>
            </a:r>
            <a:r>
              <a:rPr lang="en-GB" baseline="0" dirty="0" smtClean="0"/>
              <a:t> </a:t>
            </a:r>
            <a:r>
              <a:rPr lang="en-GB" dirty="0" smtClean="0"/>
              <a:t>warehouses</a:t>
            </a:r>
            <a:r>
              <a:rPr lang="en-GB" baseline="0" dirty="0" smtClean="0"/>
              <a:t> and commercial = cinemas, swimming pools, offices </a:t>
            </a:r>
          </a:p>
          <a:p>
            <a:endParaRPr lang="en-GB" baseline="0" dirty="0" smtClean="0"/>
          </a:p>
          <a:p>
            <a:r>
              <a:rPr lang="en-ZA" b="1" dirty="0" smtClean="0"/>
              <a:t>Image</a:t>
            </a:r>
            <a:r>
              <a:rPr lang="en-ZA" b="1" baseline="0" dirty="0" smtClean="0"/>
              <a:t> Reference: </a:t>
            </a:r>
            <a:r>
              <a:rPr lang="en-ZA" b="0" baseline="0" dirty="0" smtClean="0"/>
              <a:t>F</a:t>
            </a:r>
            <a:r>
              <a:rPr lang="en-ZA" b="0" dirty="0" smtClean="0"/>
              <a:t>inancial district in central Moscow, Russia</a:t>
            </a:r>
            <a:endParaRPr lang="en-GB" b="0"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3040452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i="1" dirty="0" smtClean="0"/>
              <a:t>(Animated Title)</a:t>
            </a:r>
          </a:p>
          <a:p>
            <a:endParaRPr lang="en-GB" sz="1300" i="1" dirty="0" smtClean="0"/>
          </a:p>
          <a:p>
            <a:r>
              <a:rPr lang="en-GB" sz="1300" dirty="0" smtClean="0"/>
              <a:t>Looking </a:t>
            </a:r>
            <a:r>
              <a:rPr lang="en-GB" sz="1300" dirty="0"/>
              <a:t>after listed and historic buildings is known as the heritage sector. </a:t>
            </a:r>
            <a:endParaRPr lang="en-GB" sz="1300" dirty="0" smtClean="0"/>
          </a:p>
          <a:p>
            <a:endParaRPr lang="en-GB" sz="1300" dirty="0" smtClean="0"/>
          </a:p>
          <a:p>
            <a:r>
              <a:rPr lang="en-GB" sz="1300" dirty="0" smtClean="0"/>
              <a:t>It </a:t>
            </a:r>
            <a:r>
              <a:rPr lang="en-GB" sz="1300" dirty="0"/>
              <a:t>is a highly skilled and specialised aspect of the industry</a:t>
            </a:r>
            <a:r>
              <a:rPr lang="en-GB" sz="1300" dirty="0" smtClean="0"/>
              <a:t>.</a:t>
            </a:r>
          </a:p>
          <a:p>
            <a:endParaRPr lang="en-GB" sz="13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sz="1400" b="1" dirty="0" smtClean="0"/>
              <a:t>Image</a:t>
            </a:r>
            <a:r>
              <a:rPr lang="en-ZA" sz="1400" b="1" baseline="0" dirty="0" smtClean="0"/>
              <a:t> Reference: </a:t>
            </a:r>
            <a:r>
              <a:rPr lang="en-ZA" sz="1400" b="0" dirty="0" err="1" smtClean="0"/>
              <a:t>Kelvingrove</a:t>
            </a:r>
            <a:r>
              <a:rPr lang="en-ZA" sz="1400" b="0" dirty="0" smtClean="0"/>
              <a:t> art gallery and Museum Glasgow,  Scotland</a:t>
            </a:r>
          </a:p>
          <a:p>
            <a:endParaRPr lang="en-GB" sz="1300" dirty="0"/>
          </a:p>
          <a:p>
            <a:endParaRPr lang="en-GB" sz="1300" dirty="0"/>
          </a:p>
          <a:p>
            <a:endParaRPr lang="en-GB" dirty="0" smtClean="0">
              <a:effectLst/>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2230170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i="1" dirty="0" smtClean="0"/>
              <a:t>(Animated Title)</a:t>
            </a:r>
          </a:p>
          <a:p>
            <a:endParaRPr lang="en-GB" sz="1300" dirty="0" smtClean="0"/>
          </a:p>
          <a:p>
            <a:r>
              <a:rPr lang="en-GB" sz="1300" b="1" dirty="0" smtClean="0"/>
              <a:t>Image</a:t>
            </a:r>
            <a:r>
              <a:rPr lang="en-GB" sz="1300" b="1" baseline="0" dirty="0" smtClean="0"/>
              <a:t> Reference</a:t>
            </a:r>
            <a:r>
              <a:rPr lang="en-GB" sz="1300" baseline="0" dirty="0" smtClean="0"/>
              <a:t>: </a:t>
            </a:r>
            <a:r>
              <a:rPr lang="en-GB" sz="1300" dirty="0" smtClean="0"/>
              <a:t>Selfridges </a:t>
            </a:r>
            <a:r>
              <a:rPr lang="en-GB" sz="1300" dirty="0"/>
              <a:t>department store in </a:t>
            </a:r>
            <a:r>
              <a:rPr lang="en-GB" sz="1300" dirty="0" smtClean="0"/>
              <a:t>Birmingham, England.</a:t>
            </a:r>
            <a:r>
              <a:rPr lang="en-GB" sz="1300" baseline="0" dirty="0" smtClean="0"/>
              <a:t> </a:t>
            </a:r>
          </a:p>
          <a:p>
            <a:endParaRPr lang="en-GB" sz="1300" baseline="0" dirty="0" smtClean="0"/>
          </a:p>
          <a:p>
            <a:r>
              <a:rPr lang="en-GB" sz="1300" baseline="0" dirty="0" smtClean="0"/>
              <a:t>B</a:t>
            </a:r>
            <a:r>
              <a:rPr lang="en-GB" sz="1300" dirty="0" smtClean="0"/>
              <a:t>uilt </a:t>
            </a:r>
            <a:r>
              <a:rPr lang="en-GB" sz="1300" dirty="0"/>
              <a:t>in 2003 and cost around £60 million. The design of building responds to the curves of the site and uses sprayed concrete clad with approximately 15,000 anodized aluminium discs</a:t>
            </a:r>
            <a:r>
              <a:rPr lang="en-GB" sz="1300" dirty="0" smtClean="0"/>
              <a:t>.</a:t>
            </a:r>
            <a:endParaRPr lang="en-ZA" sz="1300" dirty="0"/>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2209802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smtClean="0"/>
              <a:t>(Animated Title)</a:t>
            </a:r>
          </a:p>
          <a:p>
            <a:endParaRPr lang="en-GB" dirty="0" smtClean="0"/>
          </a:p>
          <a:p>
            <a:r>
              <a:rPr lang="en-GB" dirty="0" smtClean="0"/>
              <a:t>Civil engineering and infrastructure is the highest growth sector at</a:t>
            </a:r>
            <a:r>
              <a:rPr lang="en-GB" baseline="0" dirty="0" smtClean="0"/>
              <a:t> 6.1% annual average from 2016 – 2020.</a:t>
            </a:r>
          </a:p>
          <a:p>
            <a:r>
              <a:rPr lang="en-GB" b="1" baseline="0" dirty="0" smtClean="0"/>
              <a:t>Data Source: </a:t>
            </a:r>
            <a:r>
              <a:rPr lang="en-GB" b="0" baseline="0" dirty="0" smtClean="0"/>
              <a:t>www.citb.co.uk/csn</a:t>
            </a:r>
            <a:endParaRPr lang="en-GB" b="1" baseline="0" dirty="0" smtClean="0"/>
          </a:p>
          <a:p>
            <a:endParaRPr lang="en-GB" dirty="0" smtClean="0"/>
          </a:p>
          <a:p>
            <a:r>
              <a:rPr lang="en-GB" dirty="0" smtClean="0"/>
              <a:t>Civil Engineers can specialise in any of the areas below:</a:t>
            </a:r>
          </a:p>
          <a:p>
            <a:endParaRPr lang="en-GB" dirty="0" smtClean="0"/>
          </a:p>
          <a:p>
            <a:pPr marL="171450" indent="-171450">
              <a:buFont typeface="Arial" panose="020B0604020202020204" pitchFamily="34" charset="0"/>
              <a:buChar char="•"/>
            </a:pPr>
            <a:r>
              <a:rPr lang="en-GB" b="1" dirty="0" smtClean="0"/>
              <a:t>Transportation </a:t>
            </a:r>
            <a:r>
              <a:rPr lang="en-GB" dirty="0" smtClean="0"/>
              <a:t>– roadways, bridges, tunnels, canals, airports and sea ports </a:t>
            </a:r>
          </a:p>
          <a:p>
            <a:pPr marL="171450" indent="-171450">
              <a:buFont typeface="Arial" panose="020B0604020202020204" pitchFamily="34" charset="0"/>
              <a:buChar char="•"/>
            </a:pPr>
            <a:r>
              <a:rPr lang="en-GB" b="1" dirty="0" smtClean="0"/>
              <a:t>Water</a:t>
            </a:r>
            <a:r>
              <a:rPr lang="en-GB" dirty="0" smtClean="0"/>
              <a:t> – water storage and drainage, sewerage systems, sea and flood defences</a:t>
            </a:r>
          </a:p>
          <a:p>
            <a:pPr marL="171450" indent="-171450">
              <a:buFont typeface="Arial" panose="020B0604020202020204" pitchFamily="34" charset="0"/>
              <a:buChar char="•"/>
            </a:pPr>
            <a:r>
              <a:rPr lang="en-GB" b="1" dirty="0" smtClean="0"/>
              <a:t>Geotechnical</a:t>
            </a:r>
            <a:r>
              <a:rPr lang="en-GB" dirty="0" smtClean="0"/>
              <a:t> – mining, earthworks, soil and rock mechanics</a:t>
            </a:r>
          </a:p>
          <a:p>
            <a:pPr marL="171450" indent="-171450">
              <a:buFont typeface="Arial" panose="020B0604020202020204" pitchFamily="34" charset="0"/>
              <a:buChar char="•"/>
            </a:pPr>
            <a:r>
              <a:rPr lang="en-GB" b="1" dirty="0" smtClean="0"/>
              <a:t>Energy</a:t>
            </a:r>
            <a:r>
              <a:rPr lang="en-GB" dirty="0" smtClean="0"/>
              <a:t> – nuclear, onshore and off shore wind, hydropower and marine</a:t>
            </a:r>
          </a:p>
          <a:p>
            <a:pPr marL="171450" indent="-171450">
              <a:buFont typeface="Arial" panose="020B0604020202020204" pitchFamily="34" charset="0"/>
              <a:buChar char="•"/>
            </a:pPr>
            <a:r>
              <a:rPr lang="en-GB" b="1" dirty="0" smtClean="0"/>
              <a:t>Structural</a:t>
            </a:r>
            <a:r>
              <a:rPr lang="en-GB" dirty="0" smtClean="0"/>
              <a:t> – buildings, bridges, towers, dams, tunnels, retaining walls and other infrastructure.</a:t>
            </a:r>
          </a:p>
          <a:p>
            <a:endParaRPr lang="en-GB" dirty="0" smtClean="0"/>
          </a:p>
          <a:p>
            <a:endParaRPr lang="en-GB" dirty="0" smtClean="0"/>
          </a:p>
          <a:p>
            <a:r>
              <a:rPr lang="en-GB" b="1" dirty="0" smtClean="0"/>
              <a:t>Image</a:t>
            </a:r>
            <a:r>
              <a:rPr lang="en-GB" b="1" baseline="0" dirty="0" smtClean="0"/>
              <a:t> reference: </a:t>
            </a:r>
            <a:r>
              <a:rPr lang="en-GB" dirty="0" smtClean="0"/>
              <a:t>Clifton Suspension</a:t>
            </a:r>
            <a:r>
              <a:rPr lang="en-GB" baseline="0" dirty="0" smtClean="0"/>
              <a:t> Bridge, England. Built in 1829 but not opened until 1864. It was designed by the famous architect </a:t>
            </a:r>
            <a:r>
              <a:rPr lang="en-GB" baseline="0" dirty="0" err="1" smtClean="0"/>
              <a:t>Isambard</a:t>
            </a:r>
            <a:r>
              <a:rPr lang="en-GB" baseline="0" dirty="0" smtClean="0"/>
              <a:t> Kingdom Brunel</a:t>
            </a:r>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3537022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baseline="0" dirty="0" smtClean="0"/>
              <a:t>(Animated Title)</a:t>
            </a:r>
          </a:p>
          <a:p>
            <a:endParaRPr lang="en-GB" baseline="0" dirty="0" smtClean="0"/>
          </a:p>
          <a:p>
            <a:r>
              <a:rPr lang="en-GB" b="1" baseline="0" dirty="0" smtClean="0"/>
              <a:t>Image Reference: </a:t>
            </a:r>
            <a:r>
              <a:rPr lang="en-GB" b="0" dirty="0" err="1" smtClean="0"/>
              <a:t>Borispol</a:t>
            </a:r>
            <a:r>
              <a:rPr lang="en-GB" b="0" dirty="0" smtClean="0"/>
              <a:t> International Airport, Ukraine</a:t>
            </a:r>
            <a:endParaRPr lang="en-GB" b="0" baseline="0"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2037350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pPr>
                <a:defRPr/>
              </a:pPr>
              <a:t>25/04/2016</a:t>
            </a:fld>
            <a:endParaRPr lang="en-GB"/>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lvl1pPr fontAlgn="base">
              <a:spcBef>
                <a:spcPct val="0"/>
              </a:spcBef>
              <a:spcAft>
                <a:spcPct val="0"/>
              </a:spcAft>
              <a:defRPr>
                <a:latin typeface="Arial" charset="0"/>
              </a:defRPr>
            </a:lvl1pPr>
          </a:lstStyle>
          <a:p>
            <a:pPr>
              <a:defRPr/>
            </a:pPr>
            <a:endParaRPr lang="en-GB"/>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lvl1pPr fontAlgn="base">
              <a:spcBef>
                <a:spcPct val="0"/>
              </a:spcBef>
              <a:spcAft>
                <a:spcPct val="0"/>
              </a:spcAft>
              <a:defRPr>
                <a:latin typeface="Arial" charset="0"/>
              </a:defRPr>
            </a:lvl1pPr>
          </a:lstStyle>
          <a:p>
            <a:pPr>
              <a:defRPr/>
            </a:pPr>
            <a:fld id="{8441D3C6-2299-48C6-BE61-09DF530DFC22}" type="slidenum">
              <a:rPr lang="en-GB"/>
              <a:pPr>
                <a:defRPr/>
              </a:pPr>
              <a:t>‹#›</a:t>
            </a:fld>
            <a:endParaRPr lang="en-GB"/>
          </a:p>
        </p:txBody>
      </p:sp>
    </p:spTree>
    <p:extLst>
      <p:ext uri="{BB962C8B-B14F-4D97-AF65-F5344CB8AC3E}">
        <p14:creationId xmlns:p14="http://schemas.microsoft.com/office/powerpoint/2010/main" val="151746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4/25/2016</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 id="2147483766"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hyperlink" Target="http://www.shutterstock.com/editorial" TargetMode="External"/><Relationship Id="rId4" Type="http://schemas.openxmlformats.org/officeDocument/2006/relationships/hyperlink" Target="http://www.shutterstock.com/gallery-2775274p1.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ctrTitle"/>
          </p:nvPr>
        </p:nvSpPr>
        <p:spPr>
          <a:xfrm>
            <a:off x="394642" y="1458003"/>
            <a:ext cx="8219256" cy="1431801"/>
          </a:xfrm>
        </p:spPr>
        <p:txBody>
          <a:bodyPr/>
          <a:lstStyle/>
          <a:p>
            <a:r>
              <a:rPr lang="en-US" dirty="0" smtClean="0"/>
              <a:t>THE CONSTRUCTION AND BUILT ENVIRONMENT </a:t>
            </a:r>
            <a:endParaRPr lang="en-GB" dirty="0"/>
          </a:p>
        </p:txBody>
      </p:sp>
    </p:spTree>
    <p:extLst>
      <p:ext uri="{BB962C8B-B14F-4D97-AF65-F5344CB8AC3E}">
        <p14:creationId xmlns:p14="http://schemas.microsoft.com/office/powerpoint/2010/main" val="141627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3" name="TextBox 2"/>
          <p:cNvSpPr txBox="1"/>
          <p:nvPr/>
        </p:nvSpPr>
        <p:spPr>
          <a:xfrm>
            <a:off x="2068945" y="4465010"/>
            <a:ext cx="184731" cy="369332"/>
          </a:xfrm>
          <a:prstGeom prst="rect">
            <a:avLst/>
          </a:prstGeom>
          <a:noFill/>
        </p:spPr>
        <p:txBody>
          <a:bodyPr wrap="none" rtlCol="0">
            <a:spAutoFit/>
          </a:bodyPr>
          <a:lstStyle/>
          <a:p>
            <a:endParaRPr lang="en-ZA" dirty="0"/>
          </a:p>
        </p:txBody>
      </p:sp>
      <p:sp>
        <p:nvSpPr>
          <p:cNvPr id="9" name="Rectangle 8"/>
          <p:cNvSpPr/>
          <p:nvPr/>
        </p:nvSpPr>
        <p:spPr>
          <a:xfrm>
            <a:off x="355052" y="1197648"/>
            <a:ext cx="3395681" cy="4248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290952" y="672433"/>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ENTERTAINMENT...</a:t>
            </a:r>
            <a:endParaRPr lang="en-GB" sz="2800" dirty="0">
              <a:solidFill>
                <a:schemeClr val="bg1"/>
              </a:solidFill>
            </a:endParaRPr>
          </a:p>
        </p:txBody>
      </p:sp>
      <p:sp>
        <p:nvSpPr>
          <p:cNvPr id="11" name="TextBox 10"/>
          <p:cNvSpPr txBox="1"/>
          <p:nvPr/>
        </p:nvSpPr>
        <p:spPr>
          <a:xfrm>
            <a:off x="2068945" y="2915610"/>
            <a:ext cx="184731" cy="369332"/>
          </a:xfrm>
          <a:prstGeom prst="rect">
            <a:avLst/>
          </a:prstGeom>
          <a:noFill/>
        </p:spPr>
        <p:txBody>
          <a:bodyPr wrap="none" rtlCol="0">
            <a:spAutoFit/>
          </a:bodyPr>
          <a:lstStyle/>
          <a:p>
            <a:endParaRPr lang="en-ZA" dirty="0"/>
          </a:p>
        </p:txBody>
      </p:sp>
      <p:sp>
        <p:nvSpPr>
          <p:cNvPr id="12" name="Rectangle 11"/>
          <p:cNvSpPr/>
          <p:nvPr/>
        </p:nvSpPr>
        <p:spPr>
          <a:xfrm>
            <a:off x="355052" y="1105127"/>
            <a:ext cx="3395681" cy="4248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350221" y="6307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ENTERTAINMENT...</a:t>
            </a:r>
            <a:endParaRPr lang="en-GB" sz="2800" dirty="0">
              <a:solidFill>
                <a:schemeClr val="bg1"/>
              </a:solidFill>
            </a:endParaRPr>
          </a:p>
        </p:txBody>
      </p:sp>
      <p:sp>
        <p:nvSpPr>
          <p:cNvPr id="14" name="TextBox 13"/>
          <p:cNvSpPr txBox="1"/>
          <p:nvPr/>
        </p:nvSpPr>
        <p:spPr>
          <a:xfrm>
            <a:off x="2068945" y="2823089"/>
            <a:ext cx="184731" cy="369332"/>
          </a:xfrm>
          <a:prstGeom prst="rect">
            <a:avLst/>
          </a:prstGeom>
          <a:noFill/>
        </p:spPr>
        <p:txBody>
          <a:bodyPr wrap="none" rtlCol="0">
            <a:spAutoFit/>
          </a:bodyPr>
          <a:lstStyle/>
          <a:p>
            <a:endParaRPr lang="en-ZA" dirty="0"/>
          </a:p>
        </p:txBody>
      </p:sp>
    </p:spTree>
    <p:extLst>
      <p:ext uri="{BB962C8B-B14F-4D97-AF65-F5344CB8AC3E}">
        <p14:creationId xmlns:p14="http://schemas.microsoft.com/office/powerpoint/2010/main" val="320210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TextBox 5"/>
          <p:cNvSpPr txBox="1"/>
          <p:nvPr/>
        </p:nvSpPr>
        <p:spPr>
          <a:xfrm>
            <a:off x="1847273" y="4756727"/>
            <a:ext cx="2345514" cy="215444"/>
          </a:xfrm>
          <a:prstGeom prst="rect">
            <a:avLst/>
          </a:prstGeom>
          <a:noFill/>
        </p:spPr>
        <p:txBody>
          <a:bodyPr wrap="none" rtlCol="0">
            <a:spAutoFit/>
          </a:bodyPr>
          <a:lstStyle/>
          <a:p>
            <a:r>
              <a:rPr lang="en-ZA" sz="800" dirty="0">
                <a:solidFill>
                  <a:schemeClr val="bg1"/>
                </a:solidFill>
              </a:rPr>
              <a:t>Sue Burton </a:t>
            </a:r>
            <a:r>
              <a:rPr lang="en-ZA" sz="800" dirty="0" err="1">
                <a:solidFill>
                  <a:schemeClr val="bg1"/>
                </a:solidFill>
              </a:rPr>
              <a:t>PhotographyLtd</a:t>
            </a:r>
            <a:r>
              <a:rPr lang="en-ZA" sz="800" dirty="0">
                <a:solidFill>
                  <a:schemeClr val="bg1"/>
                </a:solidFill>
              </a:rPr>
              <a:t> / Shutterstock.com</a:t>
            </a:r>
          </a:p>
        </p:txBody>
      </p:sp>
      <p:sp>
        <p:nvSpPr>
          <p:cNvPr id="8" name="Rectangle 7"/>
          <p:cNvSpPr/>
          <p:nvPr/>
        </p:nvSpPr>
        <p:spPr>
          <a:xfrm>
            <a:off x="355053" y="2312901"/>
            <a:ext cx="2955414" cy="41157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3" y="2722411"/>
            <a:ext cx="3751280" cy="43685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3" y="1440872"/>
            <a:ext cx="8229600" cy="257694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PROTECTING </a:t>
            </a:r>
          </a:p>
          <a:p>
            <a:r>
              <a:rPr lang="en-GB" sz="2800" dirty="0" smtClean="0">
                <a:solidFill>
                  <a:schemeClr val="bg1"/>
                </a:solidFill>
              </a:rPr>
              <a:t>LISTED BUILDINGS...</a:t>
            </a:r>
            <a:endParaRPr lang="en-GB" sz="2800" dirty="0">
              <a:solidFill>
                <a:schemeClr val="bg1"/>
              </a:solidFill>
            </a:endParaRPr>
          </a:p>
        </p:txBody>
      </p:sp>
    </p:spTree>
    <p:extLst>
      <p:ext uri="{BB962C8B-B14F-4D97-AF65-F5344CB8AC3E}">
        <p14:creationId xmlns:p14="http://schemas.microsoft.com/office/powerpoint/2010/main" val="152244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Rectangle 2"/>
          <p:cNvSpPr/>
          <p:nvPr/>
        </p:nvSpPr>
        <p:spPr>
          <a:xfrm>
            <a:off x="355051" y="2411741"/>
            <a:ext cx="4953549" cy="51409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052" y="3499732"/>
            <a:ext cx="4216947"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2"/>
          <p:cNvSpPr txBox="1">
            <a:spLocks/>
          </p:cNvSpPr>
          <p:nvPr/>
        </p:nvSpPr>
        <p:spPr>
          <a:xfrm>
            <a:off x="290952" y="2598351"/>
            <a:ext cx="8229600" cy="529616"/>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AND PROVIDING ENERGY.</a:t>
            </a:r>
          </a:p>
          <a:p>
            <a:endParaRPr lang="en-GB" sz="2800" dirty="0" smtClean="0">
              <a:solidFill>
                <a:schemeClr val="bg1"/>
              </a:solidFill>
            </a:endParaRPr>
          </a:p>
        </p:txBody>
      </p:sp>
      <p:sp>
        <p:nvSpPr>
          <p:cNvPr id="6" name="Rectangle 5"/>
          <p:cNvSpPr/>
          <p:nvPr/>
        </p:nvSpPr>
        <p:spPr>
          <a:xfrm>
            <a:off x="355052" y="3111033"/>
            <a:ext cx="3014681" cy="38789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extBox 4"/>
          <p:cNvSpPr txBox="1"/>
          <p:nvPr/>
        </p:nvSpPr>
        <p:spPr>
          <a:xfrm>
            <a:off x="550333" y="3069586"/>
            <a:ext cx="4185440" cy="892552"/>
          </a:xfrm>
          <a:prstGeom prst="rect">
            <a:avLst/>
          </a:prstGeom>
          <a:noFill/>
        </p:spPr>
        <p:txBody>
          <a:bodyPr wrap="square" rtlCol="0">
            <a:spAutoFit/>
          </a:bodyPr>
          <a:lstStyle/>
          <a:p>
            <a:r>
              <a:rPr lang="en-GB" sz="2600" b="1" dirty="0" smtClean="0">
                <a:solidFill>
                  <a:schemeClr val="bg1"/>
                </a:solidFill>
              </a:rPr>
              <a:t>ALTOGETHER A  </a:t>
            </a:r>
            <a:endParaRPr lang="en-GB" sz="2600" b="1" dirty="0">
              <a:solidFill>
                <a:schemeClr val="bg1"/>
              </a:solidFill>
            </a:endParaRPr>
          </a:p>
          <a:p>
            <a:r>
              <a:rPr lang="en-GB" sz="2600" b="1" dirty="0" smtClean="0">
                <a:solidFill>
                  <a:schemeClr val="bg1"/>
                </a:solidFill>
              </a:rPr>
              <a:t>FANTASTIC INDUSTRY!</a:t>
            </a:r>
            <a:endParaRPr lang="en-GB" sz="2600" b="1" dirty="0">
              <a:solidFill>
                <a:schemeClr val="bg1"/>
              </a:solidFill>
            </a:endParaRPr>
          </a:p>
        </p:txBody>
      </p:sp>
    </p:spTree>
    <p:extLst>
      <p:ext uri="{BB962C8B-B14F-4D97-AF65-F5344CB8AC3E}">
        <p14:creationId xmlns:p14="http://schemas.microsoft.com/office/powerpoint/2010/main" val="284301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9420" y="0"/>
            <a:ext cx="7374580" cy="5143500"/>
          </a:xfrm>
          <a:prstGeom prst="rect">
            <a:avLst/>
          </a:prstGeom>
        </p:spPr>
      </p:pic>
      <p:sp>
        <p:nvSpPr>
          <p:cNvPr id="8" name="Rectangle 7"/>
          <p:cNvSpPr/>
          <p:nvPr/>
        </p:nvSpPr>
        <p:spPr>
          <a:xfrm>
            <a:off x="355053" y="378690"/>
            <a:ext cx="3727420" cy="32327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Rectangle 10"/>
          <p:cNvSpPr/>
          <p:nvPr/>
        </p:nvSpPr>
        <p:spPr>
          <a:xfrm>
            <a:off x="355053" y="701963"/>
            <a:ext cx="2092583" cy="32327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ectangle 11"/>
          <p:cNvSpPr/>
          <p:nvPr/>
        </p:nvSpPr>
        <p:spPr>
          <a:xfrm>
            <a:off x="355053" y="1025236"/>
            <a:ext cx="3431856" cy="32327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457200" y="-262754"/>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SOME INTERESTING FACTS </a:t>
            </a:r>
          </a:p>
          <a:p>
            <a:r>
              <a:rPr lang="en-GB" altLang="en-US" sz="2000" dirty="0" smtClean="0">
                <a:solidFill>
                  <a:schemeClr val="bg1"/>
                </a:solidFill>
                <a:latin typeface="Arial" charset="0"/>
              </a:rPr>
              <a:t>AND FIGURES </a:t>
            </a:r>
            <a:br>
              <a:rPr lang="en-GB" altLang="en-US" sz="2000" dirty="0" smtClean="0">
                <a:solidFill>
                  <a:schemeClr val="bg1"/>
                </a:solidFill>
                <a:latin typeface="Arial" charset="0"/>
              </a:rPr>
            </a:br>
            <a:r>
              <a:rPr lang="en-GB" altLang="en-US" sz="2000" dirty="0" smtClean="0">
                <a:solidFill>
                  <a:schemeClr val="bg1"/>
                </a:solidFill>
                <a:latin typeface="Arial" charset="0"/>
              </a:rPr>
              <a:t>ABOUT CONSTRUCTION</a:t>
            </a:r>
            <a:r>
              <a:rPr lang="en-GB" sz="2000" dirty="0" smtClean="0">
                <a:solidFill>
                  <a:schemeClr val="bg1"/>
                </a:solidFill>
              </a:rPr>
              <a:t/>
            </a:r>
            <a:br>
              <a:rPr lang="en-GB" sz="2000" dirty="0" smtClean="0">
                <a:solidFill>
                  <a:schemeClr val="bg1"/>
                </a:solidFill>
              </a:rPr>
            </a:br>
            <a:endParaRPr lang="en-GB" sz="2000" dirty="0">
              <a:solidFill>
                <a:schemeClr val="bg1"/>
              </a:solidFill>
            </a:endParaRPr>
          </a:p>
        </p:txBody>
      </p:sp>
      <p:sp>
        <p:nvSpPr>
          <p:cNvPr id="6" name="TextBox 5"/>
          <p:cNvSpPr txBox="1"/>
          <p:nvPr/>
        </p:nvSpPr>
        <p:spPr>
          <a:xfrm>
            <a:off x="406395" y="1625601"/>
            <a:ext cx="4509911" cy="3016210"/>
          </a:xfrm>
          <a:prstGeom prst="rect">
            <a:avLst/>
          </a:prstGeom>
          <a:noFill/>
        </p:spPr>
        <p:txBody>
          <a:bodyPr wrap="square" rtlCol="0">
            <a:spAutoFit/>
          </a:bodyPr>
          <a:lstStyle/>
          <a:p>
            <a:pPr marL="285750" indent="-285750">
              <a:spcBef>
                <a:spcPts val="432"/>
              </a:spcBef>
              <a:buFont typeface="Arial" panose="020B0604020202020204" pitchFamily="34" charset="0"/>
              <a:buChar char="•"/>
            </a:pPr>
            <a:r>
              <a:rPr lang="en-GB" dirty="0" smtClean="0">
                <a:solidFill>
                  <a:schemeClr val="tx2"/>
                </a:solidFill>
              </a:rPr>
              <a:t>Employs 3,000,000 people – 8% of   the working population</a:t>
            </a:r>
          </a:p>
          <a:p>
            <a:pPr marL="285750" indent="-285750">
              <a:spcBef>
                <a:spcPts val="432"/>
              </a:spcBef>
              <a:buFont typeface="Arial" panose="020B0604020202020204" pitchFamily="34" charset="0"/>
              <a:buChar char="•"/>
            </a:pPr>
            <a:r>
              <a:rPr lang="en-GB" dirty="0" smtClean="0">
                <a:solidFill>
                  <a:schemeClr val="tx2"/>
                </a:solidFill>
              </a:rPr>
              <a:t>232,000 </a:t>
            </a:r>
            <a:r>
              <a:rPr lang="en-GB" dirty="0" smtClean="0">
                <a:solidFill>
                  <a:schemeClr val="tx2"/>
                </a:solidFill>
              </a:rPr>
              <a:t>jobs to be created in the next five years (</a:t>
            </a:r>
            <a:r>
              <a:rPr lang="en-GB" dirty="0" smtClean="0">
                <a:solidFill>
                  <a:schemeClr val="tx2"/>
                </a:solidFill>
              </a:rPr>
              <a:t>2016 </a:t>
            </a:r>
            <a:r>
              <a:rPr lang="en-GB" dirty="0" smtClean="0">
                <a:solidFill>
                  <a:schemeClr val="tx2"/>
                </a:solidFill>
              </a:rPr>
              <a:t>– </a:t>
            </a:r>
            <a:r>
              <a:rPr lang="en-GB" dirty="0" smtClean="0">
                <a:solidFill>
                  <a:schemeClr val="tx2"/>
                </a:solidFill>
              </a:rPr>
              <a:t>2020)</a:t>
            </a:r>
            <a:endParaRPr lang="en-GB" dirty="0" smtClean="0">
              <a:solidFill>
                <a:schemeClr val="tx2"/>
              </a:solidFill>
            </a:endParaRPr>
          </a:p>
          <a:p>
            <a:pPr marL="285750" indent="-285750">
              <a:spcBef>
                <a:spcPts val="432"/>
              </a:spcBef>
              <a:buFont typeface="Arial" panose="020B0604020202020204" pitchFamily="34" charset="0"/>
              <a:buChar char="•"/>
            </a:pPr>
            <a:r>
              <a:rPr lang="en-GB" dirty="0" smtClean="0">
                <a:solidFill>
                  <a:schemeClr val="tx2"/>
                </a:solidFill>
              </a:rPr>
              <a:t>Industry predominately made up of small companies</a:t>
            </a:r>
          </a:p>
          <a:p>
            <a:pPr marL="285750" indent="-285750">
              <a:spcBef>
                <a:spcPts val="432"/>
              </a:spcBef>
              <a:buFont typeface="Arial" panose="020B0604020202020204" pitchFamily="34" charset="0"/>
              <a:buChar char="•"/>
            </a:pPr>
            <a:r>
              <a:rPr lang="en-GB" dirty="0" smtClean="0">
                <a:solidFill>
                  <a:schemeClr val="tx2"/>
                </a:solidFill>
              </a:rPr>
              <a:t>The average 18-21 year olds in construction earn £15,145 – compared with an average of £9,594 in other industries</a:t>
            </a:r>
            <a:endParaRPr lang="en-GB" dirty="0">
              <a:solidFill>
                <a:schemeClr val="tx2"/>
              </a:solidFill>
            </a:endParaRPr>
          </a:p>
        </p:txBody>
      </p:sp>
    </p:spTree>
    <p:extLst>
      <p:ext uri="{BB962C8B-B14F-4D97-AF65-F5344CB8AC3E}">
        <p14:creationId xmlns:p14="http://schemas.microsoft.com/office/powerpoint/2010/main" val="2591660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766" y="0"/>
            <a:ext cx="8996234" cy="5143500"/>
          </a:xfrm>
          <a:prstGeom prst="rect">
            <a:avLst/>
          </a:prstGeom>
        </p:spPr>
      </p:pic>
      <p:sp>
        <p:nvSpPr>
          <p:cNvPr id="4" name="Text Placeholder 1"/>
          <p:cNvSpPr txBox="1">
            <a:spLocks/>
          </p:cNvSpPr>
          <p:nvPr/>
        </p:nvSpPr>
        <p:spPr>
          <a:xfrm>
            <a:off x="257945" y="2058079"/>
            <a:ext cx="3704456" cy="263399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1600" dirty="0"/>
          </a:p>
          <a:p>
            <a:pPr marL="342900" indent="-342900">
              <a:buFont typeface="Arial" panose="020B0604020202020204" pitchFamily="34" charset="0"/>
              <a:buChar char="•"/>
            </a:pPr>
            <a:r>
              <a:rPr lang="en-US" sz="2000" dirty="0" smtClean="0"/>
              <a:t>It builds </a:t>
            </a:r>
            <a:r>
              <a:rPr lang="en-US" sz="2000" dirty="0"/>
              <a:t>the world we live </a:t>
            </a:r>
            <a:r>
              <a:rPr lang="en-US" sz="2000" dirty="0" smtClean="0"/>
              <a:t>in</a:t>
            </a:r>
            <a:endParaRPr lang="en-US" sz="2000" dirty="0"/>
          </a:p>
          <a:p>
            <a:pPr marL="342900" indent="-342900">
              <a:buFont typeface="Arial" panose="020B0604020202020204" pitchFamily="34" charset="0"/>
              <a:buChar char="•"/>
            </a:pPr>
            <a:r>
              <a:rPr lang="en-US" sz="2000" dirty="0" smtClean="0"/>
              <a:t>It provides a fantastic career </a:t>
            </a:r>
            <a:endParaRPr lang="en-US" sz="2000" dirty="0"/>
          </a:p>
          <a:p>
            <a:pPr marL="342900" indent="-342900">
              <a:buFont typeface="Arial" panose="020B0604020202020204" pitchFamily="34" charset="0"/>
              <a:buChar char="•"/>
            </a:pPr>
            <a:r>
              <a:rPr lang="en-US" sz="2000" dirty="0" smtClean="0"/>
              <a:t>With great benefits</a:t>
            </a:r>
            <a:endParaRPr lang="en-US" sz="2000" dirty="0"/>
          </a:p>
          <a:p>
            <a:pPr marL="342900" indent="-342900">
              <a:buFont typeface="Arial" panose="020B0604020202020204" pitchFamily="34" charset="0"/>
              <a:buChar char="•"/>
            </a:pPr>
            <a:r>
              <a:rPr lang="en-US" sz="2000" dirty="0" smtClean="0"/>
              <a:t>And amazing </a:t>
            </a:r>
            <a:r>
              <a:rPr lang="en-US" sz="2000" dirty="0"/>
              <a:t>progression routes.</a:t>
            </a:r>
          </a:p>
          <a:p>
            <a:endParaRPr lang="en-GB" dirty="0" smtClean="0">
              <a:latin typeface="Arial" panose="020B0604020202020204" pitchFamily="34" charset="0"/>
              <a:cs typeface="Arial" panose="020B0604020202020204" pitchFamily="34" charset="0"/>
            </a:endParaRPr>
          </a:p>
          <a:p>
            <a:endParaRPr lang="en-GB" sz="1600" dirty="0"/>
          </a:p>
        </p:txBody>
      </p:sp>
      <p:sp>
        <p:nvSpPr>
          <p:cNvPr id="12" name="Rectangle 11"/>
          <p:cNvSpPr/>
          <p:nvPr/>
        </p:nvSpPr>
        <p:spPr>
          <a:xfrm>
            <a:off x="355054" y="701964"/>
            <a:ext cx="2659079" cy="5264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Rectangle 1"/>
          <p:cNvSpPr/>
          <p:nvPr/>
        </p:nvSpPr>
        <p:spPr>
          <a:xfrm>
            <a:off x="355050" y="240146"/>
            <a:ext cx="3759749" cy="48029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Rectangle 13"/>
          <p:cNvSpPr/>
          <p:nvPr/>
        </p:nvSpPr>
        <p:spPr>
          <a:xfrm>
            <a:off x="355053" y="1228436"/>
            <a:ext cx="2007147" cy="48747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406398" y="-338017"/>
            <a:ext cx="4301056" cy="3051829"/>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defTabSz="660400">
              <a:lnSpc>
                <a:spcPct val="120000"/>
              </a:lnSpc>
            </a:pPr>
            <a:r>
              <a:rPr lang="en-US" sz="2400" dirty="0" smtClean="0">
                <a:solidFill>
                  <a:schemeClr val="bg1"/>
                </a:solidFill>
              </a:rPr>
              <a:t> </a:t>
            </a:r>
            <a:r>
              <a:rPr lang="en-US" sz="2800" dirty="0" smtClean="0">
                <a:solidFill>
                  <a:schemeClr val="bg1"/>
                </a:solidFill>
              </a:rPr>
              <a:t>CONSTRUCTION IS </a:t>
            </a:r>
          </a:p>
          <a:p>
            <a:pPr defTabSz="660400">
              <a:lnSpc>
                <a:spcPct val="120000"/>
              </a:lnSpc>
            </a:pPr>
            <a:r>
              <a:rPr lang="en-US" sz="2800" dirty="0" smtClean="0">
                <a:solidFill>
                  <a:schemeClr val="bg1"/>
                </a:solidFill>
              </a:rPr>
              <a:t> AN EXCITING</a:t>
            </a:r>
          </a:p>
          <a:p>
            <a:pPr>
              <a:lnSpc>
                <a:spcPct val="120000"/>
              </a:lnSpc>
            </a:pPr>
            <a:r>
              <a:rPr lang="en-US" sz="2800" dirty="0" smtClean="0">
                <a:solidFill>
                  <a:schemeClr val="bg1"/>
                </a:solidFill>
              </a:rPr>
              <a:t> CAREER </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endParaRPr lang="en-GB" sz="2400" dirty="0"/>
          </a:p>
        </p:txBody>
      </p:sp>
    </p:spTree>
    <p:extLst>
      <p:ext uri="{BB962C8B-B14F-4D97-AF65-F5344CB8AC3E}">
        <p14:creationId xmlns:p14="http://schemas.microsoft.com/office/powerpoint/2010/main" val="29288762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6" name="Rectangle 15"/>
          <p:cNvSpPr/>
          <p:nvPr/>
        </p:nvSpPr>
        <p:spPr>
          <a:xfrm>
            <a:off x="355054" y="1108364"/>
            <a:ext cx="1947879" cy="38176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355054" y="701964"/>
            <a:ext cx="2667273"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355053" y="295564"/>
            <a:ext cx="2828414"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355053" y="237848"/>
            <a:ext cx="3697657" cy="1830841"/>
          </a:xfrm>
          <a:prstGeom prst="rect">
            <a:avLst/>
          </a:prstGeom>
        </p:spPr>
        <p:txBody>
          <a:bodyPr vert="horz" lIns="91440" tIns="45720" rIns="91440" bIns="45720" rtlCol="0" anchor="ctr">
            <a:normAutofit lnSpcReduction="100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WHAT MAKES </a:t>
            </a:r>
          </a:p>
          <a:p>
            <a:pPr>
              <a:lnSpc>
                <a:spcPct val="120000"/>
              </a:lnSpc>
            </a:pPr>
            <a:r>
              <a:rPr lang="en-GB" altLang="en-US" sz="2400" dirty="0" smtClean="0">
                <a:solidFill>
                  <a:schemeClr val="bg1"/>
                </a:solidFill>
                <a:latin typeface="Arial" charset="0"/>
              </a:rPr>
              <a:t>IT AN EXCITING </a:t>
            </a:r>
          </a:p>
          <a:p>
            <a:pPr>
              <a:lnSpc>
                <a:spcPct val="120000"/>
              </a:lnSpc>
            </a:pPr>
            <a:r>
              <a:rPr lang="en-GB" altLang="en-US" sz="2400" dirty="0" smtClean="0">
                <a:solidFill>
                  <a:schemeClr val="bg1"/>
                </a:solidFill>
                <a:latin typeface="Arial" charset="0"/>
              </a:rPr>
              <a:t>CAREER?</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5" name="TextBox 4"/>
          <p:cNvSpPr txBox="1"/>
          <p:nvPr/>
        </p:nvSpPr>
        <p:spPr>
          <a:xfrm>
            <a:off x="134919" y="1862667"/>
            <a:ext cx="4437080" cy="2564805"/>
          </a:xfrm>
          <a:prstGeom prst="rect">
            <a:avLst/>
          </a:prstGeom>
          <a:noFill/>
        </p:spPr>
        <p:txBody>
          <a:bodyPr wrap="square" rtlCol="0">
            <a:spAutoFit/>
          </a:bodyPr>
          <a:lstStyle/>
          <a:p>
            <a:pPr marL="342900" indent="-342900">
              <a:spcBef>
                <a:spcPts val="432"/>
              </a:spcBef>
              <a:buFont typeface="Arial" panose="020B0604020202020204" pitchFamily="34" charset="0"/>
              <a:buChar char="•"/>
            </a:pPr>
            <a:r>
              <a:rPr lang="en-GB" dirty="0" smtClean="0">
                <a:solidFill>
                  <a:schemeClr val="tx2"/>
                </a:solidFill>
              </a:rPr>
              <a:t>Careers to suit everyone’s skills</a:t>
            </a:r>
          </a:p>
          <a:p>
            <a:pPr marL="342900" indent="-342900">
              <a:spcBef>
                <a:spcPts val="432"/>
              </a:spcBef>
              <a:buFont typeface="Arial" panose="020B0604020202020204" pitchFamily="34" charset="0"/>
              <a:buChar char="•"/>
            </a:pPr>
            <a:r>
              <a:rPr lang="en-GB" dirty="0" smtClean="0">
                <a:solidFill>
                  <a:schemeClr val="tx2"/>
                </a:solidFill>
              </a:rPr>
              <a:t>Variety – every day is different</a:t>
            </a:r>
          </a:p>
          <a:p>
            <a:pPr marL="342900" indent="-342900">
              <a:spcBef>
                <a:spcPts val="432"/>
              </a:spcBef>
              <a:buFont typeface="Arial" panose="020B0604020202020204" pitchFamily="34" charset="0"/>
              <a:buChar char="•"/>
            </a:pPr>
            <a:r>
              <a:rPr lang="en-GB" dirty="0" smtClean="0">
                <a:solidFill>
                  <a:schemeClr val="tx2"/>
                </a:solidFill>
              </a:rPr>
              <a:t>Opportunities for travel – work abroad</a:t>
            </a:r>
          </a:p>
          <a:p>
            <a:pPr marL="342900" indent="-342900">
              <a:spcBef>
                <a:spcPts val="432"/>
              </a:spcBef>
              <a:buFont typeface="Arial" panose="020B0604020202020204" pitchFamily="34" charset="0"/>
              <a:buChar char="•"/>
            </a:pPr>
            <a:r>
              <a:rPr lang="en-GB" dirty="0" smtClean="0">
                <a:solidFill>
                  <a:schemeClr val="tx2"/>
                </a:solidFill>
              </a:rPr>
              <a:t>Enter at any level from apprentice to graduate</a:t>
            </a:r>
          </a:p>
          <a:p>
            <a:pPr marL="342900" indent="-342900">
              <a:spcBef>
                <a:spcPts val="432"/>
              </a:spcBef>
              <a:buFont typeface="Arial" panose="020B0604020202020204" pitchFamily="34" charset="0"/>
              <a:buChar char="•"/>
            </a:pPr>
            <a:r>
              <a:rPr lang="en-GB" dirty="0" smtClean="0">
                <a:solidFill>
                  <a:schemeClr val="tx2"/>
                </a:solidFill>
              </a:rPr>
              <a:t>Well paid with job satisfaction “I built that!”</a:t>
            </a:r>
          </a:p>
          <a:p>
            <a:pPr marL="342900" indent="-342900">
              <a:spcBef>
                <a:spcPts val="432"/>
              </a:spcBef>
              <a:buFont typeface="Arial" panose="020B0604020202020204" pitchFamily="34" charset="0"/>
              <a:buChar char="•"/>
            </a:pPr>
            <a:r>
              <a:rPr lang="en-GB" dirty="0" smtClean="0">
                <a:solidFill>
                  <a:schemeClr val="tx2"/>
                </a:solidFill>
              </a:rPr>
              <a:t>Freedom to start your own business</a:t>
            </a:r>
            <a:endParaRPr lang="en-GB" dirty="0">
              <a:solidFill>
                <a:schemeClr val="tx2"/>
              </a:solidFill>
            </a:endParaRPr>
          </a:p>
        </p:txBody>
      </p:sp>
    </p:spTree>
    <p:extLst>
      <p:ext uri="{BB962C8B-B14F-4D97-AF65-F5344CB8AC3E}">
        <p14:creationId xmlns:p14="http://schemas.microsoft.com/office/powerpoint/2010/main" val="4210231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3"/>
          <p:cNvSpPr txBox="1">
            <a:spLocks noChangeArrowheads="1"/>
          </p:cNvSpPr>
          <p:nvPr/>
        </p:nvSpPr>
        <p:spPr bwMode="auto">
          <a:xfrm>
            <a:off x="2565338" y="3060380"/>
            <a:ext cx="15824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dirty="0"/>
              <a:t>Architect</a:t>
            </a:r>
          </a:p>
        </p:txBody>
      </p:sp>
      <p:sp>
        <p:nvSpPr>
          <p:cNvPr id="5126" name="Text Box 4"/>
          <p:cNvSpPr txBox="1">
            <a:spLocks noChangeArrowheads="1"/>
          </p:cNvSpPr>
          <p:nvPr/>
        </p:nvSpPr>
        <p:spPr bwMode="auto">
          <a:xfrm>
            <a:off x="4028516" y="4051519"/>
            <a:ext cx="50882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spc="50" dirty="0">
                <a:ln w="13500">
                  <a:solidFill>
                    <a:schemeClr val="accent1">
                      <a:shade val="2500"/>
                      <a:alpha val="6500"/>
                    </a:schemeClr>
                  </a:solidFill>
                  <a:prstDash val="solid"/>
                </a:ln>
                <a:solidFill>
                  <a:schemeClr val="accent1">
                    <a:alpha val="95000"/>
                  </a:schemeClr>
                </a:solidFill>
                <a:effectLst>
                  <a:innerShdw blurRad="50900" dist="38500" dir="13500000">
                    <a:srgbClr val="000000">
                      <a:alpha val="60000"/>
                    </a:srgbClr>
                  </a:innerShdw>
                </a:effectLst>
              </a:rPr>
              <a:t>Architectural Technician</a:t>
            </a:r>
          </a:p>
        </p:txBody>
      </p:sp>
      <p:sp>
        <p:nvSpPr>
          <p:cNvPr id="5127" name="Text Box 5"/>
          <p:cNvSpPr txBox="1">
            <a:spLocks noChangeArrowheads="1"/>
          </p:cNvSpPr>
          <p:nvPr/>
        </p:nvSpPr>
        <p:spPr bwMode="auto">
          <a:xfrm>
            <a:off x="66859" y="4282351"/>
            <a:ext cx="266771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4000" b="1" i="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Bricklayer</a:t>
            </a:r>
          </a:p>
        </p:txBody>
      </p:sp>
      <p:sp>
        <p:nvSpPr>
          <p:cNvPr id="5128" name="Text Box 6"/>
          <p:cNvSpPr txBox="1">
            <a:spLocks noChangeArrowheads="1"/>
          </p:cNvSpPr>
          <p:nvPr/>
        </p:nvSpPr>
        <p:spPr bwMode="auto">
          <a:xfrm>
            <a:off x="6504933" y="2300947"/>
            <a:ext cx="223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Surveyor</a:t>
            </a:r>
          </a:p>
        </p:txBody>
      </p:sp>
      <p:sp>
        <p:nvSpPr>
          <p:cNvPr id="5129" name="Text Box 7"/>
          <p:cNvSpPr txBox="1">
            <a:spLocks noChangeArrowheads="1"/>
          </p:cNvSpPr>
          <p:nvPr/>
        </p:nvSpPr>
        <p:spPr bwMode="auto">
          <a:xfrm>
            <a:off x="524814" y="1930836"/>
            <a:ext cx="17668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600" i="1" dirty="0"/>
              <a:t>Heating Engineer</a:t>
            </a:r>
          </a:p>
        </p:txBody>
      </p:sp>
      <p:sp>
        <p:nvSpPr>
          <p:cNvPr id="5130" name="Text Box 8"/>
          <p:cNvSpPr txBox="1">
            <a:spLocks noChangeArrowheads="1"/>
          </p:cNvSpPr>
          <p:nvPr/>
        </p:nvSpPr>
        <p:spPr bwMode="auto">
          <a:xfrm>
            <a:off x="6793301" y="3541735"/>
            <a:ext cx="21964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dirty="0">
                <a:solidFill>
                  <a:schemeClr val="accent4">
                    <a:lumMod val="60000"/>
                    <a:lumOff val="40000"/>
                  </a:schemeClr>
                </a:solidFill>
              </a:rPr>
              <a:t>Building Surveyor</a:t>
            </a:r>
          </a:p>
        </p:txBody>
      </p:sp>
      <p:sp>
        <p:nvSpPr>
          <p:cNvPr id="5131" name="Text Box 9"/>
          <p:cNvSpPr txBox="1">
            <a:spLocks noChangeArrowheads="1"/>
          </p:cNvSpPr>
          <p:nvPr/>
        </p:nvSpPr>
        <p:spPr bwMode="auto">
          <a:xfrm>
            <a:off x="4871020" y="2201347"/>
            <a:ext cx="15272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Steeplejack</a:t>
            </a:r>
          </a:p>
        </p:txBody>
      </p:sp>
      <p:sp>
        <p:nvSpPr>
          <p:cNvPr id="5132" name="Text Box 10"/>
          <p:cNvSpPr txBox="1">
            <a:spLocks noChangeArrowheads="1"/>
          </p:cNvSpPr>
          <p:nvPr/>
        </p:nvSpPr>
        <p:spPr bwMode="auto">
          <a:xfrm>
            <a:off x="7711326" y="1407616"/>
            <a:ext cx="1109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400" dirty="0"/>
              <a:t>Roofer</a:t>
            </a:r>
          </a:p>
        </p:txBody>
      </p:sp>
      <p:sp>
        <p:nvSpPr>
          <p:cNvPr id="5133" name="Text Box 11"/>
          <p:cNvSpPr txBox="1">
            <a:spLocks noChangeArrowheads="1"/>
          </p:cNvSpPr>
          <p:nvPr/>
        </p:nvSpPr>
        <p:spPr bwMode="auto">
          <a:xfrm>
            <a:off x="4520878" y="4610221"/>
            <a:ext cx="24064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dirty="0" smtClean="0"/>
              <a:t>Quantity Surveyor</a:t>
            </a:r>
            <a:endParaRPr lang="en-GB" altLang="en-US" b="1" dirty="0"/>
          </a:p>
        </p:txBody>
      </p:sp>
      <p:sp>
        <p:nvSpPr>
          <p:cNvPr id="5134" name="Text Box 12"/>
          <p:cNvSpPr txBox="1">
            <a:spLocks noChangeArrowheads="1"/>
          </p:cNvSpPr>
          <p:nvPr/>
        </p:nvSpPr>
        <p:spPr bwMode="auto">
          <a:xfrm>
            <a:off x="5233814" y="794475"/>
            <a:ext cx="14699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Carpenter</a:t>
            </a:r>
          </a:p>
        </p:txBody>
      </p:sp>
      <p:sp>
        <p:nvSpPr>
          <p:cNvPr id="5135" name="Text Box 13"/>
          <p:cNvSpPr txBox="1">
            <a:spLocks noChangeArrowheads="1"/>
          </p:cNvSpPr>
          <p:nvPr/>
        </p:nvSpPr>
        <p:spPr bwMode="auto">
          <a:xfrm>
            <a:off x="6804026" y="1869281"/>
            <a:ext cx="20168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400" dirty="0"/>
              <a:t>Site Manager</a:t>
            </a:r>
          </a:p>
        </p:txBody>
      </p:sp>
      <p:sp>
        <p:nvSpPr>
          <p:cNvPr id="5136" name="Text Box 14"/>
          <p:cNvSpPr txBox="1">
            <a:spLocks noChangeArrowheads="1"/>
          </p:cNvSpPr>
          <p:nvPr/>
        </p:nvSpPr>
        <p:spPr bwMode="auto">
          <a:xfrm>
            <a:off x="188985" y="2295158"/>
            <a:ext cx="2438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Demolition</a:t>
            </a:r>
          </a:p>
        </p:txBody>
      </p:sp>
      <p:sp>
        <p:nvSpPr>
          <p:cNvPr id="5137" name="Text Box 15"/>
          <p:cNvSpPr txBox="1">
            <a:spLocks noChangeArrowheads="1"/>
          </p:cNvSpPr>
          <p:nvPr/>
        </p:nvSpPr>
        <p:spPr bwMode="auto">
          <a:xfrm>
            <a:off x="2718145" y="1515338"/>
            <a:ext cx="26436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Stonemason</a:t>
            </a:r>
          </a:p>
        </p:txBody>
      </p:sp>
      <p:sp>
        <p:nvSpPr>
          <p:cNvPr id="5138" name="Text Box 16"/>
          <p:cNvSpPr txBox="1">
            <a:spLocks noChangeArrowheads="1"/>
          </p:cNvSpPr>
          <p:nvPr/>
        </p:nvSpPr>
        <p:spPr bwMode="auto">
          <a:xfrm>
            <a:off x="2933085" y="2113300"/>
            <a:ext cx="17400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dirty="0"/>
              <a:t>Town Planner</a:t>
            </a:r>
          </a:p>
        </p:txBody>
      </p:sp>
      <p:sp>
        <p:nvSpPr>
          <p:cNvPr id="5139" name="Text Box 17"/>
          <p:cNvSpPr txBox="1">
            <a:spLocks noChangeArrowheads="1"/>
          </p:cNvSpPr>
          <p:nvPr/>
        </p:nvSpPr>
        <p:spPr bwMode="auto">
          <a:xfrm>
            <a:off x="1462471" y="3993825"/>
            <a:ext cx="26853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Health &amp; Safety Officer</a:t>
            </a:r>
          </a:p>
        </p:txBody>
      </p:sp>
      <p:sp>
        <p:nvSpPr>
          <p:cNvPr id="5140" name="Text Box 18"/>
          <p:cNvSpPr txBox="1">
            <a:spLocks noChangeArrowheads="1"/>
          </p:cNvSpPr>
          <p:nvPr/>
        </p:nvSpPr>
        <p:spPr bwMode="auto">
          <a:xfrm>
            <a:off x="5097915" y="2970190"/>
            <a:ext cx="13388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i="1" dirty="0"/>
              <a:t>Scaffolder</a:t>
            </a:r>
          </a:p>
        </p:txBody>
      </p:sp>
      <p:sp>
        <p:nvSpPr>
          <p:cNvPr id="5141" name="Text Box 19"/>
          <p:cNvSpPr txBox="1">
            <a:spLocks noChangeArrowheads="1"/>
          </p:cNvSpPr>
          <p:nvPr/>
        </p:nvSpPr>
        <p:spPr bwMode="auto">
          <a:xfrm>
            <a:off x="392189" y="1469171"/>
            <a:ext cx="22349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i="1" dirty="0"/>
              <a:t>Quantity Surveyor</a:t>
            </a:r>
          </a:p>
        </p:txBody>
      </p:sp>
      <p:sp>
        <p:nvSpPr>
          <p:cNvPr id="5142" name="Text Box 20"/>
          <p:cNvSpPr txBox="1">
            <a:spLocks noChangeArrowheads="1"/>
          </p:cNvSpPr>
          <p:nvPr/>
        </p:nvSpPr>
        <p:spPr bwMode="auto">
          <a:xfrm>
            <a:off x="5501939" y="3620631"/>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dirty="0"/>
              <a:t>Electrician</a:t>
            </a:r>
          </a:p>
        </p:txBody>
      </p:sp>
      <p:sp>
        <p:nvSpPr>
          <p:cNvPr id="5143" name="Text Box 21"/>
          <p:cNvSpPr txBox="1">
            <a:spLocks noChangeArrowheads="1"/>
          </p:cNvSpPr>
          <p:nvPr/>
        </p:nvSpPr>
        <p:spPr bwMode="auto">
          <a:xfrm>
            <a:off x="6208713" y="154186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a:t>Plumber</a:t>
            </a:r>
          </a:p>
        </p:txBody>
      </p:sp>
      <p:sp>
        <p:nvSpPr>
          <p:cNvPr id="5144" name="Text Box 22"/>
          <p:cNvSpPr txBox="1">
            <a:spLocks noChangeArrowheads="1"/>
          </p:cNvSpPr>
          <p:nvPr/>
        </p:nvSpPr>
        <p:spPr bwMode="auto">
          <a:xfrm>
            <a:off x="21052" y="2818378"/>
            <a:ext cx="25442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i="1" dirty="0"/>
              <a:t>Plant Engineer</a:t>
            </a:r>
          </a:p>
        </p:txBody>
      </p:sp>
      <p:sp>
        <p:nvSpPr>
          <p:cNvPr id="5145" name="Text Box 23"/>
          <p:cNvSpPr txBox="1">
            <a:spLocks noChangeArrowheads="1"/>
          </p:cNvSpPr>
          <p:nvPr/>
        </p:nvSpPr>
        <p:spPr bwMode="auto">
          <a:xfrm>
            <a:off x="6929602" y="840642"/>
            <a:ext cx="22172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600" b="1" i="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Plasterer</a:t>
            </a:r>
          </a:p>
        </p:txBody>
      </p:sp>
      <p:sp>
        <p:nvSpPr>
          <p:cNvPr id="5146" name="Text Box 24"/>
          <p:cNvSpPr txBox="1">
            <a:spLocks noChangeArrowheads="1"/>
          </p:cNvSpPr>
          <p:nvPr/>
        </p:nvSpPr>
        <p:spPr bwMode="auto">
          <a:xfrm>
            <a:off x="2611145" y="2427995"/>
            <a:ext cx="29359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Steel fixer </a:t>
            </a:r>
            <a:endParaRPr lang="en-GB" alt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147" name="Text Box 25"/>
          <p:cNvSpPr txBox="1">
            <a:spLocks noChangeArrowheads="1"/>
          </p:cNvSpPr>
          <p:nvPr/>
        </p:nvSpPr>
        <p:spPr bwMode="auto">
          <a:xfrm>
            <a:off x="179388" y="962025"/>
            <a:ext cx="28039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Site Engineer</a:t>
            </a:r>
          </a:p>
        </p:txBody>
      </p:sp>
      <p:sp>
        <p:nvSpPr>
          <p:cNvPr id="5148" name="Text Box 26"/>
          <p:cNvSpPr txBox="1">
            <a:spLocks noChangeArrowheads="1"/>
          </p:cNvSpPr>
          <p:nvPr/>
        </p:nvSpPr>
        <p:spPr bwMode="auto">
          <a:xfrm>
            <a:off x="3737559" y="1222950"/>
            <a:ext cx="22663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i="1" dirty="0"/>
              <a:t>Landscape Architect</a:t>
            </a:r>
          </a:p>
        </p:txBody>
      </p:sp>
      <p:sp>
        <p:nvSpPr>
          <p:cNvPr id="5149" name="Text Box 27"/>
          <p:cNvSpPr txBox="1">
            <a:spLocks noChangeArrowheads="1"/>
          </p:cNvSpPr>
          <p:nvPr/>
        </p:nvSpPr>
        <p:spPr bwMode="auto">
          <a:xfrm>
            <a:off x="6703616" y="2996744"/>
            <a:ext cx="2015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BIM  Manager</a:t>
            </a:r>
            <a:endParaRPr lang="en-GB" alt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151" name="Text Box 29"/>
          <p:cNvSpPr txBox="1">
            <a:spLocks noChangeArrowheads="1"/>
          </p:cNvSpPr>
          <p:nvPr/>
        </p:nvSpPr>
        <p:spPr bwMode="auto">
          <a:xfrm>
            <a:off x="2852152" y="4451628"/>
            <a:ext cx="11977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Dry Liner</a:t>
            </a:r>
          </a:p>
        </p:txBody>
      </p:sp>
      <p:sp>
        <p:nvSpPr>
          <p:cNvPr id="5152" name="Text Box 30"/>
          <p:cNvSpPr txBox="1">
            <a:spLocks noChangeArrowheads="1"/>
          </p:cNvSpPr>
          <p:nvPr/>
        </p:nvSpPr>
        <p:spPr bwMode="auto">
          <a:xfrm>
            <a:off x="3132409" y="3541735"/>
            <a:ext cx="18934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Civil Engineer</a:t>
            </a:r>
          </a:p>
        </p:txBody>
      </p:sp>
      <p:sp>
        <p:nvSpPr>
          <p:cNvPr id="5153" name="Text Box 32"/>
          <p:cNvSpPr txBox="1">
            <a:spLocks noChangeArrowheads="1"/>
          </p:cNvSpPr>
          <p:nvPr/>
        </p:nvSpPr>
        <p:spPr bwMode="auto">
          <a:xfrm>
            <a:off x="5176838" y="1766888"/>
            <a:ext cx="9156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i="1"/>
              <a:t>Glazier</a:t>
            </a:r>
          </a:p>
        </p:txBody>
      </p:sp>
      <p:sp>
        <p:nvSpPr>
          <p:cNvPr id="5154" name="Text Box 33"/>
          <p:cNvSpPr txBox="1">
            <a:spLocks noChangeArrowheads="1"/>
          </p:cNvSpPr>
          <p:nvPr/>
        </p:nvSpPr>
        <p:spPr bwMode="auto">
          <a:xfrm>
            <a:off x="6750999" y="348035"/>
            <a:ext cx="17219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Ceiling Fixer</a:t>
            </a:r>
            <a:endParaRPr lang="en-GB" altLang="en-US"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156" name="Text Box 35"/>
          <p:cNvSpPr txBox="1">
            <a:spLocks noChangeArrowheads="1"/>
          </p:cNvSpPr>
          <p:nvPr/>
        </p:nvSpPr>
        <p:spPr bwMode="auto">
          <a:xfrm>
            <a:off x="2752209" y="838153"/>
            <a:ext cx="19800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Project Manager</a:t>
            </a:r>
          </a:p>
        </p:txBody>
      </p:sp>
      <p:sp>
        <p:nvSpPr>
          <p:cNvPr id="3" name="TextBox 2"/>
          <p:cNvSpPr txBox="1"/>
          <p:nvPr/>
        </p:nvSpPr>
        <p:spPr>
          <a:xfrm>
            <a:off x="270933" y="3697576"/>
            <a:ext cx="1478115" cy="584775"/>
          </a:xfrm>
          <a:prstGeom prst="rect">
            <a:avLst/>
          </a:prstGeom>
          <a:noFill/>
        </p:spPr>
        <p:txBody>
          <a:bodyPr wrap="square" rtlCol="0">
            <a:spAutoFit/>
          </a:bodyPr>
          <a:lstStyle/>
          <a:p>
            <a:r>
              <a:rPr lang="en-GB" sz="3200" dirty="0" smtClean="0"/>
              <a:t>Joiner</a:t>
            </a:r>
            <a:endParaRPr lang="en-GB" sz="3200" dirty="0"/>
          </a:p>
        </p:txBody>
      </p:sp>
      <p:sp>
        <p:nvSpPr>
          <p:cNvPr id="39" name="Rectangle 38"/>
          <p:cNvSpPr/>
          <p:nvPr/>
        </p:nvSpPr>
        <p:spPr>
          <a:xfrm>
            <a:off x="355053" y="221673"/>
            <a:ext cx="6128873" cy="52647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b="1" dirty="0">
                <a:solidFill>
                  <a:schemeClr val="bg1"/>
                </a:solidFill>
              </a:rPr>
              <a:t>CRAFT, TECHNICAL AND DESIGN CAREERS…</a:t>
            </a:r>
          </a:p>
        </p:txBody>
      </p:sp>
      <p:sp>
        <p:nvSpPr>
          <p:cNvPr id="4" name="TextBox 3"/>
          <p:cNvSpPr txBox="1"/>
          <p:nvPr/>
        </p:nvSpPr>
        <p:spPr>
          <a:xfrm>
            <a:off x="519289" y="3396854"/>
            <a:ext cx="1772355" cy="369332"/>
          </a:xfrm>
          <a:prstGeom prst="rect">
            <a:avLst/>
          </a:prstGeom>
          <a:noFill/>
        </p:spPr>
        <p:txBody>
          <a:bodyPr wrap="square" rtlCol="0">
            <a:spAutoFit/>
          </a:bodyPr>
          <a:lstStyle/>
          <a:p>
            <a:r>
              <a:rPr lang="en-GB" dirty="0" smtClean="0">
                <a:solidFill>
                  <a:schemeClr val="bg2">
                    <a:lumMod val="50000"/>
                  </a:schemeClr>
                </a:solidFill>
              </a:rPr>
              <a:t>CAD Operative</a:t>
            </a:r>
            <a:endParaRPr lang="en-GB" dirty="0">
              <a:solidFill>
                <a:schemeClr val="bg2">
                  <a:lumMod val="50000"/>
                </a:schemeClr>
              </a:solidFill>
            </a:endParaRPr>
          </a:p>
        </p:txBody>
      </p:sp>
    </p:spTree>
    <p:extLst>
      <p:ext uri="{BB962C8B-B14F-4D97-AF65-F5344CB8AC3E}">
        <p14:creationId xmlns:p14="http://schemas.microsoft.com/office/powerpoint/2010/main" val="4107556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23270" y="1514901"/>
            <a:ext cx="4676275" cy="3439236"/>
          </a:xfrm>
        </p:spPr>
        <p:txBody>
          <a:bodyPr>
            <a:normAutofit lnSpcReduction="10000"/>
          </a:bodyPr>
          <a:lstStyle/>
          <a:p>
            <a:pPr marL="285750" indent="-285750">
              <a:buFont typeface="Arial" panose="020B0604020202020204" pitchFamily="34" charset="0"/>
              <a:buChar char="•"/>
            </a:pPr>
            <a:r>
              <a:rPr lang="en-GB" dirty="0" smtClean="0"/>
              <a:t>Bricklayer </a:t>
            </a:r>
            <a:r>
              <a:rPr lang="en-GB" dirty="0" smtClean="0"/>
              <a:t>£16,000 - £30,000</a:t>
            </a:r>
            <a:endParaRPr lang="en-GB" dirty="0" smtClean="0"/>
          </a:p>
          <a:p>
            <a:pPr marL="285750" indent="-285750">
              <a:buFont typeface="Arial" panose="020B0604020202020204" pitchFamily="34" charset="0"/>
              <a:buChar char="•"/>
            </a:pPr>
            <a:r>
              <a:rPr lang="en-GB" dirty="0" smtClean="0"/>
              <a:t>Carpenter </a:t>
            </a:r>
            <a:r>
              <a:rPr lang="en-GB" dirty="0" smtClean="0"/>
              <a:t>£17,000 - £29,000</a:t>
            </a:r>
            <a:endParaRPr lang="en-GB" dirty="0" smtClean="0"/>
          </a:p>
          <a:p>
            <a:pPr marL="285750" indent="-285750">
              <a:buFont typeface="Arial" panose="020B0604020202020204" pitchFamily="34" charset="0"/>
              <a:buChar char="•"/>
            </a:pPr>
            <a:r>
              <a:rPr lang="en-GB" dirty="0" smtClean="0"/>
              <a:t>Ceiling Fixer </a:t>
            </a:r>
            <a:r>
              <a:rPr lang="en-GB" dirty="0" smtClean="0"/>
              <a:t>£20,000 </a:t>
            </a:r>
            <a:r>
              <a:rPr lang="en-GB" dirty="0" smtClean="0"/>
              <a:t>- </a:t>
            </a:r>
            <a:r>
              <a:rPr lang="en-GB" dirty="0" smtClean="0"/>
              <a:t>£32,000</a:t>
            </a:r>
            <a:endParaRPr lang="en-GB" dirty="0" smtClean="0"/>
          </a:p>
          <a:p>
            <a:pPr marL="285750" indent="-285750">
              <a:buFont typeface="Arial" panose="020B0604020202020204" pitchFamily="34" charset="0"/>
              <a:buChar char="•"/>
            </a:pPr>
            <a:r>
              <a:rPr lang="en-GB" dirty="0" smtClean="0"/>
              <a:t>Demolition Operative </a:t>
            </a:r>
            <a:r>
              <a:rPr lang="en-GB" dirty="0" smtClean="0"/>
              <a:t>£20,000 </a:t>
            </a:r>
            <a:r>
              <a:rPr lang="en-GB" dirty="0" smtClean="0"/>
              <a:t>- </a:t>
            </a:r>
            <a:r>
              <a:rPr lang="en-GB" dirty="0" smtClean="0"/>
              <a:t>£30,000</a:t>
            </a:r>
            <a:endParaRPr lang="en-GB" dirty="0" smtClean="0"/>
          </a:p>
          <a:p>
            <a:pPr marL="285750" indent="-285750">
              <a:buFont typeface="Arial" panose="020B0604020202020204" pitchFamily="34" charset="0"/>
              <a:buChar char="•"/>
            </a:pPr>
            <a:r>
              <a:rPr lang="en-GB" dirty="0" smtClean="0"/>
              <a:t>Labourer £15,000 - £</a:t>
            </a:r>
            <a:r>
              <a:rPr lang="en-GB" dirty="0" smtClean="0"/>
              <a:t>20,000</a:t>
            </a:r>
            <a:endParaRPr lang="en-GB" dirty="0" smtClean="0"/>
          </a:p>
          <a:p>
            <a:pPr marL="285750" indent="-285750">
              <a:buFont typeface="Arial" panose="020B0604020202020204" pitchFamily="34" charset="0"/>
              <a:buChar char="•"/>
            </a:pPr>
            <a:r>
              <a:rPr lang="en-GB" dirty="0" smtClean="0"/>
              <a:t>Painter &amp; Decorator £</a:t>
            </a:r>
            <a:r>
              <a:rPr lang="en-GB" dirty="0" smtClean="0"/>
              <a:t>18,000 </a:t>
            </a:r>
            <a:r>
              <a:rPr lang="en-GB" dirty="0" smtClean="0"/>
              <a:t>- </a:t>
            </a:r>
            <a:r>
              <a:rPr lang="en-GB" dirty="0" smtClean="0"/>
              <a:t>£25,000</a:t>
            </a:r>
            <a:endParaRPr lang="en-GB" dirty="0" smtClean="0"/>
          </a:p>
          <a:p>
            <a:pPr marL="285750" indent="-285750">
              <a:buFont typeface="Arial" panose="020B0604020202020204" pitchFamily="34" charset="0"/>
              <a:buChar char="•"/>
            </a:pPr>
            <a:r>
              <a:rPr lang="en-GB" dirty="0" smtClean="0"/>
              <a:t>Plant Mechanic </a:t>
            </a:r>
            <a:r>
              <a:rPr lang="en-GB" dirty="0" smtClean="0"/>
              <a:t>£20,000 </a:t>
            </a:r>
            <a:r>
              <a:rPr lang="en-GB" dirty="0" smtClean="0"/>
              <a:t>- £</a:t>
            </a:r>
            <a:r>
              <a:rPr lang="en-GB" dirty="0" smtClean="0"/>
              <a:t>30,000</a:t>
            </a:r>
            <a:endParaRPr lang="en-GB" dirty="0" smtClean="0"/>
          </a:p>
          <a:p>
            <a:pPr marL="285750" indent="-285750">
              <a:buFont typeface="Arial" panose="020B0604020202020204" pitchFamily="34" charset="0"/>
              <a:buChar char="•"/>
            </a:pPr>
            <a:r>
              <a:rPr lang="en-GB" dirty="0" smtClean="0"/>
              <a:t>Plant Operator £20,000 - </a:t>
            </a:r>
            <a:r>
              <a:rPr lang="en-GB" dirty="0" smtClean="0"/>
              <a:t>£30,000</a:t>
            </a:r>
            <a:endParaRPr lang="en-GB" dirty="0" smtClean="0"/>
          </a:p>
          <a:p>
            <a:pPr marL="285750" indent="-285750">
              <a:buFont typeface="Arial" panose="020B0604020202020204" pitchFamily="34" charset="0"/>
              <a:buChar char="•"/>
            </a:pPr>
            <a:r>
              <a:rPr lang="en-GB" dirty="0" smtClean="0"/>
              <a:t>Plasterer </a:t>
            </a:r>
            <a:r>
              <a:rPr lang="en-GB" dirty="0" smtClean="0"/>
              <a:t>£16,000 </a:t>
            </a:r>
            <a:r>
              <a:rPr lang="en-GB" dirty="0" smtClean="0"/>
              <a:t>- £28,000</a:t>
            </a:r>
          </a:p>
          <a:p>
            <a:pPr marL="285750" indent="-285750">
              <a:buFont typeface="Arial" panose="020B0604020202020204" pitchFamily="34" charset="0"/>
              <a:buChar char="•"/>
            </a:pPr>
            <a:r>
              <a:rPr lang="en-GB" dirty="0" smtClean="0"/>
              <a:t>Scaffolder </a:t>
            </a:r>
            <a:r>
              <a:rPr lang="en-GB" dirty="0" smtClean="0"/>
              <a:t>£30,000 </a:t>
            </a:r>
            <a:r>
              <a:rPr lang="en-GB" dirty="0" smtClean="0"/>
              <a:t>- </a:t>
            </a:r>
            <a:r>
              <a:rPr lang="en-GB" dirty="0" smtClean="0"/>
              <a:t>£32,000</a:t>
            </a:r>
            <a:endParaRPr lang="en-GB" dirty="0" smtClean="0"/>
          </a:p>
          <a:p>
            <a:pPr marL="285750" indent="-285750">
              <a:buFont typeface="Arial" panose="020B0604020202020204" pitchFamily="34" charset="0"/>
              <a:buChar char="•"/>
            </a:pPr>
            <a:r>
              <a:rPr lang="en-GB" dirty="0" smtClean="0"/>
              <a:t>Steel Fixer </a:t>
            </a:r>
            <a:r>
              <a:rPr lang="en-GB" dirty="0" smtClean="0"/>
              <a:t>£23,000 </a:t>
            </a:r>
            <a:r>
              <a:rPr lang="en-GB" dirty="0" smtClean="0"/>
              <a:t>– </a:t>
            </a:r>
            <a:r>
              <a:rPr lang="en-GB" dirty="0" smtClean="0"/>
              <a:t>28,000</a:t>
            </a:r>
            <a:endParaRPr lang="en-GB" dirty="0"/>
          </a:p>
        </p:txBody>
      </p:sp>
      <p:grpSp>
        <p:nvGrpSpPr>
          <p:cNvPr id="10" name="Group 9"/>
          <p:cNvGrpSpPr/>
          <p:nvPr/>
        </p:nvGrpSpPr>
        <p:grpSpPr>
          <a:xfrm>
            <a:off x="223270" y="307193"/>
            <a:ext cx="4301499" cy="1036428"/>
            <a:chOff x="223270" y="307193"/>
            <a:chExt cx="4301499" cy="1036428"/>
          </a:xfrm>
        </p:grpSpPr>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270" y="307193"/>
              <a:ext cx="4253196" cy="36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271" y="673435"/>
              <a:ext cx="2751942" cy="324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271" y="982238"/>
              <a:ext cx="3243260" cy="340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6668" y="327958"/>
              <a:ext cx="4258101" cy="1015663"/>
            </a:xfrm>
            <a:prstGeom prst="rect">
              <a:avLst/>
            </a:prstGeom>
            <a:noFill/>
          </p:spPr>
          <p:txBody>
            <a:bodyPr wrap="square" rtlCol="0">
              <a:spAutoFit/>
            </a:bodyPr>
            <a:lstStyle/>
            <a:p>
              <a:r>
                <a:rPr lang="en-GB" sz="2000" b="1" dirty="0" smtClean="0">
                  <a:solidFill>
                    <a:schemeClr val="bg1"/>
                  </a:solidFill>
                </a:rPr>
                <a:t>AVERAGE ANNUAL SALARIES</a:t>
              </a:r>
            </a:p>
            <a:p>
              <a:r>
                <a:rPr lang="en-GB" sz="2000" b="1" dirty="0" smtClean="0">
                  <a:solidFill>
                    <a:schemeClr val="bg1"/>
                  </a:solidFill>
                </a:rPr>
                <a:t>FULLY QUALIFIED </a:t>
              </a:r>
            </a:p>
            <a:p>
              <a:r>
                <a:rPr lang="en-GB" sz="2000" b="1" dirty="0" smtClean="0">
                  <a:solidFill>
                    <a:schemeClr val="bg1"/>
                  </a:solidFill>
                </a:rPr>
                <a:t>AND EXPERIENCED</a:t>
              </a:r>
              <a:endParaRPr lang="en-GB" sz="2000" b="1" dirty="0">
                <a:solidFill>
                  <a:schemeClr val="bg1"/>
                </a:solidFill>
              </a:endParaRPr>
            </a:p>
          </p:txBody>
        </p:sp>
      </p:grpSp>
    </p:spTree>
    <p:extLst>
      <p:ext uri="{BB962C8B-B14F-4D97-AF65-F5344CB8AC3E}">
        <p14:creationId xmlns:p14="http://schemas.microsoft.com/office/powerpoint/2010/main" val="2842812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48443" y="1430174"/>
            <a:ext cx="5008728" cy="3522543"/>
          </a:xfrm>
        </p:spPr>
        <p:txBody>
          <a:bodyPr>
            <a:normAutofit lnSpcReduction="10000"/>
          </a:bodyPr>
          <a:lstStyle/>
          <a:p>
            <a:pPr marL="285750" indent="-285750">
              <a:buFont typeface="Arial" panose="020B0604020202020204" pitchFamily="34" charset="0"/>
              <a:buChar char="•"/>
            </a:pPr>
            <a:r>
              <a:rPr lang="en-GB" dirty="0" smtClean="0"/>
              <a:t>Architect £</a:t>
            </a:r>
            <a:r>
              <a:rPr lang="en-GB" dirty="0" smtClean="0"/>
              <a:t>35,000 </a:t>
            </a:r>
            <a:r>
              <a:rPr lang="en-GB" dirty="0" smtClean="0"/>
              <a:t>- </a:t>
            </a:r>
            <a:r>
              <a:rPr lang="en-GB" dirty="0" smtClean="0"/>
              <a:t>£50,000</a:t>
            </a:r>
            <a:endParaRPr lang="en-GB" dirty="0" smtClean="0"/>
          </a:p>
          <a:p>
            <a:pPr marL="285750" indent="-285750">
              <a:buFont typeface="Arial" panose="020B0604020202020204" pitchFamily="34" charset="0"/>
              <a:buChar char="•"/>
            </a:pPr>
            <a:r>
              <a:rPr lang="en-GB" dirty="0"/>
              <a:t>Buyer </a:t>
            </a:r>
            <a:r>
              <a:rPr lang="en-GB" dirty="0" smtClean="0"/>
              <a:t>£22,000 </a:t>
            </a:r>
            <a:r>
              <a:rPr lang="en-GB" dirty="0"/>
              <a:t>- </a:t>
            </a:r>
            <a:r>
              <a:rPr lang="en-GB" dirty="0" smtClean="0"/>
              <a:t>£33,000</a:t>
            </a:r>
            <a:endParaRPr lang="en-GB" dirty="0" smtClean="0"/>
          </a:p>
          <a:p>
            <a:pPr marL="285750" indent="-285750">
              <a:buFont typeface="Arial" panose="020B0604020202020204" pitchFamily="34" charset="0"/>
              <a:buChar char="•"/>
            </a:pPr>
            <a:r>
              <a:rPr lang="en-GB" dirty="0" smtClean="0"/>
              <a:t>Building Surveyor </a:t>
            </a:r>
            <a:r>
              <a:rPr lang="en-GB" dirty="0"/>
              <a:t>£</a:t>
            </a:r>
            <a:r>
              <a:rPr lang="en-GB" dirty="0" smtClean="0"/>
              <a:t>23,000 </a:t>
            </a:r>
            <a:r>
              <a:rPr lang="en-GB" dirty="0"/>
              <a:t>- </a:t>
            </a:r>
            <a:r>
              <a:rPr lang="en-GB" dirty="0" smtClean="0"/>
              <a:t>£38,000</a:t>
            </a:r>
            <a:endParaRPr lang="en-GB" dirty="0" smtClean="0"/>
          </a:p>
          <a:p>
            <a:pPr marL="285750" indent="-285750">
              <a:buFont typeface="Arial" panose="020B0604020202020204" pitchFamily="34" charset="0"/>
              <a:buChar char="•"/>
            </a:pPr>
            <a:r>
              <a:rPr lang="en-GB" dirty="0"/>
              <a:t>CAD Operative </a:t>
            </a:r>
            <a:r>
              <a:rPr lang="en-GB" dirty="0" smtClean="0"/>
              <a:t>£</a:t>
            </a:r>
            <a:r>
              <a:rPr lang="en-GB" dirty="0" smtClean="0"/>
              <a:t>20,000 </a:t>
            </a:r>
            <a:r>
              <a:rPr lang="en-GB" dirty="0"/>
              <a:t>– </a:t>
            </a:r>
            <a:r>
              <a:rPr lang="en-GB" dirty="0" smtClean="0"/>
              <a:t>£35,000</a:t>
            </a:r>
            <a:endParaRPr lang="en-GB" dirty="0"/>
          </a:p>
          <a:p>
            <a:pPr marL="285750" indent="-285750">
              <a:buFont typeface="Arial" panose="020B0604020202020204" pitchFamily="34" charset="0"/>
              <a:buChar char="•"/>
            </a:pPr>
            <a:r>
              <a:rPr lang="en-GB" dirty="0"/>
              <a:t>Construction Technician </a:t>
            </a:r>
            <a:r>
              <a:rPr lang="en-GB" dirty="0" smtClean="0"/>
              <a:t>£20,000 </a:t>
            </a:r>
            <a:r>
              <a:rPr lang="en-GB" dirty="0"/>
              <a:t>- </a:t>
            </a:r>
            <a:r>
              <a:rPr lang="en-GB" dirty="0" smtClean="0"/>
              <a:t>£30,000</a:t>
            </a:r>
            <a:endParaRPr lang="en-GB" dirty="0" smtClean="0"/>
          </a:p>
          <a:p>
            <a:pPr marL="285750" indent="-285750">
              <a:buFont typeface="Arial" panose="020B0604020202020204" pitchFamily="34" charset="0"/>
              <a:buChar char="•"/>
            </a:pPr>
            <a:r>
              <a:rPr lang="en-GB" dirty="0" smtClean="0"/>
              <a:t>Civil Engineer </a:t>
            </a:r>
            <a:r>
              <a:rPr lang="en-GB" dirty="0" smtClean="0"/>
              <a:t>£40,000 </a:t>
            </a:r>
            <a:r>
              <a:rPr lang="en-GB" dirty="0" smtClean="0"/>
              <a:t>- </a:t>
            </a:r>
            <a:r>
              <a:rPr lang="en-GB" dirty="0" smtClean="0"/>
              <a:t>£60,000</a:t>
            </a:r>
            <a:endParaRPr lang="en-GB" dirty="0" smtClean="0"/>
          </a:p>
          <a:p>
            <a:pPr marL="285750" indent="-285750">
              <a:buFont typeface="Arial" panose="020B0604020202020204" pitchFamily="34" charset="0"/>
              <a:buChar char="•"/>
            </a:pPr>
            <a:r>
              <a:rPr lang="en-GB" dirty="0" smtClean="0"/>
              <a:t>Contracts </a:t>
            </a:r>
            <a:r>
              <a:rPr lang="en-GB" dirty="0" smtClean="0"/>
              <a:t>Manager </a:t>
            </a:r>
            <a:r>
              <a:rPr lang="en-GB" dirty="0" smtClean="0"/>
              <a:t>£31,000 </a:t>
            </a:r>
            <a:r>
              <a:rPr lang="en-GB" dirty="0" smtClean="0"/>
              <a:t>- </a:t>
            </a:r>
            <a:r>
              <a:rPr lang="en-GB" dirty="0" smtClean="0"/>
              <a:t>£46,000</a:t>
            </a:r>
            <a:endParaRPr lang="en-GB" dirty="0" smtClean="0"/>
          </a:p>
          <a:p>
            <a:pPr marL="285750" indent="-285750">
              <a:buFont typeface="Arial" panose="020B0604020202020204" pitchFamily="34" charset="0"/>
              <a:buChar char="•"/>
            </a:pPr>
            <a:r>
              <a:rPr lang="en-GB" dirty="0"/>
              <a:t>Estimator </a:t>
            </a:r>
            <a:r>
              <a:rPr lang="en-GB" dirty="0" smtClean="0"/>
              <a:t>£</a:t>
            </a:r>
            <a:r>
              <a:rPr lang="en-GB" dirty="0" smtClean="0"/>
              <a:t>22,000 </a:t>
            </a:r>
            <a:r>
              <a:rPr lang="en-GB" dirty="0"/>
              <a:t>- </a:t>
            </a:r>
            <a:r>
              <a:rPr lang="en-GB" dirty="0" smtClean="0"/>
              <a:t>£34,000</a:t>
            </a:r>
            <a:endParaRPr lang="en-GB" dirty="0" smtClean="0"/>
          </a:p>
          <a:p>
            <a:pPr marL="285750" indent="-285750">
              <a:buFont typeface="Arial" panose="020B0604020202020204" pitchFamily="34" charset="0"/>
              <a:buChar char="•"/>
            </a:pPr>
            <a:r>
              <a:rPr lang="en-GB" dirty="0" smtClean="0"/>
              <a:t>Quantity Surveyor £30,000 - </a:t>
            </a:r>
            <a:r>
              <a:rPr lang="en-GB" dirty="0" smtClean="0"/>
              <a:t>£45,000</a:t>
            </a:r>
            <a:endParaRPr lang="en-GB" dirty="0" smtClean="0"/>
          </a:p>
          <a:p>
            <a:pPr marL="285750" indent="-285750">
              <a:buFont typeface="Arial" panose="020B0604020202020204" pitchFamily="34" charset="0"/>
              <a:buChar char="•"/>
            </a:pPr>
            <a:r>
              <a:rPr lang="en-GB" dirty="0"/>
              <a:t>Site Manager </a:t>
            </a:r>
            <a:r>
              <a:rPr lang="en-GB" dirty="0" smtClean="0"/>
              <a:t>£34,000 </a:t>
            </a:r>
            <a:r>
              <a:rPr lang="en-GB" dirty="0"/>
              <a:t>- </a:t>
            </a:r>
            <a:r>
              <a:rPr lang="en-GB" dirty="0" smtClean="0"/>
              <a:t>£55,000</a:t>
            </a:r>
            <a:endParaRPr lang="en-GB" dirty="0" smtClean="0"/>
          </a:p>
          <a:p>
            <a:pPr marL="285750" indent="-285750">
              <a:buFont typeface="Arial" panose="020B0604020202020204" pitchFamily="34" charset="0"/>
              <a:buChar char="•"/>
            </a:pPr>
            <a:r>
              <a:rPr lang="en-GB" dirty="0"/>
              <a:t>Structural Engineer </a:t>
            </a:r>
            <a:r>
              <a:rPr lang="en-GB" dirty="0" smtClean="0"/>
              <a:t>£</a:t>
            </a:r>
            <a:r>
              <a:rPr lang="en-GB" dirty="0" smtClean="0"/>
              <a:t>25,000 </a:t>
            </a:r>
            <a:r>
              <a:rPr lang="en-GB" dirty="0"/>
              <a:t>- £</a:t>
            </a:r>
            <a:r>
              <a:rPr lang="en-GB" dirty="0" smtClean="0"/>
              <a:t>44,000</a:t>
            </a:r>
            <a:endParaRPr lang="en-GB" dirty="0"/>
          </a:p>
          <a:p>
            <a:pPr marL="285750" indent="-285750">
              <a:buFont typeface="Arial" panose="020B0604020202020204" pitchFamily="34" charset="0"/>
              <a:buChar char="•"/>
            </a:pP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 y="244476"/>
            <a:ext cx="4322763"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86276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246" y="324738"/>
            <a:ext cx="2023521" cy="39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246" y="716011"/>
            <a:ext cx="1818805" cy="377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4" y="1199497"/>
            <a:ext cx="4947817" cy="3807525"/>
          </a:xfrm>
          <a:prstGeom prst="rect">
            <a:avLst/>
          </a:prstGeom>
        </p:spPr>
      </p:pic>
      <p:sp>
        <p:nvSpPr>
          <p:cNvPr id="5" name="TextBox 4"/>
          <p:cNvSpPr txBox="1"/>
          <p:nvPr/>
        </p:nvSpPr>
        <p:spPr>
          <a:xfrm>
            <a:off x="310246" y="376521"/>
            <a:ext cx="2269181" cy="707886"/>
          </a:xfrm>
          <a:prstGeom prst="rect">
            <a:avLst/>
          </a:prstGeom>
          <a:noFill/>
        </p:spPr>
        <p:txBody>
          <a:bodyPr wrap="square" rtlCol="0">
            <a:spAutoFit/>
          </a:bodyPr>
          <a:lstStyle/>
          <a:p>
            <a:r>
              <a:rPr lang="en-GB" sz="2000" b="1" dirty="0" smtClean="0">
                <a:solidFill>
                  <a:schemeClr val="bg1"/>
                </a:solidFill>
              </a:rPr>
              <a:t>A PROJECT</a:t>
            </a:r>
          </a:p>
          <a:p>
            <a:r>
              <a:rPr lang="en-GB" sz="2000" b="1" dirty="0" smtClean="0">
                <a:solidFill>
                  <a:schemeClr val="bg1"/>
                </a:solidFill>
              </a:rPr>
              <a:t>LIFECYCLE</a:t>
            </a:r>
            <a:endParaRPr lang="en-GB" sz="2000" b="1" dirty="0">
              <a:solidFill>
                <a:schemeClr val="bg1"/>
              </a:solidFill>
            </a:endParaRPr>
          </a:p>
        </p:txBody>
      </p:sp>
      <p:sp>
        <p:nvSpPr>
          <p:cNvPr id="6" name="TextBox 5"/>
          <p:cNvSpPr txBox="1"/>
          <p:nvPr/>
        </p:nvSpPr>
        <p:spPr>
          <a:xfrm>
            <a:off x="6799999" y="1595154"/>
            <a:ext cx="2139286" cy="1323439"/>
          </a:xfrm>
          <a:prstGeom prst="rect">
            <a:avLst/>
          </a:prstGeom>
          <a:noFill/>
        </p:spPr>
        <p:txBody>
          <a:bodyPr wrap="square" rtlCol="0">
            <a:spAutoFit/>
          </a:bodyPr>
          <a:lstStyle/>
          <a:p>
            <a:r>
              <a:rPr lang="en-GB" sz="1600" b="1" dirty="0">
                <a:solidFill>
                  <a:schemeClr val="bg1"/>
                </a:solidFill>
              </a:rPr>
              <a:t>Design Team</a:t>
            </a:r>
          </a:p>
          <a:p>
            <a:r>
              <a:rPr lang="en-GB" sz="1600" b="1" dirty="0">
                <a:solidFill>
                  <a:schemeClr val="bg1"/>
                </a:solidFill>
              </a:rPr>
              <a:t>Surveyors</a:t>
            </a:r>
          </a:p>
          <a:p>
            <a:r>
              <a:rPr lang="en-GB" sz="1600" b="1" dirty="0">
                <a:solidFill>
                  <a:schemeClr val="bg1"/>
                </a:solidFill>
              </a:rPr>
              <a:t>Quantity Surveyors</a:t>
            </a:r>
          </a:p>
          <a:p>
            <a:r>
              <a:rPr lang="en-GB" sz="1600" b="1" dirty="0">
                <a:solidFill>
                  <a:schemeClr val="bg1"/>
                </a:solidFill>
              </a:rPr>
              <a:t>Project Manager</a:t>
            </a:r>
          </a:p>
          <a:p>
            <a:r>
              <a:rPr lang="en-GB" sz="1600" b="1" dirty="0" smtClean="0">
                <a:solidFill>
                  <a:schemeClr val="bg1"/>
                </a:solidFill>
              </a:rPr>
              <a:t>Construction </a:t>
            </a:r>
            <a:r>
              <a:rPr lang="en-GB" sz="1600" b="1" dirty="0">
                <a:solidFill>
                  <a:schemeClr val="bg1"/>
                </a:solidFill>
              </a:rPr>
              <a:t>Team</a:t>
            </a:r>
          </a:p>
        </p:txBody>
      </p:sp>
      <p:sp>
        <p:nvSpPr>
          <p:cNvPr id="7" name="TextBox 6"/>
          <p:cNvSpPr txBox="1"/>
          <p:nvPr/>
        </p:nvSpPr>
        <p:spPr>
          <a:xfrm>
            <a:off x="6086905" y="114011"/>
            <a:ext cx="1426188" cy="1323439"/>
          </a:xfrm>
          <a:prstGeom prst="rect">
            <a:avLst/>
          </a:prstGeom>
          <a:noFill/>
        </p:spPr>
        <p:txBody>
          <a:bodyPr wrap="square" rtlCol="0">
            <a:spAutoFit/>
          </a:bodyPr>
          <a:lstStyle/>
          <a:p>
            <a:r>
              <a:rPr lang="en-GB" sz="1600" b="1" dirty="0">
                <a:solidFill>
                  <a:schemeClr val="bg1"/>
                </a:solidFill>
              </a:rPr>
              <a:t>Engineers</a:t>
            </a:r>
          </a:p>
          <a:p>
            <a:r>
              <a:rPr lang="en-GB" sz="1600" b="1" dirty="0">
                <a:solidFill>
                  <a:schemeClr val="bg1"/>
                </a:solidFill>
              </a:rPr>
              <a:t>Planners</a:t>
            </a:r>
          </a:p>
          <a:p>
            <a:r>
              <a:rPr lang="en-GB" sz="1600" b="1" dirty="0">
                <a:solidFill>
                  <a:schemeClr val="bg1"/>
                </a:solidFill>
              </a:rPr>
              <a:t>Architects</a:t>
            </a:r>
          </a:p>
          <a:p>
            <a:r>
              <a:rPr lang="en-GB" sz="1600" b="1" dirty="0">
                <a:solidFill>
                  <a:schemeClr val="bg1"/>
                </a:solidFill>
              </a:rPr>
              <a:t>Designers</a:t>
            </a:r>
          </a:p>
          <a:p>
            <a:r>
              <a:rPr lang="en-GB" sz="1600" b="1" dirty="0">
                <a:solidFill>
                  <a:schemeClr val="bg1"/>
                </a:solidFill>
              </a:rPr>
              <a:t>Client</a:t>
            </a:r>
          </a:p>
        </p:txBody>
      </p:sp>
      <p:sp>
        <p:nvSpPr>
          <p:cNvPr id="8" name="TextBox 7"/>
          <p:cNvSpPr txBox="1"/>
          <p:nvPr/>
        </p:nvSpPr>
        <p:spPr>
          <a:xfrm>
            <a:off x="7499443" y="237122"/>
            <a:ext cx="1439842" cy="1077218"/>
          </a:xfrm>
          <a:prstGeom prst="rect">
            <a:avLst/>
          </a:prstGeom>
          <a:noFill/>
        </p:spPr>
        <p:txBody>
          <a:bodyPr wrap="square" rtlCol="0">
            <a:spAutoFit/>
          </a:bodyPr>
          <a:lstStyle/>
          <a:p>
            <a:r>
              <a:rPr lang="en-GB" sz="1600" b="1" dirty="0">
                <a:solidFill>
                  <a:schemeClr val="bg1"/>
                </a:solidFill>
              </a:rPr>
              <a:t>Legal Team</a:t>
            </a:r>
          </a:p>
          <a:p>
            <a:r>
              <a:rPr lang="en-GB" sz="1600" b="1" dirty="0" smtClean="0">
                <a:solidFill>
                  <a:schemeClr val="bg1"/>
                </a:solidFill>
              </a:rPr>
              <a:t>Finance</a:t>
            </a:r>
          </a:p>
          <a:p>
            <a:r>
              <a:rPr lang="en-GB" sz="1600" b="1" dirty="0" smtClean="0">
                <a:solidFill>
                  <a:schemeClr val="bg1"/>
                </a:solidFill>
              </a:rPr>
              <a:t>Team</a:t>
            </a:r>
          </a:p>
          <a:p>
            <a:r>
              <a:rPr lang="en-GB" sz="1600" b="1" dirty="0" smtClean="0">
                <a:solidFill>
                  <a:schemeClr val="bg1"/>
                </a:solidFill>
              </a:rPr>
              <a:t>Buying </a:t>
            </a:r>
            <a:endParaRPr lang="en-GB" sz="1600" b="1" dirty="0">
              <a:solidFill>
                <a:schemeClr val="bg1"/>
              </a:solidFill>
            </a:endParaRPr>
          </a:p>
        </p:txBody>
      </p:sp>
      <p:sp>
        <p:nvSpPr>
          <p:cNvPr id="9" name="TextBox 8"/>
          <p:cNvSpPr txBox="1"/>
          <p:nvPr/>
        </p:nvSpPr>
        <p:spPr>
          <a:xfrm>
            <a:off x="6356447" y="3319622"/>
            <a:ext cx="2582838" cy="584775"/>
          </a:xfrm>
          <a:prstGeom prst="rect">
            <a:avLst/>
          </a:prstGeom>
          <a:noFill/>
        </p:spPr>
        <p:txBody>
          <a:bodyPr wrap="square" rtlCol="0">
            <a:spAutoFit/>
          </a:bodyPr>
          <a:lstStyle/>
          <a:p>
            <a:r>
              <a:rPr lang="en-GB" sz="1600" b="1" dirty="0" smtClean="0">
                <a:solidFill>
                  <a:schemeClr val="bg1"/>
                </a:solidFill>
              </a:rPr>
              <a:t>Building </a:t>
            </a:r>
            <a:r>
              <a:rPr lang="en-GB" sz="1600" b="1" dirty="0">
                <a:solidFill>
                  <a:schemeClr val="bg1"/>
                </a:solidFill>
              </a:rPr>
              <a:t>Control</a:t>
            </a:r>
          </a:p>
          <a:p>
            <a:r>
              <a:rPr lang="en-GB" sz="1600" b="1" dirty="0">
                <a:solidFill>
                  <a:schemeClr val="bg1"/>
                </a:solidFill>
              </a:rPr>
              <a:t>Facilities Management</a:t>
            </a:r>
          </a:p>
        </p:txBody>
      </p:sp>
      <p:sp>
        <p:nvSpPr>
          <p:cNvPr id="10" name="TextBox 9"/>
          <p:cNvSpPr txBox="1"/>
          <p:nvPr/>
        </p:nvSpPr>
        <p:spPr>
          <a:xfrm>
            <a:off x="6359859" y="2918593"/>
            <a:ext cx="2579426" cy="369332"/>
          </a:xfrm>
          <a:prstGeom prst="rect">
            <a:avLst/>
          </a:prstGeom>
          <a:noFill/>
        </p:spPr>
        <p:txBody>
          <a:bodyPr wrap="square" rtlCol="0">
            <a:spAutoFit/>
          </a:bodyPr>
          <a:lstStyle/>
          <a:p>
            <a:r>
              <a:rPr lang="en-GB" b="1" dirty="0">
                <a:solidFill>
                  <a:schemeClr val="bg1"/>
                </a:solidFill>
              </a:rPr>
              <a:t>Marketing, IT &amp; HR</a:t>
            </a:r>
          </a:p>
        </p:txBody>
      </p:sp>
    </p:spTree>
    <p:extLst>
      <p:ext uri="{BB962C8B-B14F-4D97-AF65-F5344CB8AC3E}">
        <p14:creationId xmlns:p14="http://schemas.microsoft.com/office/powerpoint/2010/main" val="15798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500"/>
          </a:xfrm>
          <a:prstGeom prst="rect">
            <a:avLst/>
          </a:prstGeom>
        </p:spPr>
      </p:pic>
      <p:sp>
        <p:nvSpPr>
          <p:cNvPr id="11" name="Rectangle 10"/>
          <p:cNvSpPr/>
          <p:nvPr/>
        </p:nvSpPr>
        <p:spPr>
          <a:xfrm>
            <a:off x="355052" y="2427820"/>
            <a:ext cx="1727748" cy="41909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ectangle 11"/>
          <p:cNvSpPr/>
          <p:nvPr/>
        </p:nvSpPr>
        <p:spPr>
          <a:xfrm>
            <a:off x="355053" y="2807498"/>
            <a:ext cx="3946014" cy="47330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Rectangle 12"/>
          <p:cNvSpPr/>
          <p:nvPr/>
        </p:nvSpPr>
        <p:spPr>
          <a:xfrm>
            <a:off x="355053" y="3264539"/>
            <a:ext cx="5038982" cy="43027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457200" y="2318046"/>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US" sz="2800" dirty="0" smtClean="0">
                <a:solidFill>
                  <a:schemeClr val="bg1"/>
                </a:solidFill>
              </a:rPr>
              <a:t>WHAT IS</a:t>
            </a:r>
          </a:p>
          <a:p>
            <a:r>
              <a:rPr lang="en-US" sz="2800" dirty="0" smtClean="0">
                <a:solidFill>
                  <a:schemeClr val="bg1"/>
                </a:solidFill>
              </a:rPr>
              <a:t>CONSTRUCTION AND </a:t>
            </a:r>
          </a:p>
          <a:p>
            <a:r>
              <a:rPr lang="en-US" sz="2800" dirty="0" smtClean="0">
                <a:solidFill>
                  <a:schemeClr val="bg1"/>
                </a:solidFill>
              </a:rPr>
              <a:t>THE BUILT ENVIRONMENT?</a:t>
            </a:r>
            <a:endParaRPr lang="en-GB"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9315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5288" y="0"/>
            <a:ext cx="8447865" cy="5143500"/>
          </a:xfrm>
          <a:prstGeom prst="rect">
            <a:avLst/>
          </a:prstGeom>
        </p:spPr>
      </p:pic>
      <p:sp>
        <p:nvSpPr>
          <p:cNvPr id="15" name="Rectangle 14"/>
          <p:cNvSpPr/>
          <p:nvPr/>
        </p:nvSpPr>
        <p:spPr>
          <a:xfrm>
            <a:off x="355055" y="701964"/>
            <a:ext cx="2297834" cy="5264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Rectangle 15"/>
          <p:cNvSpPr/>
          <p:nvPr/>
        </p:nvSpPr>
        <p:spPr>
          <a:xfrm>
            <a:off x="355053" y="221673"/>
            <a:ext cx="1608351" cy="48029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457200" y="-293027"/>
            <a:ext cx="8229600"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US" sz="2500" dirty="0" smtClean="0">
                <a:solidFill>
                  <a:schemeClr val="bg1"/>
                </a:solidFill>
              </a:rPr>
              <a:t>ME AND</a:t>
            </a:r>
          </a:p>
          <a:p>
            <a:pPr>
              <a:lnSpc>
                <a:spcPct val="150000"/>
              </a:lnSpc>
            </a:pPr>
            <a:r>
              <a:rPr lang="en-US" sz="2500" dirty="0" smtClean="0">
                <a:solidFill>
                  <a:schemeClr val="bg1"/>
                </a:solidFill>
              </a:rPr>
              <a:t> MY CAREER </a:t>
            </a:r>
            <a:r>
              <a:rPr lang="en-GB" altLang="en-US" sz="2000" dirty="0" smtClean="0">
                <a:solidFill>
                  <a:schemeClr val="bg1"/>
                </a:solidFill>
                <a:latin typeface="Arial" charset="0"/>
              </a:rPr>
              <a:t/>
            </a:r>
            <a:br>
              <a:rPr lang="en-GB" altLang="en-US" sz="2000" dirty="0" smtClean="0">
                <a:solidFill>
                  <a:schemeClr val="bg1"/>
                </a:solidFill>
                <a:latin typeface="Arial" charset="0"/>
              </a:rPr>
            </a:br>
            <a:endParaRPr lang="en-GB" sz="2000" dirty="0">
              <a:solidFill>
                <a:schemeClr val="bg1"/>
              </a:solidFill>
            </a:endParaRPr>
          </a:p>
        </p:txBody>
      </p:sp>
      <p:sp>
        <p:nvSpPr>
          <p:cNvPr id="2" name="TextBox 1"/>
          <p:cNvSpPr txBox="1"/>
          <p:nvPr/>
        </p:nvSpPr>
        <p:spPr>
          <a:xfrm>
            <a:off x="355055" y="2149528"/>
            <a:ext cx="3946012" cy="1302921"/>
          </a:xfrm>
          <a:prstGeom prst="rect">
            <a:avLst/>
          </a:prstGeom>
          <a:noFill/>
        </p:spPr>
        <p:txBody>
          <a:bodyPr wrap="square" rtlCol="0">
            <a:spAutoFit/>
          </a:bodyPr>
          <a:lstStyle/>
          <a:p>
            <a:pPr marL="285750" indent="-285750">
              <a:spcBef>
                <a:spcPts val="432"/>
              </a:spcBef>
              <a:buFont typeface="Arial" panose="020B0604020202020204" pitchFamily="34" charset="0"/>
              <a:buChar char="•"/>
            </a:pPr>
            <a:r>
              <a:rPr lang="en-GB" sz="2400" dirty="0" smtClean="0">
                <a:solidFill>
                  <a:schemeClr val="tx2"/>
                </a:solidFill>
              </a:rPr>
              <a:t>My Career Path</a:t>
            </a:r>
          </a:p>
          <a:p>
            <a:pPr marL="285750" indent="-285750">
              <a:spcBef>
                <a:spcPts val="432"/>
              </a:spcBef>
              <a:buFont typeface="Arial" panose="020B0604020202020204" pitchFamily="34" charset="0"/>
              <a:buChar char="•"/>
            </a:pPr>
            <a:r>
              <a:rPr lang="en-GB" sz="2400" dirty="0" smtClean="0">
                <a:solidFill>
                  <a:schemeClr val="tx2"/>
                </a:solidFill>
              </a:rPr>
              <a:t>My Role and Project</a:t>
            </a:r>
          </a:p>
          <a:p>
            <a:pPr marL="285750" indent="-285750">
              <a:spcBef>
                <a:spcPts val="432"/>
              </a:spcBef>
              <a:buFont typeface="Arial" panose="020B0604020202020204" pitchFamily="34" charset="0"/>
              <a:buChar char="•"/>
            </a:pPr>
            <a:r>
              <a:rPr lang="en-GB" sz="2400" dirty="0" smtClean="0">
                <a:solidFill>
                  <a:schemeClr val="tx2"/>
                </a:solidFill>
              </a:rPr>
              <a:t>My Future Progression</a:t>
            </a:r>
            <a:endParaRPr lang="en-GB" sz="2400" dirty="0">
              <a:solidFill>
                <a:schemeClr val="tx2"/>
              </a:solidFill>
            </a:endParaRPr>
          </a:p>
        </p:txBody>
      </p:sp>
    </p:spTree>
    <p:extLst>
      <p:ext uri="{BB962C8B-B14F-4D97-AF65-F5344CB8AC3E}">
        <p14:creationId xmlns:p14="http://schemas.microsoft.com/office/powerpoint/2010/main" val="21893388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MY CAREER PATH</a:t>
            </a:r>
            <a:endParaRPr lang="en-ZA" dirty="0"/>
          </a:p>
        </p:txBody>
      </p:sp>
    </p:spTree>
    <p:extLst>
      <p:ext uri="{BB962C8B-B14F-4D97-AF65-F5344CB8AC3E}">
        <p14:creationId xmlns:p14="http://schemas.microsoft.com/office/powerpoint/2010/main" val="26548837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MY ROLE AND </a:t>
            </a:r>
            <a:br>
              <a:rPr lang="en-GB" dirty="0" smtClean="0"/>
            </a:br>
            <a:r>
              <a:rPr lang="en-GB" dirty="0" smtClean="0"/>
              <a:t>PROJECT</a:t>
            </a:r>
            <a:endParaRPr lang="en-ZA" dirty="0"/>
          </a:p>
        </p:txBody>
      </p:sp>
    </p:spTree>
    <p:extLst>
      <p:ext uri="{BB962C8B-B14F-4D97-AF65-F5344CB8AC3E}">
        <p14:creationId xmlns:p14="http://schemas.microsoft.com/office/powerpoint/2010/main" val="15241073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MY FUTURE </a:t>
            </a:r>
            <a:br>
              <a:rPr lang="en-GB" dirty="0" smtClean="0"/>
            </a:br>
            <a:r>
              <a:rPr lang="en-GB" dirty="0" smtClean="0"/>
              <a:t>PROGRESSION</a:t>
            </a:r>
            <a:endParaRPr lang="en-ZA" dirty="0"/>
          </a:p>
        </p:txBody>
      </p:sp>
    </p:spTree>
    <p:extLst>
      <p:ext uri="{BB962C8B-B14F-4D97-AF65-F5344CB8AC3E}">
        <p14:creationId xmlns:p14="http://schemas.microsoft.com/office/powerpoint/2010/main" val="110525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24146" y="2447636"/>
            <a:ext cx="2035927" cy="45473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grpSp>
        <p:nvGrpSpPr>
          <p:cNvPr id="8" name="Group 7"/>
          <p:cNvGrpSpPr/>
          <p:nvPr/>
        </p:nvGrpSpPr>
        <p:grpSpPr>
          <a:xfrm>
            <a:off x="624146" y="324508"/>
            <a:ext cx="1546399" cy="1668398"/>
            <a:chOff x="624146" y="324508"/>
            <a:chExt cx="1546399" cy="1668398"/>
          </a:xfrm>
        </p:grpSpPr>
        <p:sp>
          <p:nvSpPr>
            <p:cNvPr id="4" name="Rectangle 3"/>
            <p:cNvSpPr/>
            <p:nvPr/>
          </p:nvSpPr>
          <p:spPr>
            <a:xfrm>
              <a:off x="624146" y="625925"/>
              <a:ext cx="1546399" cy="136698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192182" y="324508"/>
              <a:ext cx="620799" cy="60283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grpSp>
      <p:sp>
        <p:nvSpPr>
          <p:cNvPr id="9" name="Rectangle 8"/>
          <p:cNvSpPr/>
          <p:nvPr/>
        </p:nvSpPr>
        <p:spPr>
          <a:xfrm>
            <a:off x="624146" y="1992906"/>
            <a:ext cx="2035927" cy="45473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Title 1"/>
          <p:cNvSpPr>
            <a:spLocks noGrp="1"/>
          </p:cNvSpPr>
          <p:nvPr>
            <p:ph type="ctrTitle"/>
          </p:nvPr>
        </p:nvSpPr>
        <p:spPr>
          <a:xfrm>
            <a:off x="624146" y="1334967"/>
            <a:ext cx="3590688" cy="1784767"/>
          </a:xfrm>
        </p:spPr>
        <p:txBody>
          <a:bodyPr>
            <a:normAutofit/>
          </a:bodyPr>
          <a:lstStyle/>
          <a:p>
            <a:r>
              <a:rPr lang="en-US" sz="2800" dirty="0" smtClean="0">
                <a:solidFill>
                  <a:schemeClr val="bg1"/>
                </a:solidFill>
              </a:rPr>
              <a:t>THE </a:t>
            </a:r>
            <a:br>
              <a:rPr lang="en-US" sz="2800" dirty="0" smtClean="0">
                <a:solidFill>
                  <a:schemeClr val="bg1"/>
                </a:solidFill>
              </a:rPr>
            </a:br>
            <a:r>
              <a:rPr lang="en-US" sz="2800" dirty="0" smtClean="0">
                <a:solidFill>
                  <a:schemeClr val="bg1"/>
                </a:solidFill>
              </a:rPr>
              <a:t>FUTURE…</a:t>
            </a:r>
            <a:br>
              <a:rPr lang="en-US" sz="2800" dirty="0" smtClean="0">
                <a:solidFill>
                  <a:schemeClr val="bg1"/>
                </a:solidFill>
              </a:rPr>
            </a:br>
            <a:r>
              <a:rPr lang="en-US" sz="2800" dirty="0" smtClean="0">
                <a:solidFill>
                  <a:schemeClr val="bg1"/>
                </a:solidFill>
              </a:rPr>
              <a:t>IS YOURS</a:t>
            </a:r>
            <a:r>
              <a:rPr lang="en-US" sz="2000" dirty="0" smtClean="0">
                <a:solidFill>
                  <a:schemeClr val="bg1"/>
                </a:solidFill>
              </a:rPr>
              <a:t>!</a:t>
            </a:r>
            <a:endParaRPr lang="en-GB" sz="2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11" name="Rectangle 10"/>
          <p:cNvSpPr/>
          <p:nvPr/>
        </p:nvSpPr>
        <p:spPr>
          <a:xfrm>
            <a:off x="347862" y="2693306"/>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p:cNvSpPr/>
          <p:nvPr/>
        </p:nvSpPr>
        <p:spPr>
          <a:xfrm>
            <a:off x="1285951" y="193985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p:cNvSpPr/>
          <p:nvPr/>
        </p:nvSpPr>
        <p:spPr>
          <a:xfrm>
            <a:off x="2661427" y="2693306"/>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7" name="Rectangle 6"/>
          <p:cNvSpPr/>
          <p:nvPr/>
        </p:nvSpPr>
        <p:spPr>
          <a:xfrm>
            <a:off x="355053" y="2312901"/>
            <a:ext cx="2420149" cy="41157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355053" y="2722411"/>
            <a:ext cx="3412614" cy="43685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Title 2"/>
          <p:cNvSpPr txBox="1">
            <a:spLocks/>
          </p:cNvSpPr>
          <p:nvPr/>
        </p:nvSpPr>
        <p:spPr>
          <a:xfrm>
            <a:off x="326227" y="1810981"/>
            <a:ext cx="3776133" cy="244255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900" dirty="0" smtClean="0">
                <a:solidFill>
                  <a:schemeClr val="bg1"/>
                </a:solidFill>
                <a:latin typeface="+mn-lt"/>
              </a:rPr>
              <a:t>IT CREATES </a:t>
            </a:r>
          </a:p>
          <a:p>
            <a:r>
              <a:rPr lang="en-GB" sz="2900" dirty="0" smtClean="0">
                <a:solidFill>
                  <a:schemeClr val="bg1"/>
                </a:solidFill>
                <a:latin typeface="+mn-lt"/>
              </a:rPr>
              <a:t>WHERE WE LIVE...</a:t>
            </a:r>
          </a:p>
          <a:p>
            <a:r>
              <a:rPr lang="en-GB" altLang="en-US" sz="2000" dirty="0" smtClean="0">
                <a:solidFill>
                  <a:schemeClr val="bg1"/>
                </a:solidFill>
                <a:latin typeface="+mn-lt"/>
              </a:rPr>
              <a:t> </a:t>
            </a:r>
            <a:br>
              <a:rPr lang="en-GB" altLang="en-US" sz="2000" dirty="0" smtClean="0">
                <a:solidFill>
                  <a:schemeClr val="bg1"/>
                </a:solidFill>
                <a:latin typeface="+mn-lt"/>
              </a:rPr>
            </a:br>
            <a:endParaRPr lang="en-GB" sz="2000" dirty="0">
              <a:solidFill>
                <a:schemeClr val="bg1"/>
              </a:solidFill>
              <a:latin typeface="+mn-lt"/>
            </a:endParaRPr>
          </a:p>
        </p:txBody>
      </p:sp>
    </p:spTree>
    <p:extLst>
      <p:ext uri="{BB962C8B-B14F-4D97-AF65-F5344CB8AC3E}">
        <p14:creationId xmlns:p14="http://schemas.microsoft.com/office/powerpoint/2010/main" val="47933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2"/>
            <a:ext cx="9142645" cy="5144262"/>
          </a:xfrm>
          <a:prstGeom prst="rect">
            <a:avLst/>
          </a:prstGeom>
        </p:spPr>
      </p:pic>
      <p:sp>
        <p:nvSpPr>
          <p:cNvPr id="10" name="Rectangle 9"/>
          <p:cNvSpPr/>
          <p:nvPr/>
        </p:nvSpPr>
        <p:spPr>
          <a:xfrm>
            <a:off x="355053" y="2730878"/>
            <a:ext cx="3954480" cy="43685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457200" y="2221833"/>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WHERE WE PLAY...</a:t>
            </a:r>
            <a:endParaRPr lang="en-GB" sz="2800" dirty="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a:xfrm>
            <a:off x="1995054" y="4772086"/>
            <a:ext cx="1790875" cy="215444"/>
          </a:xfrm>
          <a:prstGeom prst="rect">
            <a:avLst/>
          </a:prstGeom>
          <a:noFill/>
        </p:spPr>
        <p:txBody>
          <a:bodyPr wrap="none" rtlCol="0">
            <a:spAutoFit/>
          </a:bodyPr>
          <a:lstStyle/>
          <a:p>
            <a:r>
              <a:rPr lang="en-ZA" sz="800" dirty="0">
                <a:solidFill>
                  <a:schemeClr val="bg1"/>
                </a:solidFill>
                <a:hlinkClick r:id="rId4"/>
              </a:rPr>
              <a:t>Denis </a:t>
            </a:r>
            <a:r>
              <a:rPr lang="en-ZA" sz="800" dirty="0" err="1">
                <a:solidFill>
                  <a:schemeClr val="bg1"/>
                </a:solidFill>
                <a:hlinkClick r:id="rId4"/>
              </a:rPr>
              <a:t>Kapexhiu</a:t>
            </a:r>
            <a:r>
              <a:rPr lang="en-ZA" sz="800" dirty="0">
                <a:solidFill>
                  <a:schemeClr val="bg1"/>
                </a:solidFill>
              </a:rPr>
              <a:t> / </a:t>
            </a:r>
            <a:r>
              <a:rPr lang="en-ZA" sz="800" dirty="0">
                <a:solidFill>
                  <a:schemeClr val="bg1"/>
                </a:solidFill>
                <a:hlinkClick r:id="rId5"/>
              </a:rPr>
              <a:t>Shutterstock.com</a:t>
            </a:r>
            <a:endParaRPr lang="en-ZA" sz="800" dirty="0">
              <a:solidFill>
                <a:schemeClr val="bg1"/>
              </a:solidFill>
            </a:endParaRPr>
          </a:p>
        </p:txBody>
      </p:sp>
    </p:spTree>
    <p:extLst>
      <p:ext uri="{BB962C8B-B14F-4D97-AF65-F5344CB8AC3E}">
        <p14:creationId xmlns:p14="http://schemas.microsoft.com/office/powerpoint/2010/main" val="213317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2" y="2789383"/>
            <a:ext cx="4623347" cy="4248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2264168"/>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900" dirty="0" smtClean="0">
                <a:solidFill>
                  <a:schemeClr val="bg1"/>
                </a:solidFill>
              </a:rPr>
              <a:t>…AND WHERE WE WORK</a:t>
            </a:r>
            <a:r>
              <a:rPr lang="en-GB" sz="2000" dirty="0" smtClean="0">
                <a:solidFill>
                  <a:schemeClr val="bg1"/>
                </a:solidFill>
              </a:rPr>
              <a:t>.</a:t>
            </a:r>
            <a:endParaRPr lang="en-GB" sz="2000" dirty="0">
              <a:solidFill>
                <a:schemeClr val="bg1"/>
              </a:solidFill>
            </a:endParaRPr>
          </a:p>
        </p:txBody>
      </p:sp>
    </p:spTree>
    <p:extLst>
      <p:ext uri="{BB962C8B-B14F-4D97-AF65-F5344CB8AC3E}">
        <p14:creationId xmlns:p14="http://schemas.microsoft.com/office/powerpoint/2010/main" val="3362620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8" name="Rectangle 7"/>
          <p:cNvSpPr/>
          <p:nvPr/>
        </p:nvSpPr>
        <p:spPr>
          <a:xfrm>
            <a:off x="355053" y="2312901"/>
            <a:ext cx="3912147" cy="41157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2" y="2722411"/>
            <a:ext cx="4454015" cy="43685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457200" y="1433939"/>
            <a:ext cx="8229600" cy="257694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FROM HISTORIC AND </a:t>
            </a:r>
          </a:p>
          <a:p>
            <a:r>
              <a:rPr lang="en-GB" sz="2800" dirty="0" smtClean="0">
                <a:solidFill>
                  <a:schemeClr val="bg1"/>
                </a:solidFill>
              </a:rPr>
              <a:t>CULTURAL BUILDINGS... </a:t>
            </a:r>
            <a:endParaRPr lang="en-GB" sz="2800" dirty="0">
              <a:solidFill>
                <a:schemeClr val="bg1"/>
              </a:solidFill>
            </a:endParaRPr>
          </a:p>
        </p:txBody>
      </p:sp>
    </p:spTree>
    <p:extLst>
      <p:ext uri="{BB962C8B-B14F-4D97-AF65-F5344CB8AC3E}">
        <p14:creationId xmlns:p14="http://schemas.microsoft.com/office/powerpoint/2010/main" val="73817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4" y="2576947"/>
            <a:ext cx="2853813" cy="42487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3" y="1491674"/>
            <a:ext cx="8229600" cy="257694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TO SHOPS... </a:t>
            </a:r>
            <a:endParaRPr lang="en-GB" sz="2800" dirty="0">
              <a:solidFill>
                <a:schemeClr val="bg1"/>
              </a:solidFill>
            </a:endParaRPr>
          </a:p>
        </p:txBody>
      </p:sp>
      <p:sp>
        <p:nvSpPr>
          <p:cNvPr id="7" name="TextBox 6"/>
          <p:cNvSpPr txBox="1"/>
          <p:nvPr/>
        </p:nvSpPr>
        <p:spPr>
          <a:xfrm>
            <a:off x="1739725" y="4747491"/>
            <a:ext cx="2020105" cy="215444"/>
          </a:xfrm>
          <a:prstGeom prst="rect">
            <a:avLst/>
          </a:prstGeom>
          <a:noFill/>
        </p:spPr>
        <p:txBody>
          <a:bodyPr wrap="none" rtlCol="0">
            <a:spAutoFit/>
          </a:bodyPr>
          <a:lstStyle/>
          <a:p>
            <a:r>
              <a:rPr lang="en-ZA" sz="800" dirty="0" err="1">
                <a:solidFill>
                  <a:schemeClr val="bg1"/>
                </a:solidFill>
              </a:rPr>
              <a:t>Mihai-Bogdan</a:t>
            </a:r>
            <a:r>
              <a:rPr lang="en-ZA" sz="800" dirty="0">
                <a:solidFill>
                  <a:schemeClr val="bg1"/>
                </a:solidFill>
              </a:rPr>
              <a:t> Lazar / Shutterstock.com </a:t>
            </a:r>
          </a:p>
        </p:txBody>
      </p:sp>
    </p:spTree>
    <p:extLst>
      <p:ext uri="{BB962C8B-B14F-4D97-AF65-F5344CB8AC3E}">
        <p14:creationId xmlns:p14="http://schemas.microsoft.com/office/powerpoint/2010/main" val="223089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4" name="Rectangle 3"/>
          <p:cNvSpPr/>
          <p:nvPr/>
        </p:nvSpPr>
        <p:spPr>
          <a:xfrm>
            <a:off x="355052" y="2789383"/>
            <a:ext cx="5300681" cy="4248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2264168"/>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CONNECTING OUR CITIES...</a:t>
            </a:r>
            <a:endParaRPr lang="en-GB" sz="2800" dirty="0">
              <a:solidFill>
                <a:schemeClr val="bg1"/>
              </a:solidFill>
            </a:endParaRPr>
          </a:p>
        </p:txBody>
      </p:sp>
    </p:spTree>
    <p:extLst>
      <p:ext uri="{BB962C8B-B14F-4D97-AF65-F5344CB8AC3E}">
        <p14:creationId xmlns:p14="http://schemas.microsoft.com/office/powerpoint/2010/main" val="185316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8" name="Rectangle 7"/>
          <p:cNvSpPr/>
          <p:nvPr/>
        </p:nvSpPr>
        <p:spPr>
          <a:xfrm>
            <a:off x="355053" y="2312901"/>
            <a:ext cx="3412614" cy="411571"/>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3" y="2722411"/>
            <a:ext cx="2498214" cy="43685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3" y="1433174"/>
            <a:ext cx="8229600" cy="257694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 ENABLING OUR</a:t>
            </a:r>
          </a:p>
          <a:p>
            <a:r>
              <a:rPr lang="en-GB" sz="2800" dirty="0" smtClean="0">
                <a:solidFill>
                  <a:schemeClr val="bg1"/>
                </a:solidFill>
              </a:rPr>
              <a:t>     TRAVEL…</a:t>
            </a:r>
            <a:endParaRPr lang="en-GB" sz="2800" dirty="0">
              <a:solidFill>
                <a:schemeClr val="bg1"/>
              </a:solidFill>
            </a:endParaRPr>
          </a:p>
        </p:txBody>
      </p:sp>
      <p:sp>
        <p:nvSpPr>
          <p:cNvPr id="6" name="TextBox 5"/>
          <p:cNvSpPr txBox="1"/>
          <p:nvPr/>
        </p:nvSpPr>
        <p:spPr>
          <a:xfrm>
            <a:off x="1644072" y="4621190"/>
            <a:ext cx="2013693" cy="215444"/>
          </a:xfrm>
          <a:prstGeom prst="rect">
            <a:avLst/>
          </a:prstGeom>
          <a:noFill/>
        </p:spPr>
        <p:txBody>
          <a:bodyPr wrap="none" rtlCol="0">
            <a:spAutoFit/>
          </a:bodyPr>
          <a:lstStyle/>
          <a:p>
            <a:r>
              <a:rPr lang="en-ZA" sz="800" dirty="0" err="1">
                <a:solidFill>
                  <a:schemeClr val="bg1"/>
                </a:solidFill>
              </a:rPr>
              <a:t>Bychykhin</a:t>
            </a:r>
            <a:r>
              <a:rPr lang="en-ZA" sz="800" dirty="0">
                <a:solidFill>
                  <a:schemeClr val="bg1"/>
                </a:solidFill>
              </a:rPr>
              <a:t> </a:t>
            </a:r>
            <a:r>
              <a:rPr lang="en-ZA" sz="800" dirty="0" err="1">
                <a:solidFill>
                  <a:schemeClr val="bg1"/>
                </a:solidFill>
              </a:rPr>
              <a:t>Olexandr</a:t>
            </a:r>
            <a:r>
              <a:rPr lang="en-ZA" sz="800" dirty="0">
                <a:solidFill>
                  <a:schemeClr val="bg1"/>
                </a:solidFill>
              </a:rPr>
              <a:t> / Shutterstock.com </a:t>
            </a:r>
          </a:p>
        </p:txBody>
      </p:sp>
    </p:spTree>
    <p:extLst>
      <p:ext uri="{BB962C8B-B14F-4D97-AF65-F5344CB8AC3E}">
        <p14:creationId xmlns:p14="http://schemas.microsoft.com/office/powerpoint/2010/main" val="3133853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1358</TotalTime>
  <Words>2279</Words>
  <Application>Microsoft Office PowerPoint</Application>
  <PresentationFormat>On-screen Show (16:9)</PresentationFormat>
  <Paragraphs>306</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Go Construct PPT Template</vt:lpstr>
      <vt:lpstr>THE CONSTRUCTION AND BUILT ENVIRONMENT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 CAREER PATH</vt:lpstr>
      <vt:lpstr>MY ROLE AND  PROJECT</vt:lpstr>
      <vt:lpstr>MY FUTURE  PROGRESSION</vt:lpstr>
      <vt:lpstr>THE  FUTURE… IS YOURS!</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IS</cp:lastModifiedBy>
  <cp:revision>121</cp:revision>
  <cp:lastPrinted>2015-08-18T14:01:34Z</cp:lastPrinted>
  <dcterms:created xsi:type="dcterms:W3CDTF">2015-07-23T18:29:54Z</dcterms:created>
  <dcterms:modified xsi:type="dcterms:W3CDTF">2016-04-25T12:57:22Z</dcterms:modified>
</cp:coreProperties>
</file>