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1"/>
  </p:sldMasterIdLst>
  <p:notesMasterIdLst>
    <p:notesMasterId r:id="rId41"/>
  </p:notesMasterIdLst>
  <p:handoutMasterIdLst>
    <p:handoutMasterId r:id="rId42"/>
  </p:handoutMasterIdLst>
  <p:sldIdLst>
    <p:sldId id="257" r:id="rId2"/>
    <p:sldId id="283" r:id="rId3"/>
    <p:sldId id="270" r:id="rId4"/>
    <p:sldId id="281" r:id="rId5"/>
    <p:sldId id="291" r:id="rId6"/>
    <p:sldId id="285" r:id="rId7"/>
    <p:sldId id="286" r:id="rId8"/>
    <p:sldId id="287" r:id="rId9"/>
    <p:sldId id="316" r:id="rId10"/>
    <p:sldId id="317" r:id="rId11"/>
    <p:sldId id="290" r:id="rId12"/>
    <p:sldId id="269" r:id="rId13"/>
    <p:sldId id="271" r:id="rId14"/>
    <p:sldId id="292" r:id="rId15"/>
    <p:sldId id="293" r:id="rId16"/>
    <p:sldId id="294" r:id="rId17"/>
    <p:sldId id="295" r:id="rId18"/>
    <p:sldId id="296" r:id="rId19"/>
    <p:sldId id="297" r:id="rId20"/>
    <p:sldId id="298" r:id="rId21"/>
    <p:sldId id="282" r:id="rId22"/>
    <p:sldId id="264" r:id="rId23"/>
    <p:sldId id="299" r:id="rId24"/>
    <p:sldId id="300" r:id="rId25"/>
    <p:sldId id="301" r:id="rId26"/>
    <p:sldId id="302" r:id="rId27"/>
    <p:sldId id="303" r:id="rId28"/>
    <p:sldId id="304" r:id="rId29"/>
    <p:sldId id="305" r:id="rId30"/>
    <p:sldId id="306" r:id="rId31"/>
    <p:sldId id="307" r:id="rId32"/>
    <p:sldId id="308" r:id="rId33"/>
    <p:sldId id="309" r:id="rId34"/>
    <p:sldId id="310" r:id="rId35"/>
    <p:sldId id="311" r:id="rId36"/>
    <p:sldId id="312" r:id="rId37"/>
    <p:sldId id="313" r:id="rId38"/>
    <p:sldId id="314" r:id="rId39"/>
    <p:sldId id="315" r:id="rId4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9BCE"/>
    <a:srgbClr val="6AA9DD"/>
    <a:srgbClr val="1C2346"/>
    <a:srgbClr val="2B57A4"/>
    <a:srgbClr val="498339"/>
    <a:srgbClr val="AECC48"/>
    <a:srgbClr val="264C22"/>
    <a:srgbClr val="65B04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71" autoAdjust="0"/>
    <p:restoredTop sz="64090" autoAdjust="0"/>
  </p:normalViewPr>
  <p:slideViewPr>
    <p:cSldViewPr snapToGrid="0" snapToObjects="1">
      <p:cViewPr>
        <p:scale>
          <a:sx n="74" d="100"/>
          <a:sy n="74" d="100"/>
        </p:scale>
        <p:origin x="-941" y="5"/>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5" d="100"/>
          <a:sy n="85" d="100"/>
        </p:scale>
        <p:origin x="-378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8AB7562-90BB-4E8C-9580-AB50A3580E3C}" type="datetimeFigureOut">
              <a:rPr lang="en-ZA" smtClean="0"/>
              <a:t>2016/04/08</a:t>
            </a:fld>
            <a:endParaRPr lang="en-ZA"/>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ZA"/>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8B01456-8100-4F02-BA61-D827A94533C8}" type="slidenum">
              <a:rPr lang="en-ZA" smtClean="0"/>
              <a:t>‹#›</a:t>
            </a:fld>
            <a:endParaRPr lang="en-ZA"/>
          </a:p>
        </p:txBody>
      </p:sp>
    </p:spTree>
    <p:extLst>
      <p:ext uri="{BB962C8B-B14F-4D97-AF65-F5344CB8AC3E}">
        <p14:creationId xmlns:p14="http://schemas.microsoft.com/office/powerpoint/2010/main" val="17202647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2CECB3-252F-4E2B-ACC3-67DBCBBC5B3D}" type="datetimeFigureOut">
              <a:rPr lang="en-GB" smtClean="0"/>
              <a:t>08/04/2016</a:t>
            </a:fld>
            <a:endParaRPr lang="en-GB"/>
          </a:p>
        </p:txBody>
      </p:sp>
      <p:sp>
        <p:nvSpPr>
          <p:cNvPr id="4" name="Slide Image Placeholder 3"/>
          <p:cNvSpPr>
            <a:spLocks noGrp="1" noRot="1" noChangeAspect="1"/>
          </p:cNvSpPr>
          <p:nvPr>
            <p:ph type="sldImg" idx="2"/>
          </p:nvPr>
        </p:nvSpPr>
        <p:spPr>
          <a:xfrm>
            <a:off x="381000" y="685800"/>
            <a:ext cx="3265449" cy="183681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381000" y="2626111"/>
            <a:ext cx="5486400" cy="651630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5105D7-B004-47F4-B324-F21CA3DEE8FA}" type="slidenum">
              <a:rPr lang="en-GB" smtClean="0"/>
              <a:t>‹#›</a:t>
            </a:fld>
            <a:endParaRPr lang="en-GB"/>
          </a:p>
        </p:txBody>
      </p:sp>
    </p:spTree>
    <p:extLst>
      <p:ext uri="{BB962C8B-B14F-4D97-AF65-F5344CB8AC3E}">
        <p14:creationId xmlns:p14="http://schemas.microsoft.com/office/powerpoint/2010/main" val="5525552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nationalcareersservice.direct.gov.uk/tools/cv" TargetMode="External"/><Relationship Id="rId2" Type="http://schemas.openxmlformats.org/officeDocument/2006/relationships/slide" Target="../slides/slide12.xml"/><Relationship Id="rId1" Type="http://schemas.openxmlformats.org/officeDocument/2006/relationships/notesMaster" Target="../notesMasters/notesMaster1.xml"/><Relationship Id="rId5" Type="http://schemas.openxmlformats.org/officeDocument/2006/relationships/hyperlink" Target="http://www.careerswales.com/server.php?show=nav.9548" TargetMode="External"/><Relationship Id="rId4" Type="http://schemas.openxmlformats.org/officeDocument/2006/relationships/hyperlink" Target="http://www.myworldofwork.co.uk/landing-mycv"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afo.sscalliance.org/"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afo.sscalliance.org/"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goconstruct.org/"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goconstruct.org/"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gov.uk/government/uploads/system/uploads/attachment_data/file/303334/er84-the-future-of-work-evidence-report.pdf"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targetjobs.co.uk/career-sectors/civil-and-structural-engineering/316063-salary-guide-how-much-you-earn-in-civil-engineering-construction-and-" TargetMode="Externa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citb.co.uk/csn"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citb.co.uk/csn"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citb.co.uk/csn"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targetpostgrad.com/study-areas/construction/convert-a-construction-career-a-postgraduate-course"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nationalcareersservice.direct.gov.uk/tools/cv"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http://www.myworldofwork.co.uk/landing-mycv"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goconstruct.org/"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buildforce.org.uk/" TargetMode="External"/><Relationship Id="rId2" Type="http://schemas.openxmlformats.org/officeDocument/2006/relationships/slide" Target="../slides/slide34.xml"/><Relationship Id="rId1" Type="http://schemas.openxmlformats.org/officeDocument/2006/relationships/notesMaster" Target="../notesMasters/notesMaster1.xml"/><Relationship Id="rId6" Type="http://schemas.openxmlformats.org/officeDocument/2006/relationships/hyperlink" Target="http://www.hireaherouk.org/" TargetMode="External"/><Relationship Id="rId5" Type="http://schemas.openxmlformats.org/officeDocument/2006/relationships/hyperlink" Target="http://www.officersassociation.org.uk/" TargetMode="External"/><Relationship Id="rId4" Type="http://schemas.openxmlformats.org/officeDocument/2006/relationships/hyperlink" Target="http://www.ctp.org.uk/" TargetMode="Externa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citb.co.uk/awards/centres/construction/ewpa"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los.direct.gov.uk/default.aspx?type=1&amp;lang=en&amp;AspxAutoDetectCookieSupport=1" TargetMode="External"/><Relationship Id="rId2" Type="http://schemas.openxmlformats.org/officeDocument/2006/relationships/slide" Target="../slides/slide36.xml"/><Relationship Id="rId1" Type="http://schemas.openxmlformats.org/officeDocument/2006/relationships/notesMaster" Target="../notesMasters/notesMaster1.xml"/><Relationship Id="rId5" Type="http://schemas.openxmlformats.org/officeDocument/2006/relationships/hyperlink" Target="http://www.ecscard.org.uk/" TargetMode="External"/><Relationship Id="rId4" Type="http://schemas.openxmlformats.org/officeDocument/2006/relationships/hyperlink" Target="http://www.cscs.uk.com/"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nationalcareersservice.direct.gov.uk/tools/cv" TargetMode="External"/><Relationship Id="rId2" Type="http://schemas.openxmlformats.org/officeDocument/2006/relationships/slide" Target="../slides/slide38.xml"/><Relationship Id="rId1" Type="http://schemas.openxmlformats.org/officeDocument/2006/relationships/notesMaster" Target="../notesMasters/notesMaster1.xml"/><Relationship Id="rId5" Type="http://schemas.openxmlformats.org/officeDocument/2006/relationships/hyperlink" Target="http://los.direct.gov.uk/default.aspx?type=1&amp;lang=en&amp;AspxAutoDetectCookieSupport=1" TargetMode="External"/><Relationship Id="rId4" Type="http://schemas.openxmlformats.org/officeDocument/2006/relationships/hyperlink" Target="http://www.myworldofwork.co.uk/landing-mycv" TargetMode="Externa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goconstruct.org/"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goconstruct.org/"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gov.uk/construction-management-apprenticeships"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www.gov.uk/guidance/construction-management-apprenticeships"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b="1" i="0" dirty="0" smtClean="0">
                <a:latin typeface="Arial" pitchFamily="34" charset="0"/>
                <a:cs typeface="Arial" pitchFamily="34" charset="0"/>
              </a:rPr>
              <a:t>This presentation provides information about the </a:t>
            </a:r>
            <a:r>
              <a:rPr lang="en-GB" b="1" i="0" baseline="0" dirty="0" smtClean="0">
                <a:latin typeface="Arial" pitchFamily="34" charset="0"/>
                <a:cs typeface="Arial" pitchFamily="34" charset="0"/>
              </a:rPr>
              <a:t>routes into construction for a wide range of audiences, and is designed to be split up to suit your particular audience. </a:t>
            </a:r>
          </a:p>
          <a:p>
            <a:pPr marL="0" indent="0">
              <a:buFont typeface="Arial" panose="020B0604020202020204" pitchFamily="34" charset="0"/>
              <a:buNone/>
            </a:pPr>
            <a:endParaRPr lang="en-GB" b="1" i="0" baseline="0" dirty="0" smtClean="0">
              <a:latin typeface="Arial" pitchFamily="34" charset="0"/>
              <a:cs typeface="Arial" pitchFamily="34" charset="0"/>
            </a:endParaRPr>
          </a:p>
          <a:p>
            <a:pPr marL="171450" indent="-171450">
              <a:buFont typeface="Arial" panose="020B0604020202020204" pitchFamily="34" charset="0"/>
              <a:buChar char="•"/>
            </a:pPr>
            <a:r>
              <a:rPr lang="en-GB" b="0" i="0" baseline="0" dirty="0" smtClean="0">
                <a:latin typeface="Arial" pitchFamily="34" charset="0"/>
                <a:cs typeface="Arial" pitchFamily="34" charset="0"/>
              </a:rPr>
              <a:t>You may wish to delete those slides which are not applicable to your audience. Each section closes with a “Thank you for listening – any questions?” slide.</a:t>
            </a:r>
          </a:p>
          <a:p>
            <a:pPr marL="0" indent="0">
              <a:buFont typeface="Arial" panose="020B0604020202020204" pitchFamily="34" charset="0"/>
              <a:buNone/>
            </a:pPr>
            <a:endParaRPr lang="en-GB" b="0" i="0" baseline="0" dirty="0" smtClean="0">
              <a:latin typeface="Arial" pitchFamily="34" charset="0"/>
              <a:cs typeface="Arial" pitchFamily="34" charset="0"/>
            </a:endParaRPr>
          </a:p>
          <a:p>
            <a:pPr marL="171450" indent="-171450">
              <a:buFont typeface="Arial" panose="020B0604020202020204" pitchFamily="34" charset="0"/>
              <a:buChar char="•"/>
            </a:pPr>
            <a:r>
              <a:rPr lang="en-GB" b="0" i="0" baseline="0" dirty="0" smtClean="0">
                <a:latin typeface="Arial" pitchFamily="34" charset="0"/>
                <a:cs typeface="Arial" pitchFamily="34" charset="0"/>
              </a:rPr>
              <a:t>If your audience is mixed then you may wish to collate appropriate slides from the different sections. You can also find a general introduction to construction careers presentation on the Go Construct website, see link https://www.goconstruct.org/en/information-for-employers/resources/dashboard/careers-educational-resource-toolkits/career-presentations/careers-presentation-builder</a:t>
            </a:r>
          </a:p>
          <a:p>
            <a:pPr marL="171450" indent="-171450">
              <a:buFont typeface="Arial" panose="020B0604020202020204" pitchFamily="34" charset="0"/>
              <a:buChar char="•"/>
            </a:pPr>
            <a:endParaRPr lang="en-GB" b="0" i="0" baseline="0" dirty="0" smtClean="0">
              <a:latin typeface="Arial" pitchFamily="34" charset="0"/>
              <a:cs typeface="Arial" pitchFamily="34" charset="0"/>
            </a:endParaRPr>
          </a:p>
          <a:p>
            <a:r>
              <a:rPr lang="en-GB" b="0" i="0" baseline="0" dirty="0" smtClean="0">
                <a:latin typeface="Arial" pitchFamily="34" charset="0"/>
                <a:cs typeface="Arial" pitchFamily="34" charset="0"/>
              </a:rPr>
              <a:t>The presentation covers routes into construction via:</a:t>
            </a:r>
          </a:p>
          <a:p>
            <a:pPr marL="228600" indent="-228600">
              <a:buFont typeface="Arial" pitchFamily="34" charset="0"/>
              <a:buChar char="•"/>
            </a:pPr>
            <a:r>
              <a:rPr lang="en-GB" b="0" i="0" baseline="0" dirty="0" smtClean="0">
                <a:latin typeface="Arial" pitchFamily="34" charset="0"/>
                <a:cs typeface="Arial" pitchFamily="34" charset="0"/>
              </a:rPr>
              <a:t>Apprenticeships, including Technical, Higher and Degree Apprenticeships</a:t>
            </a:r>
          </a:p>
          <a:p>
            <a:pPr marL="228600" indent="-228600">
              <a:buFont typeface="Arial" pitchFamily="34" charset="0"/>
              <a:buChar char="•"/>
            </a:pPr>
            <a:r>
              <a:rPr lang="en-GB" b="0" i="0" baseline="0" dirty="0" smtClean="0">
                <a:latin typeface="Arial" pitchFamily="34" charset="0"/>
                <a:cs typeface="Arial" pitchFamily="34" charset="0"/>
              </a:rPr>
              <a:t>Higher education </a:t>
            </a:r>
          </a:p>
          <a:p>
            <a:pPr marL="228600" indent="-228600">
              <a:buFont typeface="Arial" pitchFamily="34" charset="0"/>
              <a:buChar char="•"/>
            </a:pPr>
            <a:r>
              <a:rPr lang="en-GB" b="0" i="0" baseline="0" dirty="0" smtClean="0">
                <a:latin typeface="Arial" pitchFamily="34" charset="0"/>
                <a:cs typeface="Arial" pitchFamily="34" charset="0"/>
              </a:rPr>
              <a:t>Career changers/returners.</a:t>
            </a:r>
          </a:p>
          <a:p>
            <a:pPr marL="0" indent="0">
              <a:buFont typeface="+mj-lt"/>
              <a:buNone/>
            </a:pPr>
            <a:endParaRPr lang="en-GB" b="1" i="1" baseline="0" dirty="0" smtClean="0">
              <a:latin typeface="Arial" pitchFamily="34" charset="0"/>
              <a:cs typeface="Arial" pitchFamily="34" charset="0"/>
            </a:endParaRPr>
          </a:p>
          <a:p>
            <a:pPr marL="0" indent="0">
              <a:buFont typeface="+mj-lt"/>
              <a:buNone/>
            </a:pPr>
            <a:endParaRPr lang="en-GB" b="1" i="1" baseline="0" dirty="0" smtClean="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1</a:t>
            </a:fld>
            <a:endParaRPr lang="en-GB"/>
          </a:p>
        </p:txBody>
      </p:sp>
    </p:spTree>
    <p:extLst>
      <p:ext uri="{BB962C8B-B14F-4D97-AF65-F5344CB8AC3E}">
        <p14:creationId xmlns:p14="http://schemas.microsoft.com/office/powerpoint/2010/main" val="30564341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defTabSz="867857">
              <a:defRPr/>
            </a:pPr>
            <a:endParaRPr lang="en-GB" b="1" dirty="0" smtClean="0">
              <a:effectLst/>
            </a:endParaRPr>
          </a:p>
          <a:p>
            <a:pPr defTabSz="867857">
              <a:defRPr/>
            </a:pPr>
            <a:r>
              <a:rPr lang="en-GB" b="1" dirty="0" smtClean="0">
                <a:effectLst/>
              </a:rPr>
              <a:t>Slide relevant to an audience in Scotland. Please delete if not</a:t>
            </a:r>
            <a:r>
              <a:rPr lang="en-GB" b="1" baseline="0" dirty="0" smtClean="0">
                <a:effectLst/>
              </a:rPr>
              <a:t> suitable for your audience (</a:t>
            </a:r>
            <a:r>
              <a:rPr lang="en-GB" b="1" i="1" baseline="0" dirty="0" smtClean="0">
                <a:effectLst/>
              </a:rPr>
              <a:t>this slide may be more relevant to students age 16+).</a:t>
            </a:r>
            <a:endParaRPr lang="en-GB" b="1" i="1" dirty="0" smtClean="0">
              <a:effectLst/>
            </a:endParaRPr>
          </a:p>
          <a:p>
            <a:pPr defTabSz="867857">
              <a:defRPr/>
            </a:pPr>
            <a:endParaRPr lang="en-GB" b="1" dirty="0" smtClean="0">
              <a:effectLst/>
            </a:endParaRPr>
          </a:p>
          <a:p>
            <a:endParaRPr lang="en-GB" dirty="0" smtClean="0"/>
          </a:p>
          <a:p>
            <a:pPr marL="162723" indent="-162723" defTabSz="867857">
              <a:buFont typeface="Arial" panose="020B0604020202020204" pitchFamily="34" charset="0"/>
              <a:buChar char="•"/>
              <a:defRPr/>
            </a:pPr>
            <a:r>
              <a:rPr lang="en-GB" baseline="0" dirty="0" smtClean="0">
                <a:effectLst/>
              </a:rPr>
              <a:t>These apprenticeships work in the same way as other apprenticeships in that you are employed full time, study part time and cover a combination of qualifications/skills</a:t>
            </a:r>
          </a:p>
          <a:p>
            <a:pPr defTabSz="867857">
              <a:defRPr/>
            </a:pPr>
            <a:endParaRPr lang="en-GB" baseline="0" dirty="0" smtClean="0">
              <a:effectLst/>
            </a:endParaRPr>
          </a:p>
          <a:p>
            <a:pPr marL="162723" indent="-162723" defTabSz="867857">
              <a:buFont typeface="Arial" panose="020B0604020202020204" pitchFamily="34" charset="0"/>
              <a:buChar char="•"/>
              <a:defRPr/>
            </a:pPr>
            <a:r>
              <a:rPr lang="en-GB" baseline="0" dirty="0" smtClean="0">
                <a:effectLst/>
              </a:rPr>
              <a:t>They can be good alternative to traditional university studies as in the majority of cases your employer will pay your college/university fees</a:t>
            </a:r>
          </a:p>
          <a:p>
            <a:pPr defTabSz="867857">
              <a:defRPr/>
            </a:pPr>
            <a:endParaRPr lang="en-GB" baseline="0" dirty="0" smtClean="0">
              <a:effectLst/>
            </a:endParaRPr>
          </a:p>
          <a:p>
            <a:pPr marL="162723" indent="-162723" defTabSz="867857">
              <a:buFont typeface="Arial" panose="020B0604020202020204" pitchFamily="34" charset="0"/>
              <a:buChar char="•"/>
              <a:defRPr/>
            </a:pPr>
            <a:r>
              <a:rPr lang="en-GB" baseline="0" dirty="0" smtClean="0">
                <a:effectLst/>
              </a:rPr>
              <a:t>Career Skills e.g. business admin/customers services are also part of the requirement of this apprenticeship framework and are separately certificated. </a:t>
            </a:r>
          </a:p>
          <a:p>
            <a:pPr marL="162723" indent="-162723">
              <a:buFont typeface="Arial" panose="020B0604020202020204" pitchFamily="34" charset="0"/>
              <a:buChar char="•"/>
            </a:pPr>
            <a:endParaRPr lang="en-GB" dirty="0" smtClean="0"/>
          </a:p>
          <a:p>
            <a:pPr marL="162723" indent="-162723">
              <a:buFont typeface="Arial" panose="020B0604020202020204" pitchFamily="34" charset="0"/>
              <a:buChar char="•"/>
            </a:pPr>
            <a:r>
              <a:rPr lang="en-GB" dirty="0" smtClean="0"/>
              <a:t>At SVQ5 or SVQF</a:t>
            </a:r>
            <a:r>
              <a:rPr lang="en-GB" baseline="0" dirty="0" smtClean="0"/>
              <a:t> Level 10 or above</a:t>
            </a:r>
          </a:p>
          <a:p>
            <a:pPr marL="162723" indent="-162723">
              <a:buFont typeface="Arial" panose="020B0604020202020204" pitchFamily="34" charset="0"/>
              <a:buChar char="•"/>
            </a:pPr>
            <a:endParaRPr lang="en-GB" baseline="0" dirty="0" smtClean="0"/>
          </a:p>
          <a:p>
            <a:pPr marL="162723" indent="-162723">
              <a:buFont typeface="Arial" panose="020B0604020202020204" pitchFamily="34" charset="0"/>
              <a:buChar char="•"/>
            </a:pPr>
            <a:r>
              <a:rPr lang="en-GB" baseline="0" dirty="0" smtClean="0"/>
              <a:t>Covers Construction Senior Management. This is a popular apprenticeship route in Scotland.</a:t>
            </a:r>
          </a:p>
          <a:p>
            <a:pPr marL="162723" indent="-162723">
              <a:buFont typeface="Arial" panose="020B0604020202020204" pitchFamily="34" charset="0"/>
              <a:buChar char="•"/>
            </a:pPr>
            <a:endParaRPr lang="en-GB" baseline="0" dirty="0" smtClean="0"/>
          </a:p>
          <a:p>
            <a:pPr marL="162723" indent="-162723" defTabSz="867857">
              <a:buFont typeface="Arial" panose="020B0604020202020204" pitchFamily="34" charset="0"/>
              <a:buChar char="•"/>
              <a:defRPr/>
            </a:pPr>
            <a:r>
              <a:rPr lang="en-GB" baseline="0" dirty="0" smtClean="0">
                <a:effectLst/>
              </a:rPr>
              <a:t>Providers delivering these apprenticeships include private training providers and Further Education Colleges. Please enquire with local providers to check provision.</a:t>
            </a:r>
          </a:p>
          <a:p>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10</a:t>
            </a:fld>
            <a:endParaRPr lang="en-GB"/>
          </a:p>
        </p:txBody>
      </p:sp>
    </p:spTree>
    <p:extLst>
      <p:ext uri="{BB962C8B-B14F-4D97-AF65-F5344CB8AC3E}">
        <p14:creationId xmlns:p14="http://schemas.microsoft.com/office/powerpoint/2010/main" val="37860858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171450" indent="-171450" defTabSz="963320">
              <a:buFont typeface="Arial" panose="020B0604020202020204" pitchFamily="34" charset="0"/>
              <a:buChar char="•"/>
              <a:defRPr/>
            </a:pPr>
            <a:r>
              <a:rPr lang="en-GB" baseline="0" dirty="0" smtClean="0">
                <a:solidFill>
                  <a:srgbClr val="4D4E53"/>
                </a:solidFill>
                <a:latin typeface="Arial" charset="0"/>
              </a:rPr>
              <a:t>You may want to ask the audience if they can think of any other personal qualities which are important in construction (e.g. being flexible).</a:t>
            </a:r>
          </a:p>
          <a:p>
            <a:pPr marL="171450" indent="-171450" defTabSz="963320">
              <a:buFont typeface="Arial" panose="020B0604020202020204" pitchFamily="34" charset="0"/>
              <a:buChar char="•"/>
              <a:defRPr/>
            </a:pPr>
            <a:endParaRPr lang="en-GB" baseline="0" dirty="0" smtClean="0">
              <a:solidFill>
                <a:srgbClr val="4D4E53"/>
              </a:solidFill>
              <a:latin typeface="Arial" charset="0"/>
            </a:endParaRPr>
          </a:p>
          <a:p>
            <a:pPr marL="171450" indent="-171450" defTabSz="963320">
              <a:buFont typeface="Arial" panose="020B0604020202020204" pitchFamily="34" charset="0"/>
              <a:buChar char="•"/>
              <a:defRPr/>
            </a:pPr>
            <a:r>
              <a:rPr lang="en-GB" baseline="0" dirty="0" smtClean="0">
                <a:solidFill>
                  <a:srgbClr val="4D4E53"/>
                </a:solidFill>
                <a:latin typeface="Arial" charset="0"/>
              </a:rPr>
              <a:t>You could add any personal qualities you think are important from your own experience and knowledge.</a:t>
            </a:r>
          </a:p>
          <a:p>
            <a:pPr marL="171450" indent="-171450" defTabSz="963320">
              <a:buFont typeface="Arial" panose="020B0604020202020204" pitchFamily="34" charset="0"/>
              <a:buChar char="•"/>
              <a:defRPr/>
            </a:pPr>
            <a:endParaRPr lang="en-GB" baseline="0" dirty="0" smtClean="0">
              <a:solidFill>
                <a:srgbClr val="4D4E53"/>
              </a:solidFill>
              <a:latin typeface="Arial" charset="0"/>
            </a:endParaRPr>
          </a:p>
          <a:p>
            <a:pPr marL="171450" indent="-171450" defTabSz="963320">
              <a:buFont typeface="Arial" panose="020B0604020202020204" pitchFamily="34" charset="0"/>
              <a:buChar char="•"/>
              <a:defRPr/>
            </a:pPr>
            <a:r>
              <a:rPr lang="en-GB" dirty="0" smtClean="0">
                <a:solidFill>
                  <a:srgbClr val="4D4E53"/>
                </a:solidFill>
                <a:latin typeface="Arial" charset="0"/>
              </a:rPr>
              <a:t>Some</a:t>
            </a:r>
            <a:r>
              <a:rPr lang="en-GB" baseline="0" dirty="0" smtClean="0">
                <a:solidFill>
                  <a:srgbClr val="4D4E53"/>
                </a:solidFill>
                <a:latin typeface="Arial" charset="0"/>
              </a:rPr>
              <a:t> employers may require you to travel but this depends on the employer and the apprenticeship. </a:t>
            </a:r>
          </a:p>
          <a:p>
            <a:pPr marL="0" indent="0" defTabSz="963320">
              <a:buFont typeface="Arial" panose="020B0604020202020204" pitchFamily="34" charset="0"/>
              <a:buNone/>
              <a:defRPr/>
            </a:pPr>
            <a:endParaRPr lang="en-GB" baseline="0" dirty="0" smtClean="0">
              <a:solidFill>
                <a:srgbClr val="4D4E53"/>
              </a:solidFill>
              <a:latin typeface="Arial" charset="0"/>
            </a:endParaRPr>
          </a:p>
          <a:p>
            <a:pPr marL="0" indent="0" defTabSz="963320">
              <a:buFontTx/>
              <a:buNone/>
              <a:defRPr/>
            </a:pPr>
            <a:endParaRPr lang="en-GB" baseline="0" dirty="0" smtClean="0">
              <a:solidFill>
                <a:srgbClr val="4D4E53"/>
              </a:solidFill>
              <a:latin typeface="Arial" charset="0"/>
            </a:endParaRPr>
          </a:p>
          <a:p>
            <a:pPr marL="0" indent="0" defTabSz="963320">
              <a:buFontTx/>
              <a:buNone/>
              <a:defRPr/>
            </a:pPr>
            <a:endParaRPr lang="en-GB" baseline="0" dirty="0" smtClean="0">
              <a:solidFill>
                <a:srgbClr val="4D4E53"/>
              </a:solidFill>
              <a:latin typeface="Arial" charset="0"/>
            </a:endParaRPr>
          </a:p>
          <a:p>
            <a:pPr marL="0" indent="0" defTabSz="963320">
              <a:buFontTx/>
              <a:buNone/>
              <a:defRPr/>
            </a:pPr>
            <a:endParaRPr lang="en-GB" dirty="0" smtClean="0">
              <a:solidFill>
                <a:srgbClr val="4D4E53"/>
              </a:solidFill>
              <a:latin typeface="Arial" charset="0"/>
            </a:endParaRPr>
          </a:p>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11</a:t>
            </a:fld>
            <a:endParaRPr lang="en-GB"/>
          </a:p>
        </p:txBody>
      </p:sp>
    </p:spTree>
    <p:extLst>
      <p:ext uri="{BB962C8B-B14F-4D97-AF65-F5344CB8AC3E}">
        <p14:creationId xmlns:p14="http://schemas.microsoft.com/office/powerpoint/2010/main" val="29298104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defTabSz="963320">
              <a:defRPr/>
            </a:pPr>
            <a:r>
              <a:rPr lang="en-GB" sz="1200" dirty="0" smtClean="0">
                <a:latin typeface="Arial" pitchFamily="34" charset="0"/>
                <a:cs typeface="Arial" pitchFamily="34" charset="0"/>
              </a:rPr>
              <a:t>Make the point that it is the applicant’s responsibility to find an employer for their apprenticeship,</a:t>
            </a:r>
            <a:r>
              <a:rPr lang="en-GB" sz="1200" baseline="0" dirty="0" smtClean="0">
                <a:latin typeface="Arial" pitchFamily="34" charset="0"/>
                <a:cs typeface="Arial" pitchFamily="34" charset="0"/>
              </a:rPr>
              <a:t> but some training providers may provide support for this. </a:t>
            </a:r>
            <a:endParaRPr lang="en-GB" sz="1200" dirty="0" smtClean="0">
              <a:latin typeface="Arial" pitchFamily="34" charset="0"/>
              <a:cs typeface="Arial" pitchFamily="34" charset="0"/>
            </a:endParaRPr>
          </a:p>
          <a:p>
            <a:pPr defTabSz="963320">
              <a:defRPr/>
            </a:pPr>
            <a:endParaRPr lang="en-GB" sz="1200" dirty="0" smtClean="0">
              <a:latin typeface="Arial" pitchFamily="34" charset="0"/>
              <a:cs typeface="Arial" pitchFamily="34" charset="0"/>
            </a:endParaRPr>
          </a:p>
          <a:p>
            <a:pPr marL="171450" indent="-171450" defTabSz="963320">
              <a:buFont typeface="Arial" panose="020B0604020202020204" pitchFamily="34" charset="0"/>
              <a:buChar char="•"/>
              <a:defRPr/>
            </a:pPr>
            <a:r>
              <a:rPr lang="en-GB" sz="1200" b="1" dirty="0" smtClean="0">
                <a:latin typeface="Arial" pitchFamily="34" charset="0"/>
                <a:cs typeface="Arial" pitchFamily="34" charset="0"/>
              </a:rPr>
              <a:t>Bullet point</a:t>
            </a:r>
            <a:r>
              <a:rPr lang="en-GB" sz="1200" b="1" baseline="0" dirty="0" smtClean="0">
                <a:latin typeface="Arial" pitchFamily="34" charset="0"/>
                <a:cs typeface="Arial" pitchFamily="34" charset="0"/>
              </a:rPr>
              <a:t> 1 </a:t>
            </a:r>
            <a:r>
              <a:rPr lang="en-GB" sz="1200" baseline="0" dirty="0" smtClean="0">
                <a:latin typeface="Arial" pitchFamily="34" charset="0"/>
                <a:cs typeface="Arial" pitchFamily="34" charset="0"/>
              </a:rPr>
              <a:t>– Some people say they want to work in construction but, when questioned, can’t say which trade they want. There are lots of occupations outside the well-known ones like bricklaying, joinery and painting and decorating. Carrying out research will not only help you decide which skills match your interests, but you will also be able to talk more confidently about the industry to prospective employers.</a:t>
            </a:r>
          </a:p>
          <a:p>
            <a:pPr marL="171450" indent="-171450" defTabSz="963320">
              <a:buFont typeface="Arial" panose="020B0604020202020204" pitchFamily="34" charset="0"/>
              <a:buChar char="•"/>
              <a:defRPr/>
            </a:pPr>
            <a:endParaRPr lang="en-GB" sz="1200" dirty="0" smtClean="0">
              <a:latin typeface="Arial" pitchFamily="34" charset="0"/>
              <a:cs typeface="Arial" pitchFamily="34" charset="0"/>
            </a:endParaRPr>
          </a:p>
          <a:p>
            <a:pPr marL="180623" indent="-180623">
              <a:buFont typeface="Arial" panose="020B0604020202020204" pitchFamily="34" charset="0"/>
              <a:buChar char="•"/>
            </a:pPr>
            <a:r>
              <a:rPr lang="en-GB" sz="1200" b="1" dirty="0" smtClean="0">
                <a:latin typeface="Arial" pitchFamily="34" charset="0"/>
                <a:cs typeface="Arial" pitchFamily="34" charset="0"/>
              </a:rPr>
              <a:t>Bullet point 2</a:t>
            </a:r>
            <a:r>
              <a:rPr lang="en-GB" sz="1200" b="1" baseline="0" dirty="0" smtClean="0">
                <a:latin typeface="Arial" pitchFamily="34" charset="0"/>
                <a:cs typeface="Arial" pitchFamily="34" charset="0"/>
              </a:rPr>
              <a:t> </a:t>
            </a:r>
            <a:r>
              <a:rPr lang="en-GB" sz="1200" baseline="0" dirty="0" smtClean="0">
                <a:latin typeface="Arial" pitchFamily="34" charset="0"/>
                <a:cs typeface="Arial" pitchFamily="34" charset="0"/>
              </a:rPr>
              <a:t>– </a:t>
            </a:r>
            <a:r>
              <a:rPr lang="en-GB" sz="1200" dirty="0" smtClean="0">
                <a:latin typeface="Arial" pitchFamily="34" charset="0"/>
                <a:cs typeface="Arial" pitchFamily="34" charset="0"/>
              </a:rPr>
              <a:t>CV advice and a CV builder can be found on:</a:t>
            </a:r>
          </a:p>
          <a:p>
            <a:pPr marL="0" indent="0">
              <a:buFont typeface="Arial" panose="020B0604020202020204" pitchFamily="34" charset="0"/>
              <a:buNone/>
            </a:pPr>
            <a:endParaRPr lang="en-GB" sz="1200" dirty="0" smtClean="0">
              <a:latin typeface="Arial" pitchFamily="34" charset="0"/>
              <a:cs typeface="Arial" pitchFamily="34" charset="0"/>
            </a:endParaRPr>
          </a:p>
          <a:p>
            <a:pPr marL="171450" indent="-171450">
              <a:buFont typeface="Wingdings" panose="05000000000000000000" pitchFamily="2" charset="2"/>
              <a:buChar char="Ø"/>
            </a:pPr>
            <a:r>
              <a:rPr lang="en-GB" sz="1200" dirty="0" smtClean="0">
                <a:latin typeface="Arial" pitchFamily="34" charset="0"/>
                <a:cs typeface="Arial" pitchFamily="34" charset="0"/>
              </a:rPr>
              <a:t>    </a:t>
            </a:r>
            <a:r>
              <a:rPr lang="en-GB" sz="1200" b="1" dirty="0" smtClean="0">
                <a:latin typeface="Arial" pitchFamily="34" charset="0"/>
                <a:cs typeface="Arial" pitchFamily="34" charset="0"/>
              </a:rPr>
              <a:t>N</a:t>
            </a:r>
            <a:r>
              <a:rPr lang="en-GB" sz="1200" b="1" dirty="0" smtClean="0">
                <a:solidFill>
                  <a:schemeClr val="tx1"/>
                </a:solidFill>
                <a:latin typeface="Arial" pitchFamily="34" charset="0"/>
                <a:cs typeface="Arial" pitchFamily="34" charset="0"/>
              </a:rPr>
              <a:t>ational Careers</a:t>
            </a:r>
            <a:r>
              <a:rPr lang="en-GB" sz="1200" b="1" baseline="0" dirty="0" smtClean="0">
                <a:solidFill>
                  <a:schemeClr val="tx1"/>
                </a:solidFill>
                <a:latin typeface="Arial" pitchFamily="34" charset="0"/>
                <a:cs typeface="Arial" pitchFamily="34" charset="0"/>
              </a:rPr>
              <a:t> Service England </a:t>
            </a:r>
            <a:r>
              <a:rPr lang="en-GB" sz="1200" dirty="0" smtClean="0">
                <a:solidFill>
                  <a:schemeClr val="tx1"/>
                </a:solidFill>
                <a:latin typeface="Arial" pitchFamily="34" charset="0"/>
                <a:cs typeface="Arial" pitchFamily="34" charset="0"/>
              </a:rPr>
              <a:t>website (</a:t>
            </a:r>
            <a:r>
              <a:rPr kumimoji="0" lang="en-GB" sz="1200" b="0" i="0" u="none" strike="noStrike" kern="1200" cap="none" spc="0" normalizeH="0" baseline="0" noProof="0" dirty="0" smtClean="0">
                <a:ln>
                  <a:noFill/>
                </a:ln>
                <a:solidFill>
                  <a:schemeClr val="tx1"/>
                </a:solidFill>
                <a:effectLst/>
                <a:uLnTx/>
                <a:uFillTx/>
                <a:latin typeface="Arial" pitchFamily="34" charset="0"/>
                <a:ea typeface="+mj-ea"/>
                <a:cs typeface="Arial" pitchFamily="34" charset="0"/>
                <a:hlinkClick r:id="rId3"/>
              </a:rPr>
              <a:t>https://nationalcareersservice.direct.gov.uk/tools/cv</a:t>
            </a:r>
            <a:r>
              <a:rPr lang="en-GB" sz="1200" dirty="0" smtClean="0">
                <a:solidFill>
                  <a:schemeClr val="tx1"/>
                </a:solidFill>
                <a:latin typeface="Arial" pitchFamily="34" charset="0"/>
                <a:cs typeface="Arial" pitchFamily="34" charset="0"/>
              </a:rPr>
              <a:t>)</a:t>
            </a:r>
            <a:endParaRPr lang="en-GB" sz="1200" baseline="0" dirty="0" smtClean="0">
              <a:solidFill>
                <a:schemeClr val="tx1"/>
              </a:solidFill>
              <a:latin typeface="Arial" pitchFamily="34" charset="0"/>
              <a:cs typeface="Arial" pitchFamily="34" charset="0"/>
            </a:endParaRPr>
          </a:p>
          <a:p>
            <a:pPr marL="171450" indent="-171450">
              <a:buFont typeface="Wingdings" panose="05000000000000000000" pitchFamily="2" charset="2"/>
              <a:buChar char="Ø"/>
            </a:pPr>
            <a:r>
              <a:rPr lang="en-GB" sz="1200" b="1" baseline="0" dirty="0" smtClean="0">
                <a:solidFill>
                  <a:schemeClr val="tx1"/>
                </a:solidFill>
                <a:latin typeface="Arial" pitchFamily="34" charset="0"/>
                <a:cs typeface="Arial" pitchFamily="34" charset="0"/>
              </a:rPr>
              <a:t>    Skills Development Scotland</a:t>
            </a:r>
            <a:r>
              <a:rPr lang="en-GB" sz="1200" baseline="0" dirty="0" smtClean="0">
                <a:solidFill>
                  <a:schemeClr val="tx1"/>
                </a:solidFill>
                <a:latin typeface="Arial" pitchFamily="34" charset="0"/>
                <a:cs typeface="Arial" pitchFamily="34" charset="0"/>
              </a:rPr>
              <a:t> (</a:t>
            </a:r>
            <a:r>
              <a:rPr lang="en-GB" sz="1200" u="sng" baseline="0" dirty="0" smtClean="0">
                <a:solidFill>
                  <a:schemeClr val="tx1"/>
                </a:solidFill>
                <a:latin typeface="Arial" pitchFamily="34" charset="0"/>
                <a:cs typeface="Arial" pitchFamily="34" charset="0"/>
                <a:hlinkClick r:id="rId4"/>
              </a:rPr>
              <a:t>http://www.myworldofwork.co.uk/landing-mycv</a:t>
            </a:r>
            <a:r>
              <a:rPr lang="en-GB" sz="1200" baseline="0" dirty="0" smtClean="0">
                <a:solidFill>
                  <a:schemeClr val="tx1"/>
                </a:solidFill>
                <a:latin typeface="Arial" pitchFamily="34" charset="0"/>
                <a:cs typeface="Arial" pitchFamily="34" charset="0"/>
              </a:rPr>
              <a:t>) </a:t>
            </a:r>
            <a:r>
              <a:rPr lang="en-GB" sz="1200" dirty="0" smtClean="0">
                <a:solidFill>
                  <a:schemeClr val="tx1"/>
                </a:solidFill>
                <a:latin typeface="Arial" pitchFamily="34" charset="0"/>
                <a:cs typeface="Arial" pitchFamily="34" charset="0"/>
              </a:rPr>
              <a:t>and</a:t>
            </a:r>
            <a:r>
              <a:rPr lang="en-GB" sz="1200" baseline="0" dirty="0" smtClean="0">
                <a:solidFill>
                  <a:schemeClr val="tx1"/>
                </a:solidFill>
                <a:latin typeface="Arial" pitchFamily="34" charset="0"/>
                <a:cs typeface="Arial" pitchFamily="34" charset="0"/>
              </a:rPr>
              <a:t> </a:t>
            </a:r>
          </a:p>
          <a:p>
            <a:pPr marL="171450" indent="-171450">
              <a:buFont typeface="Wingdings" panose="05000000000000000000" pitchFamily="2" charset="2"/>
              <a:buChar char="Ø"/>
            </a:pPr>
            <a:r>
              <a:rPr lang="en-GB" sz="1200" b="1" baseline="0" dirty="0" smtClean="0">
                <a:solidFill>
                  <a:schemeClr val="tx1"/>
                </a:solidFill>
                <a:latin typeface="Arial" pitchFamily="34" charset="0"/>
                <a:cs typeface="Arial" pitchFamily="34" charset="0"/>
              </a:rPr>
              <a:t>    Careers Wales </a:t>
            </a:r>
            <a:r>
              <a:rPr lang="en-GB" sz="1200" dirty="0" smtClean="0">
                <a:solidFill>
                  <a:schemeClr val="tx1"/>
                </a:solidFill>
                <a:latin typeface="Arial" pitchFamily="34" charset="0"/>
                <a:cs typeface="Arial" pitchFamily="34" charset="0"/>
              </a:rPr>
              <a:t>(</a:t>
            </a:r>
            <a:r>
              <a:rPr kumimoji="0" lang="en-GB" sz="1200" b="0" i="0" u="none" strike="noStrike" kern="1200" cap="none" spc="0" normalizeH="0" baseline="0" noProof="0" dirty="0" smtClean="0">
                <a:ln>
                  <a:noFill/>
                </a:ln>
                <a:solidFill>
                  <a:schemeClr val="tx1"/>
                </a:solidFill>
                <a:effectLst/>
                <a:uLnTx/>
                <a:uFillTx/>
                <a:latin typeface="Arial" pitchFamily="34" charset="0"/>
                <a:ea typeface="+mj-ea"/>
                <a:cs typeface="Arial" pitchFamily="34" charset="0"/>
                <a:hlinkClick r:id="rId5"/>
              </a:rPr>
              <a:t>http://www.careerswales.com/server.php?show=nav.9548</a:t>
            </a:r>
            <a:r>
              <a:rPr lang="en-GB" sz="1200" dirty="0" smtClean="0">
                <a:solidFill>
                  <a:schemeClr val="tx1"/>
                </a:solidFill>
                <a:latin typeface="Arial" pitchFamily="34" charset="0"/>
                <a:cs typeface="Arial" pitchFamily="34" charset="0"/>
              </a:rPr>
              <a:t>).</a:t>
            </a:r>
            <a:r>
              <a:rPr lang="en-GB" sz="1200" baseline="0" dirty="0" smtClean="0">
                <a:solidFill>
                  <a:schemeClr val="tx1"/>
                </a:solidFill>
                <a:latin typeface="Arial" pitchFamily="34" charset="0"/>
                <a:cs typeface="Arial" pitchFamily="34" charset="0"/>
              </a:rPr>
              <a:t> </a:t>
            </a:r>
          </a:p>
          <a:p>
            <a:pPr marL="0" indent="0">
              <a:buFont typeface="Arial" panose="020B0604020202020204" pitchFamily="34" charset="0"/>
              <a:buNone/>
            </a:pPr>
            <a:endParaRPr lang="en-GB" sz="1200" baseline="0" dirty="0" smtClean="0">
              <a:solidFill>
                <a:schemeClr val="tx1"/>
              </a:solidFill>
              <a:latin typeface="Arial" pitchFamily="34" charset="0"/>
              <a:cs typeface="Arial" pitchFamily="34" charset="0"/>
            </a:endParaRPr>
          </a:p>
          <a:p>
            <a:pPr marL="0" indent="0">
              <a:buFont typeface="Arial" panose="020B0604020202020204" pitchFamily="34" charset="0"/>
              <a:buNone/>
            </a:pPr>
            <a:r>
              <a:rPr lang="en-GB" sz="1200" dirty="0" smtClean="0">
                <a:latin typeface="Arial" pitchFamily="34" charset="0"/>
                <a:cs typeface="Arial" pitchFamily="34" charset="0"/>
              </a:rPr>
              <a:t>Make sure that your</a:t>
            </a:r>
            <a:r>
              <a:rPr lang="en-GB" sz="1200" baseline="0" dirty="0" smtClean="0">
                <a:latin typeface="Arial" pitchFamily="34" charset="0"/>
                <a:cs typeface="Arial" pitchFamily="34" charset="0"/>
              </a:rPr>
              <a:t> CV</a:t>
            </a:r>
            <a:r>
              <a:rPr lang="en-GB" sz="1200" dirty="0" smtClean="0">
                <a:latin typeface="Arial" pitchFamily="34" charset="0"/>
                <a:cs typeface="Arial" pitchFamily="34" charset="0"/>
              </a:rPr>
              <a:t> clearly states what position you are looking for and says something about why you are interested</a:t>
            </a:r>
            <a:r>
              <a:rPr lang="en-GB" sz="1200" baseline="0" dirty="0" smtClean="0">
                <a:latin typeface="Arial" pitchFamily="34" charset="0"/>
                <a:cs typeface="Arial" pitchFamily="34" charset="0"/>
              </a:rPr>
              <a:t> in construction and this role in particular.</a:t>
            </a:r>
          </a:p>
          <a:p>
            <a:pPr marL="0" indent="0">
              <a:buFont typeface="Arial" panose="020B0604020202020204" pitchFamily="34" charset="0"/>
              <a:buNone/>
            </a:pPr>
            <a:endParaRPr lang="en-GB" sz="1200" dirty="0" smtClean="0">
              <a:latin typeface="Arial" pitchFamily="34" charset="0"/>
              <a:cs typeface="Arial" pitchFamily="34" charset="0"/>
            </a:endParaRPr>
          </a:p>
          <a:p>
            <a:pPr marL="180623" indent="-180623" defTabSz="963320">
              <a:buFont typeface="Arial" panose="020B0604020202020204" pitchFamily="34" charset="0"/>
              <a:buChar char="•"/>
              <a:defRPr/>
            </a:pPr>
            <a:r>
              <a:rPr lang="en-GB" sz="1200" b="1" dirty="0" smtClean="0">
                <a:solidFill>
                  <a:srgbClr val="4D4E53"/>
                </a:solidFill>
                <a:latin typeface="Arial" pitchFamily="34" charset="0"/>
                <a:cs typeface="Arial" pitchFamily="34" charset="0"/>
              </a:rPr>
              <a:t>Bullet point 3</a:t>
            </a:r>
            <a:r>
              <a:rPr lang="en-GB" sz="1200" b="1" baseline="0" dirty="0" smtClean="0">
                <a:latin typeface="Arial" pitchFamily="34" charset="0"/>
                <a:cs typeface="Arial" pitchFamily="34" charset="0"/>
              </a:rPr>
              <a:t> </a:t>
            </a:r>
            <a:r>
              <a:rPr lang="en-GB" sz="1200" baseline="0" dirty="0" smtClean="0">
                <a:latin typeface="Arial" pitchFamily="34" charset="0"/>
                <a:cs typeface="Arial" pitchFamily="34" charset="0"/>
              </a:rPr>
              <a:t>– When looking for a construction apprenticeship you need to consider companies of all sizes. This includes:</a:t>
            </a:r>
          </a:p>
          <a:p>
            <a:pPr marL="628650" lvl="1" indent="-171450" defTabSz="963320">
              <a:buFont typeface="Arial" panose="020B0604020202020204" pitchFamily="34" charset="0"/>
              <a:buChar char="•"/>
              <a:defRPr/>
            </a:pPr>
            <a:r>
              <a:rPr lang="en-GB" sz="1200" baseline="0" dirty="0" smtClean="0">
                <a:latin typeface="Arial" pitchFamily="34" charset="0"/>
                <a:cs typeface="Arial" pitchFamily="34" charset="0"/>
              </a:rPr>
              <a:t>  doing internet searches (larger companies may have online application systems and dedicated careers webpages) </a:t>
            </a:r>
          </a:p>
          <a:p>
            <a:pPr marL="742950" lvl="1" indent="-285750" defTabSz="963320">
              <a:buFont typeface="Arial" panose="020B0604020202020204" pitchFamily="34" charset="0"/>
              <a:buChar char="•"/>
              <a:defRPr/>
            </a:pPr>
            <a:r>
              <a:rPr lang="en-GB" sz="1200" dirty="0" smtClean="0">
                <a:solidFill>
                  <a:srgbClr val="4D4E53"/>
                </a:solidFill>
                <a:latin typeface="Arial" pitchFamily="34" charset="0"/>
                <a:cs typeface="Arial" pitchFamily="34" charset="0"/>
              </a:rPr>
              <a:t>finding local tradespeople/</a:t>
            </a:r>
            <a:r>
              <a:rPr lang="en-GB" sz="1200" baseline="0" dirty="0" smtClean="0">
                <a:solidFill>
                  <a:srgbClr val="4D4E53"/>
                </a:solidFill>
                <a:latin typeface="Arial" pitchFamily="34" charset="0"/>
                <a:cs typeface="Arial" pitchFamily="34" charset="0"/>
              </a:rPr>
              <a:t>construction companies</a:t>
            </a:r>
            <a:r>
              <a:rPr lang="en-GB" sz="1200" dirty="0" smtClean="0">
                <a:solidFill>
                  <a:srgbClr val="4D4E53"/>
                </a:solidFill>
                <a:latin typeface="Arial" pitchFamily="34" charset="0"/>
                <a:cs typeface="Arial" pitchFamily="34" charset="0"/>
              </a:rPr>
              <a:t> by </a:t>
            </a:r>
            <a:r>
              <a:rPr lang="en-GB" sz="1200" baseline="0" dirty="0" smtClean="0">
                <a:solidFill>
                  <a:srgbClr val="4D4E53"/>
                </a:solidFill>
                <a:latin typeface="Arial" pitchFamily="34" charset="0"/>
                <a:cs typeface="Arial" pitchFamily="34" charset="0"/>
              </a:rPr>
              <a:t> l</a:t>
            </a:r>
            <a:r>
              <a:rPr lang="en-GB" sz="1200" dirty="0" smtClean="0">
                <a:solidFill>
                  <a:srgbClr val="4D4E53"/>
                </a:solidFill>
                <a:latin typeface="Arial" pitchFamily="34" charset="0"/>
                <a:cs typeface="Arial" pitchFamily="34" charset="0"/>
              </a:rPr>
              <a:t>ooking for the promotional boards at construction sites </a:t>
            </a:r>
            <a:r>
              <a:rPr lang="en-GB" sz="1200" baseline="0" dirty="0" smtClean="0">
                <a:solidFill>
                  <a:srgbClr val="4D4E53"/>
                </a:solidFill>
                <a:latin typeface="Arial" pitchFamily="34" charset="0"/>
                <a:cs typeface="Arial" pitchFamily="34" charset="0"/>
              </a:rPr>
              <a:t>or </a:t>
            </a:r>
            <a:r>
              <a:rPr lang="en-GB" sz="1200" dirty="0" smtClean="0">
                <a:solidFill>
                  <a:srgbClr val="4D4E53"/>
                </a:solidFill>
                <a:latin typeface="Arial" pitchFamily="34" charset="0"/>
                <a:cs typeface="Arial" pitchFamily="34" charset="0"/>
              </a:rPr>
              <a:t>noting down the details on their</a:t>
            </a:r>
            <a:r>
              <a:rPr lang="en-GB" sz="1200" baseline="0" dirty="0" smtClean="0">
                <a:solidFill>
                  <a:srgbClr val="4D4E53"/>
                </a:solidFill>
                <a:latin typeface="Arial" pitchFamily="34" charset="0"/>
                <a:cs typeface="Arial" pitchFamily="34" charset="0"/>
              </a:rPr>
              <a:t> </a:t>
            </a:r>
            <a:r>
              <a:rPr lang="en-GB" sz="1200" dirty="0" smtClean="0">
                <a:solidFill>
                  <a:srgbClr val="4D4E53"/>
                </a:solidFill>
                <a:latin typeface="Arial" pitchFamily="34" charset="0"/>
                <a:cs typeface="Arial" pitchFamily="34" charset="0"/>
              </a:rPr>
              <a:t>vans. </a:t>
            </a:r>
          </a:p>
          <a:p>
            <a:pPr marL="742950" lvl="1" indent="-285750" defTabSz="963320">
              <a:buFont typeface="Arial" panose="020B0604020202020204" pitchFamily="34" charset="0"/>
              <a:buChar char="•"/>
              <a:defRPr/>
            </a:pPr>
            <a:r>
              <a:rPr lang="en-GB" sz="1200" dirty="0" smtClean="0">
                <a:solidFill>
                  <a:srgbClr val="4D4E53"/>
                </a:solidFill>
                <a:latin typeface="Arial" pitchFamily="34" charset="0"/>
                <a:cs typeface="Arial" pitchFamily="34" charset="0"/>
              </a:rPr>
              <a:t>Building a database from details in local free papers</a:t>
            </a:r>
            <a:r>
              <a:rPr lang="en-GB" sz="1200" baseline="0" dirty="0" smtClean="0">
                <a:solidFill>
                  <a:srgbClr val="4D4E53"/>
                </a:solidFill>
                <a:latin typeface="Arial" pitchFamily="34" charset="0"/>
                <a:cs typeface="Arial" pitchFamily="34" charset="0"/>
              </a:rPr>
              <a:t>, directories and leaflets that come through the door. </a:t>
            </a:r>
            <a:r>
              <a:rPr lang="en-GB" sz="1200" dirty="0" smtClean="0">
                <a:solidFill>
                  <a:srgbClr val="4D4E53"/>
                </a:solidFill>
                <a:latin typeface="Arial" pitchFamily="34" charset="0"/>
                <a:cs typeface="Arial" pitchFamily="34" charset="0"/>
              </a:rPr>
              <a:t> </a:t>
            </a:r>
          </a:p>
          <a:p>
            <a:pPr marL="0" indent="0" defTabSz="963320">
              <a:buFont typeface="Arial" panose="020B0604020202020204" pitchFamily="34" charset="0"/>
              <a:buNone/>
              <a:defRPr/>
            </a:pPr>
            <a:endParaRPr lang="en-GB" sz="1200" dirty="0" smtClean="0">
              <a:solidFill>
                <a:srgbClr val="4D4E53"/>
              </a:solidFill>
              <a:latin typeface="Arial" pitchFamily="34" charset="0"/>
              <a:cs typeface="Arial" pitchFamily="34" charset="0"/>
            </a:endParaRPr>
          </a:p>
          <a:p>
            <a:pPr marL="0" indent="0" defTabSz="963320">
              <a:buFont typeface="Arial" panose="020B0604020202020204" pitchFamily="34" charset="0"/>
              <a:buNone/>
              <a:defRPr/>
            </a:pPr>
            <a:r>
              <a:rPr lang="en-GB" sz="1200" dirty="0" smtClean="0">
                <a:solidFill>
                  <a:srgbClr val="4D4E53"/>
                </a:solidFill>
                <a:latin typeface="Arial" pitchFamily="34" charset="0"/>
                <a:cs typeface="Arial" pitchFamily="34" charset="0"/>
              </a:rPr>
              <a:t>The first couple of calls and visits may be</a:t>
            </a:r>
            <a:r>
              <a:rPr lang="en-GB" sz="1200" baseline="0" dirty="0" smtClean="0">
                <a:solidFill>
                  <a:srgbClr val="4D4E53"/>
                </a:solidFill>
                <a:latin typeface="Arial" pitchFamily="34" charset="0"/>
                <a:cs typeface="Arial" pitchFamily="34" charset="0"/>
              </a:rPr>
              <a:t> daunting </a:t>
            </a:r>
            <a:r>
              <a:rPr lang="en-GB" sz="1200" dirty="0" smtClean="0">
                <a:solidFill>
                  <a:srgbClr val="4D4E53"/>
                </a:solidFill>
                <a:latin typeface="Arial" pitchFamily="34" charset="0"/>
                <a:cs typeface="Arial" pitchFamily="34" charset="0"/>
              </a:rPr>
              <a:t>but they will get easier. Make a few notes about what you are going to say and how you are going to phrase it. Rehearse your introduction. </a:t>
            </a:r>
          </a:p>
          <a:p>
            <a:pPr marL="0" indent="0" defTabSz="963320">
              <a:buFont typeface="Arial" panose="020B0604020202020204" pitchFamily="34" charset="0"/>
              <a:buNone/>
              <a:defRPr/>
            </a:pPr>
            <a:endParaRPr lang="en-GB" sz="1200" dirty="0" smtClean="0">
              <a:solidFill>
                <a:srgbClr val="4D4E53"/>
              </a:solidFill>
              <a:latin typeface="Arial" pitchFamily="34" charset="0"/>
              <a:cs typeface="Arial" pitchFamily="34" charset="0"/>
            </a:endParaRPr>
          </a:p>
          <a:p>
            <a:pPr marL="180623" indent="-180623" defTabSz="963320">
              <a:buFont typeface="Arial" panose="020B0604020202020204" pitchFamily="34" charset="0"/>
              <a:buChar char="•"/>
              <a:defRPr/>
            </a:pPr>
            <a:r>
              <a:rPr lang="en-GB" sz="1200" b="1" dirty="0" smtClean="0">
                <a:solidFill>
                  <a:srgbClr val="4D4E53"/>
                </a:solidFill>
                <a:latin typeface="Arial" pitchFamily="34" charset="0"/>
                <a:cs typeface="Arial" pitchFamily="34" charset="0"/>
              </a:rPr>
              <a:t>Bullet point 4</a:t>
            </a:r>
            <a:r>
              <a:rPr lang="en-GB" sz="1200" b="1" baseline="0" dirty="0" smtClean="0">
                <a:latin typeface="Arial" pitchFamily="34" charset="0"/>
                <a:cs typeface="Arial" pitchFamily="34" charset="0"/>
              </a:rPr>
              <a:t> </a:t>
            </a:r>
            <a:r>
              <a:rPr lang="en-GB" sz="1200" baseline="0" dirty="0" smtClean="0">
                <a:latin typeface="Arial" pitchFamily="34" charset="0"/>
                <a:cs typeface="Arial" pitchFamily="34" charset="0"/>
              </a:rPr>
              <a:t>– </a:t>
            </a:r>
            <a:r>
              <a:rPr lang="en-GB" sz="1200" baseline="0" dirty="0" smtClean="0">
                <a:solidFill>
                  <a:srgbClr val="4D4E53"/>
                </a:solidFill>
                <a:latin typeface="Arial" pitchFamily="34" charset="0"/>
                <a:cs typeface="Arial" pitchFamily="34" charset="0"/>
              </a:rPr>
              <a:t>T</a:t>
            </a:r>
            <a:r>
              <a:rPr lang="en-GB" sz="1200" dirty="0" smtClean="0">
                <a:solidFill>
                  <a:srgbClr val="4D4E53"/>
                </a:solidFill>
                <a:latin typeface="Arial" pitchFamily="34" charset="0"/>
                <a:cs typeface="Arial" pitchFamily="34" charset="0"/>
              </a:rPr>
              <a:t>ry to get someone else to check over your application for correct spelling, grammar and punctuation. </a:t>
            </a:r>
          </a:p>
          <a:p>
            <a:pPr marL="0" indent="0" defTabSz="963320">
              <a:buFont typeface="Arial" panose="020B0604020202020204" pitchFamily="34" charset="0"/>
              <a:buNone/>
              <a:defRPr/>
            </a:pPr>
            <a:endParaRPr lang="en-GB" sz="1200" dirty="0" smtClean="0">
              <a:solidFill>
                <a:srgbClr val="4D4E53"/>
              </a:solidFill>
              <a:latin typeface="Arial" pitchFamily="34" charset="0"/>
              <a:cs typeface="Arial" pitchFamily="34" charset="0"/>
            </a:endParaRPr>
          </a:p>
          <a:p>
            <a:pPr marL="180623" indent="-180623" defTabSz="963320">
              <a:buFont typeface="Arial" panose="020B0604020202020204" pitchFamily="34" charset="0"/>
              <a:buChar char="•"/>
              <a:defRPr/>
            </a:pPr>
            <a:r>
              <a:rPr lang="en-GB" sz="1200" b="1" dirty="0" smtClean="0">
                <a:solidFill>
                  <a:srgbClr val="4D4E53"/>
                </a:solidFill>
                <a:latin typeface="Arial" pitchFamily="34" charset="0"/>
                <a:cs typeface="Arial" pitchFamily="34" charset="0"/>
              </a:rPr>
              <a:t>Bullet point 5</a:t>
            </a:r>
            <a:r>
              <a:rPr lang="en-GB" sz="1200" b="1" baseline="0" dirty="0" smtClean="0">
                <a:latin typeface="Arial" pitchFamily="34" charset="0"/>
                <a:cs typeface="Arial" pitchFamily="34" charset="0"/>
              </a:rPr>
              <a:t> </a:t>
            </a:r>
            <a:r>
              <a:rPr lang="en-GB" sz="1200" baseline="0" dirty="0" smtClean="0">
                <a:latin typeface="Arial" pitchFamily="34" charset="0"/>
                <a:cs typeface="Arial" pitchFamily="34" charset="0"/>
              </a:rPr>
              <a:t>– </a:t>
            </a:r>
            <a:r>
              <a:rPr lang="en-GB" sz="1200" dirty="0" smtClean="0">
                <a:solidFill>
                  <a:srgbClr val="4D4E53"/>
                </a:solidFill>
                <a:latin typeface="Arial" pitchFamily="34" charset="0"/>
                <a:cs typeface="Arial" pitchFamily="34" charset="0"/>
              </a:rPr>
              <a:t>You will be amazed what you find out through your connections and the people around you. When</a:t>
            </a:r>
            <a:r>
              <a:rPr lang="en-GB" sz="1200" baseline="0" dirty="0" smtClean="0">
                <a:solidFill>
                  <a:srgbClr val="4D4E53"/>
                </a:solidFill>
                <a:latin typeface="Arial" pitchFamily="34" charset="0"/>
                <a:cs typeface="Arial" pitchFamily="34" charset="0"/>
              </a:rPr>
              <a:t> approaching employers, it may be advisable to ask them in the first instance if they can provide </a:t>
            </a:r>
            <a:r>
              <a:rPr lang="en-GB" sz="1200" dirty="0" smtClean="0">
                <a:solidFill>
                  <a:srgbClr val="4D4E53"/>
                </a:solidFill>
                <a:latin typeface="Arial" pitchFamily="34" charset="0"/>
                <a:cs typeface="Arial" pitchFamily="34" charset="0"/>
              </a:rPr>
              <a:t>work experience.</a:t>
            </a:r>
            <a:r>
              <a:rPr lang="en-GB" sz="1200" baseline="0" dirty="0" smtClean="0">
                <a:solidFill>
                  <a:srgbClr val="4D4E53"/>
                </a:solidFill>
                <a:latin typeface="Arial" pitchFamily="34" charset="0"/>
                <a:cs typeface="Arial" pitchFamily="34" charset="0"/>
              </a:rPr>
              <a:t> If</a:t>
            </a:r>
            <a:r>
              <a:rPr lang="en-GB" sz="1200" dirty="0" smtClean="0">
                <a:solidFill>
                  <a:srgbClr val="4D4E53"/>
                </a:solidFill>
                <a:latin typeface="Arial" pitchFamily="34" charset="0"/>
                <a:cs typeface="Arial" pitchFamily="34" charset="0"/>
              </a:rPr>
              <a:t> that goes well you could ask about a possible apprenticeship opportunity.</a:t>
            </a:r>
          </a:p>
          <a:p>
            <a:pPr marL="180623" indent="-180623" defTabSz="963320">
              <a:buFont typeface="Arial" panose="020B0604020202020204" pitchFamily="34" charset="0"/>
              <a:buChar char="•"/>
              <a:defRPr/>
            </a:pPr>
            <a:endParaRPr lang="en-GB" sz="1200" b="1" dirty="0" smtClean="0">
              <a:solidFill>
                <a:srgbClr val="4D4E53"/>
              </a:solidFill>
              <a:latin typeface="Arial" pitchFamily="34" charset="0"/>
              <a:cs typeface="Arial" pitchFamily="34" charset="0"/>
            </a:endParaRPr>
          </a:p>
          <a:p>
            <a:pPr marL="180623" indent="-180623" defTabSz="963320">
              <a:buFont typeface="Arial" panose="020B0604020202020204" pitchFamily="34" charset="0"/>
              <a:buChar char="•"/>
              <a:defRPr/>
            </a:pPr>
            <a:r>
              <a:rPr lang="en-GB" sz="1200" b="1" dirty="0" smtClean="0">
                <a:solidFill>
                  <a:srgbClr val="4D4E53"/>
                </a:solidFill>
                <a:latin typeface="Arial" pitchFamily="34" charset="0"/>
                <a:cs typeface="Arial" pitchFamily="34" charset="0"/>
              </a:rPr>
              <a:t>Bullet point</a:t>
            </a:r>
            <a:r>
              <a:rPr lang="en-GB" sz="1200" b="1" baseline="0" dirty="0" smtClean="0">
                <a:solidFill>
                  <a:srgbClr val="4D4E53"/>
                </a:solidFill>
                <a:latin typeface="Arial" pitchFamily="34" charset="0"/>
                <a:cs typeface="Arial" pitchFamily="34" charset="0"/>
              </a:rPr>
              <a:t> 6 </a:t>
            </a:r>
            <a:r>
              <a:rPr lang="en-GB" sz="1200" baseline="0" dirty="0" smtClean="0">
                <a:solidFill>
                  <a:srgbClr val="4D4E53"/>
                </a:solidFill>
                <a:latin typeface="Arial" pitchFamily="34" charset="0"/>
                <a:cs typeface="Arial" pitchFamily="34" charset="0"/>
              </a:rPr>
              <a:t>– Work experience will give you something extra to talk about at an interview, and will give you an opportunity to demonstrate your motivation and enthusiasm. It will also help you decide if construction or the trade that you are trying out is for you.</a:t>
            </a:r>
            <a:endParaRPr lang="en-GB" sz="1200" dirty="0" smtClean="0">
              <a:solidFill>
                <a:srgbClr val="4D4E53"/>
              </a:solidFill>
              <a:latin typeface="Arial" pitchFamily="34" charset="0"/>
              <a:cs typeface="Arial" pitchFamily="34" charset="0"/>
            </a:endParaRPr>
          </a:p>
          <a:p>
            <a:pPr defTabSz="963320">
              <a:defRPr/>
            </a:pPr>
            <a:endParaRPr lang="en-GB" sz="1200" dirty="0" smtClean="0">
              <a:latin typeface="Arial" pitchFamily="34" charset="0"/>
              <a:cs typeface="Arial" pitchFamily="34" charset="0"/>
            </a:endParaRPr>
          </a:p>
          <a:p>
            <a:pPr defTabSz="963320">
              <a:defRPr/>
            </a:pPr>
            <a:endParaRPr lang="en-GB" sz="1200" dirty="0" smtClean="0">
              <a:latin typeface="Arial" pitchFamily="34" charset="0"/>
              <a:cs typeface="Arial" pitchFamily="34" charset="0"/>
            </a:endParaRPr>
          </a:p>
          <a:p>
            <a:endParaRPr lang="en-GB" sz="1200" dirty="0" smtClean="0">
              <a:latin typeface="Arial" pitchFamily="34" charset="0"/>
              <a:cs typeface="Arial" pitchFamily="34" charset="0"/>
            </a:endParaRPr>
          </a:p>
          <a:p>
            <a:endParaRPr lang="en-GB" sz="12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12</a:t>
            </a:fld>
            <a:endParaRPr lang="en-GB"/>
          </a:p>
        </p:txBody>
      </p:sp>
    </p:spTree>
    <p:extLst>
      <p:ext uri="{BB962C8B-B14F-4D97-AF65-F5344CB8AC3E}">
        <p14:creationId xmlns:p14="http://schemas.microsoft.com/office/powerpoint/2010/main" val="2957419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smtClean="0">
                <a:effectLst/>
                <a:latin typeface="Arial" pitchFamily="34" charset="0"/>
                <a:cs typeface="Arial" pitchFamily="34" charset="0"/>
              </a:rPr>
              <a:t>This</a:t>
            </a:r>
            <a:r>
              <a:rPr lang="en-GB" b="1" baseline="0" dirty="0" smtClean="0">
                <a:effectLst/>
                <a:latin typeface="Arial" pitchFamily="34" charset="0"/>
                <a:cs typeface="Arial" pitchFamily="34" charset="0"/>
              </a:rPr>
              <a:t> s</a:t>
            </a:r>
            <a:r>
              <a:rPr lang="en-GB" b="1" dirty="0" smtClean="0">
                <a:effectLst/>
                <a:latin typeface="Arial" pitchFamily="34" charset="0"/>
                <a:cs typeface="Arial" pitchFamily="34" charset="0"/>
              </a:rPr>
              <a:t>lide</a:t>
            </a:r>
            <a:r>
              <a:rPr lang="en-GB" b="1" baseline="0" dirty="0" smtClean="0">
                <a:effectLst/>
                <a:latin typeface="Arial" pitchFamily="34" charset="0"/>
                <a:cs typeface="Arial" pitchFamily="34" charset="0"/>
              </a:rPr>
              <a:t> is relevant to an audience in England</a:t>
            </a:r>
            <a:r>
              <a:rPr lang="en-GB" b="1" i="0" baseline="0" dirty="0" smtClean="0">
                <a:effectLst/>
                <a:latin typeface="Arial" pitchFamily="34" charset="0"/>
                <a:cs typeface="Arial" pitchFamily="34" charset="0"/>
              </a:rPr>
              <a:t>. </a:t>
            </a:r>
            <a:r>
              <a:rPr lang="en-GB" b="1" baseline="0" dirty="0" smtClean="0">
                <a:effectLst/>
                <a:latin typeface="Arial" pitchFamily="34" charset="0"/>
                <a:cs typeface="Arial" pitchFamily="34" charset="0"/>
              </a:rPr>
              <a:t>Please delete it if it is not appropriate to your audience.</a:t>
            </a:r>
          </a:p>
          <a:p>
            <a:endParaRPr lang="en-GB" b="1" i="1" baseline="0" dirty="0" smtClean="0">
              <a:effectLst/>
              <a:latin typeface="Arial" pitchFamily="34" charset="0"/>
              <a:cs typeface="Arial" pitchFamily="34" charset="0"/>
            </a:endParaRPr>
          </a:p>
          <a:p>
            <a:r>
              <a:rPr lang="en-GB" b="1" i="0" baseline="0" dirty="0" smtClean="0">
                <a:effectLst/>
                <a:latin typeface="Arial" pitchFamily="34" charset="0"/>
                <a:cs typeface="Arial" pitchFamily="34" charset="0"/>
              </a:rPr>
              <a:t>The level of detail you provide will depend on your audience.</a:t>
            </a:r>
            <a:endParaRPr lang="en-GB" b="1" i="0" dirty="0" smtClean="0">
              <a:latin typeface="Arial" pitchFamily="34" charset="0"/>
              <a:cs typeface="Arial" pitchFamily="34" charset="0"/>
            </a:endParaRPr>
          </a:p>
          <a:p>
            <a:endParaRPr lang="en-GB" dirty="0" smtClean="0">
              <a:latin typeface="Arial" pitchFamily="34" charset="0"/>
              <a:cs typeface="Arial" pitchFamily="34" charset="0"/>
            </a:endParaRPr>
          </a:p>
          <a:p>
            <a:pPr marL="171450" indent="-171450">
              <a:buFont typeface="Arial" panose="020B0604020202020204" pitchFamily="34" charset="0"/>
              <a:buChar char="•"/>
            </a:pPr>
            <a:r>
              <a:rPr lang="en-GB" dirty="0" smtClean="0">
                <a:latin typeface="Arial" pitchFamily="34" charset="0"/>
                <a:cs typeface="Arial" pitchFamily="34" charset="0"/>
              </a:rPr>
              <a:t>This slide demonstrates that,</a:t>
            </a:r>
            <a:r>
              <a:rPr lang="en-GB" baseline="0" dirty="0" smtClean="0">
                <a:latin typeface="Arial" pitchFamily="34" charset="0"/>
                <a:cs typeface="Arial" pitchFamily="34" charset="0"/>
              </a:rPr>
              <a:t> whatever stage or level you start your apprenticeship at, there is the opportunity to study further and progress your career. </a:t>
            </a:r>
          </a:p>
          <a:p>
            <a:pPr marL="171450" indent="-171450">
              <a:buFont typeface="Arial" panose="020B0604020202020204" pitchFamily="34" charset="0"/>
              <a:buChar char="•"/>
            </a:pPr>
            <a:endParaRPr lang="en-GB" baseline="0" dirty="0" smtClean="0">
              <a:latin typeface="Arial" pitchFamily="34" charset="0"/>
              <a:cs typeface="Arial" pitchFamily="34" charset="0"/>
            </a:endParaRPr>
          </a:p>
          <a:p>
            <a:pPr marL="171450" indent="-171450">
              <a:buFont typeface="Arial" panose="020B0604020202020204" pitchFamily="34" charset="0"/>
              <a:buChar char="•"/>
            </a:pPr>
            <a:r>
              <a:rPr lang="en-GB" baseline="0" dirty="0" smtClean="0">
                <a:latin typeface="Arial" pitchFamily="34" charset="0"/>
                <a:cs typeface="Arial" pitchFamily="34" charset="0"/>
              </a:rPr>
              <a:t>People may start their apprenticeship at any level.</a:t>
            </a:r>
          </a:p>
          <a:p>
            <a:pPr marL="171450" indent="-171450">
              <a:buFont typeface="Arial" panose="020B0604020202020204" pitchFamily="34" charset="0"/>
              <a:buChar char="•"/>
            </a:pPr>
            <a:endParaRPr lang="en-GB" baseline="0" dirty="0" smtClean="0">
              <a:latin typeface="Arial" pitchFamily="34" charset="0"/>
              <a:cs typeface="Arial" pitchFamily="34" charset="0"/>
            </a:endParaRPr>
          </a:p>
          <a:p>
            <a:pPr marL="171450" indent="-171450">
              <a:buFont typeface="Arial" panose="020B0604020202020204" pitchFamily="34" charset="0"/>
              <a:buChar char="•"/>
            </a:pPr>
            <a:r>
              <a:rPr lang="en-GB" baseline="0" dirty="0" smtClean="0">
                <a:latin typeface="Arial" pitchFamily="34" charset="0"/>
                <a:cs typeface="Arial" pitchFamily="34" charset="0"/>
              </a:rPr>
              <a:t>An example route many apprentices take is to start at Intermediate Level 2, progress to Advanced Level 3 then go on to site management at Level 4 and up to senior management and beyond.</a:t>
            </a:r>
          </a:p>
          <a:p>
            <a:pPr marL="171450" indent="-171450">
              <a:buFont typeface="Arial" panose="020B0604020202020204" pitchFamily="34" charset="0"/>
              <a:buChar char="•"/>
            </a:pPr>
            <a:endParaRPr lang="en-GB" baseline="0" dirty="0" smtClean="0">
              <a:latin typeface="Arial" pitchFamily="34" charset="0"/>
              <a:cs typeface="Arial" pitchFamily="34" charset="0"/>
            </a:endParaRPr>
          </a:p>
          <a:p>
            <a:pPr marL="171450" indent="-171450">
              <a:buFont typeface="Arial" panose="020B0604020202020204" pitchFamily="34" charset="0"/>
              <a:buChar char="•"/>
            </a:pPr>
            <a:r>
              <a:rPr lang="en-GB" baseline="0" dirty="0" smtClean="0">
                <a:latin typeface="Arial" pitchFamily="34" charset="0"/>
                <a:cs typeface="Arial" pitchFamily="34" charset="0"/>
              </a:rPr>
              <a:t>All apprenticeships will be focused on a trade or occupation (e.g. Intermediate Level 2 in Roofing or Technical Apprenticeship in Built Environment Design). </a:t>
            </a:r>
          </a:p>
          <a:p>
            <a:pPr marL="171450" indent="-171450">
              <a:buFont typeface="Arial" panose="020B0604020202020204" pitchFamily="34" charset="0"/>
              <a:buChar char="•"/>
            </a:pPr>
            <a:endParaRPr lang="en-GB" baseline="0" dirty="0" smtClean="0">
              <a:latin typeface="Arial" pitchFamily="34" charset="0"/>
              <a:cs typeface="Arial" pitchFamily="34" charset="0"/>
            </a:endParaRPr>
          </a:p>
          <a:p>
            <a:pPr marL="171450" indent="-171450">
              <a:buFont typeface="Arial" panose="020B0604020202020204" pitchFamily="34" charset="0"/>
              <a:buChar char="•"/>
            </a:pPr>
            <a:r>
              <a:rPr lang="en-GB" baseline="0" dirty="0" smtClean="0">
                <a:latin typeface="Arial" pitchFamily="34" charset="0"/>
                <a:cs typeface="Arial" pitchFamily="34" charset="0"/>
              </a:rPr>
              <a:t>Explain that HNC and HND are Higher National Certificates and Higher National Diplomas.</a:t>
            </a:r>
          </a:p>
          <a:p>
            <a:pPr marL="171450" indent="-171450">
              <a:buFont typeface="Arial" panose="020B0604020202020204" pitchFamily="34" charset="0"/>
              <a:buChar char="•"/>
            </a:pPr>
            <a:endParaRPr lang="en-GB" baseline="0" dirty="0" smtClean="0">
              <a:latin typeface="Arial" pitchFamily="34" charset="0"/>
              <a:cs typeface="Arial"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latin typeface="Arial" pitchFamily="34" charset="0"/>
                <a:cs typeface="Arial" pitchFamily="34" charset="0"/>
              </a:rPr>
              <a:t>For more information, see Apprenticeships Frameworks online website, </a:t>
            </a:r>
            <a:r>
              <a:rPr kumimoji="0" lang="en-GB" sz="1200" b="0" i="0" u="none" strike="noStrike" kern="1200" cap="none" spc="0" normalizeH="0" baseline="0" noProof="0" dirty="0" smtClean="0">
                <a:ln>
                  <a:noFill/>
                </a:ln>
                <a:solidFill>
                  <a:prstClr val="black"/>
                </a:solidFill>
                <a:effectLst/>
                <a:uLnTx/>
                <a:uFillTx/>
                <a:latin typeface="Arial" pitchFamily="34" charset="0"/>
                <a:ea typeface="+mj-ea"/>
                <a:cs typeface="Arial" pitchFamily="34" charset="0"/>
                <a:hlinkClick r:id="rId3"/>
              </a:rPr>
              <a:t>www.afo.sscalliance.org</a:t>
            </a:r>
            <a:r>
              <a:rPr lang="en-GB" baseline="0" dirty="0" smtClean="0">
                <a:latin typeface="Arial" pitchFamily="34" charset="0"/>
                <a:cs typeface="Arial" pitchFamily="34" charset="0"/>
              </a:rPr>
              <a:t>. On the site: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latin typeface="Arial" pitchFamily="34" charset="0"/>
                <a:cs typeface="Arial" pitchFamily="34" charset="0"/>
              </a:rPr>
              <a:t>go to Library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latin typeface="Arial" pitchFamily="34" charset="0"/>
                <a:cs typeface="Arial" pitchFamily="34" charset="0"/>
              </a:rPr>
              <a:t>put ‘Construction’ in the search field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latin typeface="Arial" pitchFamily="34" charset="0"/>
                <a:cs typeface="Arial" pitchFamily="34" charset="0"/>
              </a:rPr>
              <a:t>tick ‘Current’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latin typeface="Arial" pitchFamily="34" charset="0"/>
                <a:cs typeface="Arial" pitchFamily="34" charset="0"/>
              </a:rPr>
              <a:t>and all the apprenticeships frameworks will appear for England and Wales.</a:t>
            </a:r>
            <a:endParaRPr lang="en-GB" dirty="0" smtClean="0">
              <a:latin typeface="Arial" pitchFamily="34" charset="0"/>
              <a:cs typeface="Arial" pitchFamily="34" charset="0"/>
            </a:endParaRPr>
          </a:p>
          <a:p>
            <a:endParaRPr lang="en-GB" dirty="0" smtClean="0">
              <a:latin typeface="Arial" pitchFamily="34" charset="0"/>
              <a:cs typeface="Arial" pitchFamily="34" charset="0"/>
            </a:endParaRPr>
          </a:p>
          <a:p>
            <a:endParaRPr lang="en-GB"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13</a:t>
            </a:fld>
            <a:endParaRPr lang="en-GB"/>
          </a:p>
        </p:txBody>
      </p:sp>
    </p:spTree>
    <p:extLst>
      <p:ext uri="{BB962C8B-B14F-4D97-AF65-F5344CB8AC3E}">
        <p14:creationId xmlns:p14="http://schemas.microsoft.com/office/powerpoint/2010/main" val="34266519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smtClean="0">
                <a:effectLst/>
                <a:latin typeface="Arial" pitchFamily="34" charset="0"/>
                <a:cs typeface="Arial" pitchFamily="34" charset="0"/>
              </a:rPr>
              <a:t>This</a:t>
            </a:r>
            <a:r>
              <a:rPr lang="en-GB" b="1" baseline="0" dirty="0" smtClean="0">
                <a:effectLst/>
                <a:latin typeface="Arial" pitchFamily="34" charset="0"/>
                <a:cs typeface="Arial" pitchFamily="34" charset="0"/>
              </a:rPr>
              <a:t> s</a:t>
            </a:r>
            <a:r>
              <a:rPr lang="en-GB" b="1" dirty="0" smtClean="0">
                <a:effectLst/>
                <a:latin typeface="Arial" pitchFamily="34" charset="0"/>
                <a:cs typeface="Arial" pitchFamily="34" charset="0"/>
              </a:rPr>
              <a:t>lide</a:t>
            </a:r>
            <a:r>
              <a:rPr lang="en-GB" b="1" baseline="0" dirty="0" smtClean="0">
                <a:effectLst/>
                <a:latin typeface="Arial" pitchFamily="34" charset="0"/>
                <a:cs typeface="Arial" pitchFamily="34" charset="0"/>
              </a:rPr>
              <a:t> is relevant to an audience in Wales</a:t>
            </a:r>
            <a:r>
              <a:rPr lang="en-GB" b="1" i="0" baseline="0" dirty="0" smtClean="0">
                <a:effectLst/>
                <a:latin typeface="Arial" pitchFamily="34" charset="0"/>
                <a:cs typeface="Arial" pitchFamily="34" charset="0"/>
              </a:rPr>
              <a:t>. </a:t>
            </a:r>
            <a:r>
              <a:rPr lang="en-GB" b="1" baseline="0" dirty="0" smtClean="0">
                <a:effectLst/>
                <a:latin typeface="Arial" pitchFamily="34" charset="0"/>
                <a:cs typeface="Arial" pitchFamily="34" charset="0"/>
              </a:rPr>
              <a:t>Please delete it if it is not appropriate to your audience.</a:t>
            </a:r>
          </a:p>
          <a:p>
            <a:endParaRPr lang="en-GB" b="1" i="1" baseline="0" dirty="0" smtClean="0">
              <a:effectLst/>
              <a:latin typeface="Arial" pitchFamily="34" charset="0"/>
              <a:cs typeface="Arial" pitchFamily="34" charset="0"/>
            </a:endParaRPr>
          </a:p>
          <a:p>
            <a:r>
              <a:rPr lang="en-GB" b="1" i="0" baseline="0" dirty="0" smtClean="0">
                <a:effectLst/>
                <a:latin typeface="Arial" pitchFamily="34" charset="0"/>
                <a:cs typeface="Arial" pitchFamily="34" charset="0"/>
              </a:rPr>
              <a:t>The level of detail you provide will depend on your audience.</a:t>
            </a:r>
            <a:endParaRPr lang="en-GB" b="1" i="0" dirty="0" smtClean="0">
              <a:latin typeface="Arial" pitchFamily="34" charset="0"/>
              <a:cs typeface="Arial" pitchFamily="34" charset="0"/>
            </a:endParaRPr>
          </a:p>
          <a:p>
            <a:endParaRPr lang="en-GB" dirty="0" smtClean="0">
              <a:latin typeface="Arial" pitchFamily="34" charset="0"/>
              <a:cs typeface="Arial" pitchFamily="34" charset="0"/>
            </a:endParaRPr>
          </a:p>
          <a:p>
            <a:pPr marL="171450" indent="-171450">
              <a:buFont typeface="Arial" panose="020B0604020202020204" pitchFamily="34" charset="0"/>
              <a:buChar char="•"/>
            </a:pPr>
            <a:r>
              <a:rPr lang="en-GB" dirty="0" smtClean="0">
                <a:latin typeface="Arial" pitchFamily="34" charset="0"/>
                <a:cs typeface="Arial" pitchFamily="34" charset="0"/>
              </a:rPr>
              <a:t>This slide demonstrates that,</a:t>
            </a:r>
            <a:r>
              <a:rPr lang="en-GB" baseline="0" dirty="0" smtClean="0">
                <a:latin typeface="Arial" pitchFamily="34" charset="0"/>
                <a:cs typeface="Arial" pitchFamily="34" charset="0"/>
              </a:rPr>
              <a:t> whatever stage or level you start your apprenticeship at, there is the opportunity to study further and progress your career. </a:t>
            </a:r>
          </a:p>
          <a:p>
            <a:pPr marL="171450" indent="-171450">
              <a:buFont typeface="Arial" panose="020B0604020202020204" pitchFamily="34" charset="0"/>
              <a:buChar char="•"/>
            </a:pPr>
            <a:endParaRPr lang="en-GB" baseline="0" dirty="0" smtClean="0">
              <a:latin typeface="Arial" pitchFamily="34" charset="0"/>
              <a:cs typeface="Arial" pitchFamily="34" charset="0"/>
            </a:endParaRPr>
          </a:p>
          <a:p>
            <a:pPr marL="171450" indent="-171450">
              <a:buFont typeface="Arial" panose="020B0604020202020204" pitchFamily="34" charset="0"/>
              <a:buChar char="•"/>
            </a:pPr>
            <a:r>
              <a:rPr lang="en-GB" baseline="0" dirty="0" smtClean="0">
                <a:latin typeface="Arial" pitchFamily="34" charset="0"/>
                <a:cs typeface="Arial" pitchFamily="34" charset="0"/>
              </a:rPr>
              <a:t>People may start their apprenticeship at any level.</a:t>
            </a:r>
          </a:p>
          <a:p>
            <a:pPr marL="171450" indent="-171450">
              <a:buFont typeface="Arial" panose="020B0604020202020204" pitchFamily="34" charset="0"/>
              <a:buChar char="•"/>
            </a:pPr>
            <a:endParaRPr lang="en-GB" baseline="0" dirty="0" smtClean="0">
              <a:latin typeface="Arial" pitchFamily="34" charset="0"/>
              <a:cs typeface="Arial" pitchFamily="34" charset="0"/>
            </a:endParaRPr>
          </a:p>
          <a:p>
            <a:pPr marL="171450" indent="-171450">
              <a:buFont typeface="Arial" panose="020B0604020202020204" pitchFamily="34" charset="0"/>
              <a:buChar char="•"/>
            </a:pPr>
            <a:r>
              <a:rPr lang="en-GB" baseline="0" dirty="0" smtClean="0">
                <a:latin typeface="Arial" pitchFamily="34" charset="0"/>
                <a:cs typeface="Arial" pitchFamily="34" charset="0"/>
              </a:rPr>
              <a:t>An example route many apprentices take is to start at Intermediate Level 2, progress to Advanced Level 3 then go on to site management at Level 4 and up to senior management and beyond.</a:t>
            </a:r>
          </a:p>
          <a:p>
            <a:pPr marL="171450" indent="-171450">
              <a:buFont typeface="Arial" panose="020B0604020202020204" pitchFamily="34" charset="0"/>
              <a:buChar char="•"/>
            </a:pPr>
            <a:endParaRPr lang="en-GB" baseline="0" dirty="0" smtClean="0">
              <a:latin typeface="Arial" pitchFamily="34" charset="0"/>
              <a:cs typeface="Arial" pitchFamily="34" charset="0"/>
            </a:endParaRPr>
          </a:p>
          <a:p>
            <a:pPr marL="171450" indent="-171450">
              <a:buFont typeface="Arial" panose="020B0604020202020204" pitchFamily="34" charset="0"/>
              <a:buChar char="•"/>
            </a:pPr>
            <a:r>
              <a:rPr lang="en-GB" baseline="0" dirty="0" smtClean="0">
                <a:latin typeface="Arial" pitchFamily="34" charset="0"/>
                <a:cs typeface="Arial" pitchFamily="34" charset="0"/>
              </a:rPr>
              <a:t>All apprenticeships will be focused on a trade or occupation (e.g. Intermediate Level 2 in Roofing or Technical Apprenticeship in Built Environment Design). </a:t>
            </a:r>
          </a:p>
          <a:p>
            <a:pPr marL="171450" indent="-171450">
              <a:buFont typeface="Arial" panose="020B0604020202020204" pitchFamily="34" charset="0"/>
              <a:buChar char="•"/>
            </a:pPr>
            <a:endParaRPr lang="en-GB" baseline="0" dirty="0" smtClean="0">
              <a:latin typeface="Arial" pitchFamily="34" charset="0"/>
              <a:cs typeface="Arial" pitchFamily="34" charset="0"/>
            </a:endParaRPr>
          </a:p>
          <a:p>
            <a:pPr marL="171450" indent="-171450">
              <a:buFont typeface="Arial" panose="020B0604020202020204" pitchFamily="34" charset="0"/>
              <a:buChar char="•"/>
            </a:pPr>
            <a:r>
              <a:rPr lang="en-GB" baseline="0" dirty="0" smtClean="0">
                <a:latin typeface="Arial" pitchFamily="34" charset="0"/>
                <a:cs typeface="Arial" pitchFamily="34" charset="0"/>
              </a:rPr>
              <a:t>Explain that HNC and HND are Higher National Certificates and Higher National Diplomas.</a:t>
            </a:r>
          </a:p>
          <a:p>
            <a:pPr marL="171450" indent="-171450">
              <a:buFont typeface="Arial" panose="020B0604020202020204" pitchFamily="34" charset="0"/>
              <a:buChar char="•"/>
            </a:pPr>
            <a:endParaRPr lang="en-GB" baseline="0" dirty="0" smtClean="0">
              <a:latin typeface="Arial" pitchFamily="34" charset="0"/>
              <a:cs typeface="Arial"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latin typeface="Arial" pitchFamily="34" charset="0"/>
                <a:cs typeface="Arial" pitchFamily="34" charset="0"/>
              </a:rPr>
              <a:t>For more information, see </a:t>
            </a:r>
            <a:r>
              <a:rPr kumimoji="0" lang="en-GB" sz="1200" b="0" i="0" u="none" strike="noStrike" kern="1200" cap="none" spc="0" normalizeH="0" baseline="0" noProof="0" dirty="0" smtClean="0">
                <a:ln>
                  <a:noFill/>
                </a:ln>
                <a:solidFill>
                  <a:prstClr val="black"/>
                </a:solidFill>
                <a:effectLst/>
                <a:uLnTx/>
                <a:uFillTx/>
                <a:latin typeface="Arial" pitchFamily="34" charset="0"/>
                <a:ea typeface="+mj-ea"/>
                <a:cs typeface="Arial" pitchFamily="34" charset="0"/>
                <a:hlinkClick r:id="rId3"/>
              </a:rPr>
              <a:t>www.afo.sscalliance.org</a:t>
            </a:r>
            <a:r>
              <a:rPr lang="en-GB" baseline="0" dirty="0" smtClean="0">
                <a:latin typeface="Arial" pitchFamily="34" charset="0"/>
                <a:cs typeface="Arial" pitchFamily="34" charset="0"/>
              </a:rPr>
              <a:t>. On the site: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latin typeface="Arial" pitchFamily="34" charset="0"/>
                <a:cs typeface="Arial" pitchFamily="34" charset="0"/>
              </a:rPr>
              <a:t>go to Library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latin typeface="Arial" pitchFamily="34" charset="0"/>
                <a:cs typeface="Arial" pitchFamily="34" charset="0"/>
              </a:rPr>
              <a:t>put ‘Construction’ in the search field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latin typeface="Arial" pitchFamily="34" charset="0"/>
                <a:cs typeface="Arial" pitchFamily="34" charset="0"/>
              </a:rPr>
              <a:t>tick ‘Current’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latin typeface="Arial" pitchFamily="34" charset="0"/>
                <a:cs typeface="Arial" pitchFamily="34" charset="0"/>
              </a:rPr>
              <a:t>and all the apprenticeships frameworks will appear for England and Wales.</a:t>
            </a:r>
            <a:endParaRPr lang="en-GB" dirty="0" smtClean="0">
              <a:latin typeface="Arial" pitchFamily="34" charset="0"/>
              <a:cs typeface="Arial" pitchFamily="34" charset="0"/>
            </a:endParaRPr>
          </a:p>
          <a:p>
            <a:endParaRPr lang="en-ZA"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14</a:t>
            </a:fld>
            <a:endParaRPr lang="en-GB"/>
          </a:p>
        </p:txBody>
      </p:sp>
    </p:spTree>
    <p:extLst>
      <p:ext uri="{BB962C8B-B14F-4D97-AF65-F5344CB8AC3E}">
        <p14:creationId xmlns:p14="http://schemas.microsoft.com/office/powerpoint/2010/main" val="25205391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smtClean="0">
                <a:effectLst/>
                <a:latin typeface="Arial" pitchFamily="34" charset="0"/>
                <a:cs typeface="Arial" pitchFamily="34" charset="0"/>
              </a:rPr>
              <a:t>This</a:t>
            </a:r>
            <a:r>
              <a:rPr lang="en-GB" b="1" baseline="0" dirty="0" smtClean="0">
                <a:effectLst/>
                <a:latin typeface="Arial" pitchFamily="34" charset="0"/>
                <a:cs typeface="Arial" pitchFamily="34" charset="0"/>
              </a:rPr>
              <a:t> s</a:t>
            </a:r>
            <a:r>
              <a:rPr lang="en-GB" b="1" dirty="0" smtClean="0">
                <a:effectLst/>
                <a:latin typeface="Arial" pitchFamily="34" charset="0"/>
                <a:cs typeface="Arial" pitchFamily="34" charset="0"/>
              </a:rPr>
              <a:t>lide</a:t>
            </a:r>
            <a:r>
              <a:rPr lang="en-GB" b="1" baseline="0" dirty="0" smtClean="0">
                <a:effectLst/>
                <a:latin typeface="Arial" pitchFamily="34" charset="0"/>
                <a:cs typeface="Arial" pitchFamily="34" charset="0"/>
              </a:rPr>
              <a:t> is relevant to an audience in Scotland</a:t>
            </a:r>
            <a:r>
              <a:rPr lang="en-GB" b="1" i="0" baseline="0" dirty="0" smtClean="0">
                <a:effectLst/>
                <a:latin typeface="Arial" pitchFamily="34" charset="0"/>
                <a:cs typeface="Arial" pitchFamily="34" charset="0"/>
              </a:rPr>
              <a:t>. </a:t>
            </a:r>
            <a:r>
              <a:rPr lang="en-GB" b="1" baseline="0" dirty="0" smtClean="0">
                <a:effectLst/>
                <a:latin typeface="Arial" pitchFamily="34" charset="0"/>
                <a:cs typeface="Arial" pitchFamily="34" charset="0"/>
              </a:rPr>
              <a:t>Please delete it if it is not appropriate to your audience.</a:t>
            </a:r>
          </a:p>
          <a:p>
            <a:endParaRPr lang="en-GB" b="1" i="1" baseline="0" dirty="0" smtClean="0">
              <a:effectLst/>
              <a:latin typeface="Arial" pitchFamily="34" charset="0"/>
              <a:cs typeface="Arial" pitchFamily="34" charset="0"/>
            </a:endParaRPr>
          </a:p>
          <a:p>
            <a:r>
              <a:rPr lang="en-GB" b="1" i="0" baseline="0" dirty="0" smtClean="0">
                <a:effectLst/>
                <a:latin typeface="Arial" pitchFamily="34" charset="0"/>
                <a:cs typeface="Arial" pitchFamily="34" charset="0"/>
              </a:rPr>
              <a:t>The level of detail you provide will depend on your audience.</a:t>
            </a:r>
            <a:endParaRPr lang="en-GB" b="1" dirty="0" smtClean="0">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latin typeface="Arial" pitchFamily="34" charset="0"/>
                <a:cs typeface="Arial" pitchFamily="34" charset="0"/>
              </a:rPr>
              <a:t> </a:t>
            </a:r>
          </a:p>
          <a:p>
            <a:pPr marL="171450" indent="-171450">
              <a:buFont typeface="Arial" panose="020B0604020202020204" pitchFamily="34" charset="0"/>
              <a:buChar char="•"/>
            </a:pPr>
            <a:r>
              <a:rPr lang="en-GB" dirty="0" smtClean="0">
                <a:latin typeface="Arial" pitchFamily="34" charset="0"/>
                <a:cs typeface="Arial" pitchFamily="34" charset="0"/>
              </a:rPr>
              <a:t>This slide demonstrates that,</a:t>
            </a:r>
            <a:r>
              <a:rPr lang="en-GB" baseline="0" dirty="0" smtClean="0">
                <a:latin typeface="Arial" pitchFamily="34" charset="0"/>
                <a:cs typeface="Arial" pitchFamily="34" charset="0"/>
              </a:rPr>
              <a:t> whatever stage or level you start your apprenticeship at, there is the opportunity to study further and progress your career. </a:t>
            </a:r>
          </a:p>
          <a:p>
            <a:pPr marL="171450" indent="-171450">
              <a:buFont typeface="Arial" panose="020B0604020202020204" pitchFamily="34" charset="0"/>
              <a:buChar char="•"/>
            </a:pPr>
            <a:endParaRPr lang="en-GB" baseline="0" dirty="0" smtClean="0">
              <a:latin typeface="Arial" pitchFamily="34" charset="0"/>
              <a:cs typeface="Arial" pitchFamily="34" charset="0"/>
            </a:endParaRPr>
          </a:p>
          <a:p>
            <a:pPr marL="171450" indent="-171450">
              <a:buFont typeface="Arial" panose="020B0604020202020204" pitchFamily="34" charset="0"/>
              <a:buChar char="•"/>
            </a:pPr>
            <a:r>
              <a:rPr lang="en-GB" baseline="0" dirty="0" smtClean="0">
                <a:latin typeface="Arial" pitchFamily="34" charset="0"/>
                <a:cs typeface="Arial" pitchFamily="34" charset="0"/>
              </a:rPr>
              <a:t>People may start their apprenticeship at any level.</a:t>
            </a:r>
          </a:p>
          <a:p>
            <a:pPr marL="171450" indent="-171450">
              <a:buFont typeface="Arial" panose="020B0604020202020204" pitchFamily="34" charset="0"/>
              <a:buChar char="•"/>
            </a:pPr>
            <a:endParaRPr lang="en-GB" baseline="0" dirty="0" smtClean="0">
              <a:latin typeface="Arial" pitchFamily="34" charset="0"/>
              <a:cs typeface="Arial" pitchFamily="34" charset="0"/>
            </a:endParaRPr>
          </a:p>
          <a:p>
            <a:pPr marL="171450" indent="-171450">
              <a:buFont typeface="Arial" panose="020B0604020202020204" pitchFamily="34" charset="0"/>
              <a:buChar char="•"/>
            </a:pPr>
            <a:r>
              <a:rPr lang="en-GB" baseline="0" dirty="0" smtClean="0">
                <a:latin typeface="Arial" pitchFamily="34" charset="0"/>
                <a:cs typeface="Arial" pitchFamily="34" charset="0"/>
              </a:rPr>
              <a:t>In Scotland, Modern Apprenticeships are up to Level 3, then apprenticeships at Level 4 are classed as Technical, and apprenticeships at Level 5 are classed as Professional. </a:t>
            </a:r>
          </a:p>
          <a:p>
            <a:pPr marL="171450" indent="-171450">
              <a:buFont typeface="Arial" panose="020B0604020202020204" pitchFamily="34" charset="0"/>
              <a:buChar char="•"/>
            </a:pPr>
            <a:endParaRPr lang="en-GB" baseline="0" dirty="0" smtClean="0">
              <a:latin typeface="Arial" pitchFamily="34" charset="0"/>
              <a:cs typeface="Arial" pitchFamily="34" charset="0"/>
            </a:endParaRPr>
          </a:p>
          <a:p>
            <a:pPr marL="171450" indent="-171450">
              <a:buFont typeface="Arial" panose="020B0604020202020204" pitchFamily="34" charset="0"/>
              <a:buChar char="•"/>
            </a:pPr>
            <a:r>
              <a:rPr lang="en-GB" baseline="0" dirty="0" smtClean="0">
                <a:latin typeface="Arial" pitchFamily="34" charset="0"/>
                <a:cs typeface="Arial" pitchFamily="34" charset="0"/>
              </a:rPr>
              <a:t>All of these apprenticeships will be focused on a trade or occupation (</a:t>
            </a:r>
            <a:r>
              <a:rPr lang="en-GB" b="0" baseline="0" dirty="0" smtClean="0">
                <a:latin typeface="Arial" pitchFamily="34" charset="0"/>
                <a:cs typeface="Arial" pitchFamily="34" charset="0"/>
              </a:rPr>
              <a:t>e.g. SCQF Level 5 or SVQ Level 2 in Roofing).</a:t>
            </a:r>
          </a:p>
          <a:p>
            <a:pPr marL="171450" indent="-171450">
              <a:buFont typeface="Arial" panose="020B0604020202020204" pitchFamily="34" charset="0"/>
              <a:buChar char="•"/>
            </a:pPr>
            <a:endParaRPr lang="en-GB" baseline="0" dirty="0" smtClean="0">
              <a:latin typeface="Arial" pitchFamily="34" charset="0"/>
              <a:cs typeface="Arial" pitchFamily="34" charset="0"/>
            </a:endParaRPr>
          </a:p>
          <a:p>
            <a:pPr marL="171450" indent="-171450">
              <a:buFont typeface="Arial" panose="020B0604020202020204" pitchFamily="34" charset="0"/>
              <a:buChar char="•"/>
            </a:pPr>
            <a:r>
              <a:rPr lang="en-GB" baseline="0" dirty="0" smtClean="0">
                <a:latin typeface="Arial" pitchFamily="34" charset="0"/>
                <a:cs typeface="Arial" pitchFamily="34" charset="0"/>
              </a:rPr>
              <a:t>For more information, see Skills Development Scotland website http://www.skillsdevelopmentscotland.co.uk/our-services/modern-apprenticeships/modern-apprenticeship-frameworks/construction/</a:t>
            </a:r>
          </a:p>
          <a:p>
            <a:pPr marL="0" indent="0">
              <a:buFont typeface="Arial" panose="020B0604020202020204" pitchFamily="34" charset="0"/>
              <a:buNone/>
            </a:pPr>
            <a:endParaRPr lang="en-GB" baseline="0" dirty="0" smtClean="0">
              <a:latin typeface="Arial" pitchFamily="34" charset="0"/>
              <a:cs typeface="Arial" pitchFamily="34" charset="0"/>
            </a:endParaRPr>
          </a:p>
          <a:p>
            <a:pPr marL="171450" indent="-171450">
              <a:buFont typeface="Arial" panose="020B0604020202020204" pitchFamily="34" charset="0"/>
              <a:buChar char="•"/>
            </a:pPr>
            <a:r>
              <a:rPr lang="en-GB" baseline="0" dirty="0" smtClean="0">
                <a:latin typeface="Arial" pitchFamily="34" charset="0"/>
                <a:cs typeface="Arial" pitchFamily="34" charset="0"/>
              </a:rPr>
              <a:t>In Scotland, Level 3 in a craft apprenticeship is a four-year time-served apprenticeship that includes a skills test at the end.</a:t>
            </a:r>
            <a:endParaRPr lang="en-GB" dirty="0" smtClean="0">
              <a:latin typeface="Arial" pitchFamily="34" charset="0"/>
              <a:cs typeface="Arial" pitchFamily="34" charset="0"/>
            </a:endParaRPr>
          </a:p>
          <a:p>
            <a:endParaRPr lang="en-GB" dirty="0" smtClean="0">
              <a:latin typeface="Arial" pitchFamily="34" charset="0"/>
              <a:cs typeface="Arial" pitchFamily="34" charset="0"/>
            </a:endParaRPr>
          </a:p>
          <a:p>
            <a:endParaRPr lang="en-GB" dirty="0" smtClean="0">
              <a:latin typeface="Arial" pitchFamily="34" charset="0"/>
              <a:cs typeface="Arial" pitchFamily="34" charset="0"/>
            </a:endParaRPr>
          </a:p>
          <a:p>
            <a:endParaRPr lang="en-ZA"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15</a:t>
            </a:fld>
            <a:endParaRPr lang="en-GB"/>
          </a:p>
        </p:txBody>
      </p:sp>
    </p:spTree>
    <p:extLst>
      <p:ext uri="{BB962C8B-B14F-4D97-AF65-F5344CB8AC3E}">
        <p14:creationId xmlns:p14="http://schemas.microsoft.com/office/powerpoint/2010/main" val="14334271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smtClean="0">
                <a:effectLst/>
                <a:latin typeface="Arial" pitchFamily="34" charset="0"/>
                <a:cs typeface="Arial" pitchFamily="34" charset="0"/>
              </a:rPr>
              <a:t>This</a:t>
            </a:r>
            <a:r>
              <a:rPr lang="en-GB" b="1" baseline="0" dirty="0" smtClean="0">
                <a:effectLst/>
                <a:latin typeface="Arial" pitchFamily="34" charset="0"/>
                <a:cs typeface="Arial" pitchFamily="34" charset="0"/>
              </a:rPr>
              <a:t> s</a:t>
            </a:r>
            <a:r>
              <a:rPr lang="en-GB" b="1" dirty="0" smtClean="0">
                <a:effectLst/>
                <a:latin typeface="Arial" pitchFamily="34" charset="0"/>
                <a:cs typeface="Arial" pitchFamily="34" charset="0"/>
              </a:rPr>
              <a:t>lide</a:t>
            </a:r>
            <a:r>
              <a:rPr lang="en-GB" b="1" baseline="0" dirty="0" smtClean="0">
                <a:effectLst/>
                <a:latin typeface="Arial" pitchFamily="34" charset="0"/>
                <a:cs typeface="Arial" pitchFamily="34" charset="0"/>
              </a:rPr>
              <a:t> is relevant to an audience in England</a:t>
            </a:r>
            <a:r>
              <a:rPr lang="en-GB" b="1" i="0" baseline="0" dirty="0" smtClean="0">
                <a:effectLst/>
                <a:latin typeface="Arial" pitchFamily="34" charset="0"/>
                <a:cs typeface="Arial" pitchFamily="34" charset="0"/>
              </a:rPr>
              <a:t>. </a:t>
            </a:r>
            <a:r>
              <a:rPr lang="en-GB" b="1" baseline="0" dirty="0" smtClean="0">
                <a:effectLst/>
                <a:latin typeface="Arial" pitchFamily="34" charset="0"/>
                <a:cs typeface="Arial" pitchFamily="34" charset="0"/>
              </a:rPr>
              <a:t>Please delete it if it is not appropriate to your audience.</a:t>
            </a:r>
          </a:p>
          <a:p>
            <a:endParaRPr lang="en-GB" dirty="0" smtClean="0">
              <a:latin typeface="Arial" pitchFamily="34" charset="0"/>
              <a:cs typeface="Arial" pitchFamily="34" charset="0"/>
            </a:endParaRPr>
          </a:p>
          <a:p>
            <a:pPr marL="171450" indent="-171450">
              <a:buFont typeface="Arial" panose="020B0604020202020204" pitchFamily="34" charset="0"/>
              <a:buChar char="•"/>
            </a:pPr>
            <a:r>
              <a:rPr lang="en-GB" dirty="0" smtClean="0">
                <a:latin typeface="Arial" pitchFamily="34" charset="0"/>
                <a:cs typeface="Arial" pitchFamily="34" charset="0"/>
              </a:rPr>
              <a:t>I</a:t>
            </a:r>
            <a:r>
              <a:rPr lang="en-GB" baseline="0" dirty="0" smtClean="0">
                <a:latin typeface="Arial" pitchFamily="34" charset="0"/>
                <a:cs typeface="Arial" pitchFamily="34" charset="0"/>
              </a:rPr>
              <a:t>n some cases you may find a training provider first and then an employer, or vice versa. </a:t>
            </a:r>
          </a:p>
          <a:p>
            <a:pPr marL="0" indent="0">
              <a:buFont typeface="Arial" panose="020B0604020202020204" pitchFamily="34" charset="0"/>
              <a:buNone/>
            </a:pPr>
            <a:endParaRPr lang="en-GB" baseline="0" dirty="0" smtClean="0">
              <a:latin typeface="Arial" pitchFamily="34" charset="0"/>
              <a:cs typeface="Arial" pitchFamily="34" charset="0"/>
            </a:endParaRPr>
          </a:p>
          <a:p>
            <a:pPr marL="171450" indent="-171450">
              <a:buFont typeface="Arial" panose="020B0604020202020204" pitchFamily="34" charset="0"/>
              <a:buChar char="•"/>
            </a:pPr>
            <a:r>
              <a:rPr lang="en-GB" baseline="0" dirty="0" smtClean="0">
                <a:latin typeface="Arial" pitchFamily="34" charset="0"/>
                <a:cs typeface="Arial" pitchFamily="34" charset="0"/>
              </a:rPr>
              <a:t>It’s often a good idea to look for an employer and training provider at the same time, but this depends on a number of different factors (e.g. availability of employers in the local area, college provision, what trade or occupation you are focusing on). </a:t>
            </a:r>
          </a:p>
          <a:p>
            <a:endParaRPr lang="en-GB" dirty="0" smtClean="0">
              <a:latin typeface="Arial" pitchFamily="34" charset="0"/>
              <a:cs typeface="Arial" pitchFamily="34" charset="0"/>
            </a:endParaRPr>
          </a:p>
          <a:p>
            <a:endParaRPr lang="en-ZA"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16</a:t>
            </a:fld>
            <a:endParaRPr lang="en-GB"/>
          </a:p>
        </p:txBody>
      </p:sp>
    </p:spTree>
    <p:extLst>
      <p:ext uri="{BB962C8B-B14F-4D97-AF65-F5344CB8AC3E}">
        <p14:creationId xmlns:p14="http://schemas.microsoft.com/office/powerpoint/2010/main" val="24081194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smtClean="0">
                <a:effectLst/>
                <a:latin typeface="Arial" pitchFamily="34" charset="0"/>
                <a:cs typeface="Arial" pitchFamily="34" charset="0"/>
              </a:rPr>
              <a:t>This</a:t>
            </a:r>
            <a:r>
              <a:rPr lang="en-GB" b="1" baseline="0" dirty="0" smtClean="0">
                <a:effectLst/>
                <a:latin typeface="Arial" pitchFamily="34" charset="0"/>
                <a:cs typeface="Arial" pitchFamily="34" charset="0"/>
              </a:rPr>
              <a:t> s</a:t>
            </a:r>
            <a:r>
              <a:rPr lang="en-GB" b="1" dirty="0" smtClean="0">
                <a:effectLst/>
                <a:latin typeface="Arial" pitchFamily="34" charset="0"/>
                <a:cs typeface="Arial" pitchFamily="34" charset="0"/>
              </a:rPr>
              <a:t>lide</a:t>
            </a:r>
            <a:r>
              <a:rPr lang="en-GB" b="1" baseline="0" dirty="0" smtClean="0">
                <a:effectLst/>
                <a:latin typeface="Arial" pitchFamily="34" charset="0"/>
                <a:cs typeface="Arial" pitchFamily="34" charset="0"/>
              </a:rPr>
              <a:t> is relevant to an audience in Wales</a:t>
            </a:r>
            <a:r>
              <a:rPr lang="en-GB" b="1" i="0" baseline="0" dirty="0" smtClean="0">
                <a:effectLst/>
                <a:latin typeface="Arial" pitchFamily="34" charset="0"/>
                <a:cs typeface="Arial" pitchFamily="34" charset="0"/>
              </a:rPr>
              <a:t>. </a:t>
            </a:r>
            <a:r>
              <a:rPr lang="en-GB" b="1" baseline="0" dirty="0" smtClean="0">
                <a:effectLst/>
                <a:latin typeface="Arial" pitchFamily="34" charset="0"/>
                <a:cs typeface="Arial" pitchFamily="34" charset="0"/>
              </a:rPr>
              <a:t>Please delete it if it is not appropriate to your audience.</a:t>
            </a:r>
          </a:p>
          <a:p>
            <a:endParaRPr lang="en-GB" dirty="0" smtClean="0">
              <a:latin typeface="Arial" pitchFamily="34" charset="0"/>
              <a:cs typeface="Arial" pitchFamily="34" charset="0"/>
            </a:endParaRPr>
          </a:p>
          <a:p>
            <a:pPr marL="171450" indent="-171450">
              <a:buFont typeface="Arial" panose="020B0604020202020204" pitchFamily="34" charset="0"/>
              <a:buChar char="•"/>
            </a:pPr>
            <a:r>
              <a:rPr lang="en-GB" baseline="0" dirty="0" smtClean="0">
                <a:latin typeface="Arial" pitchFamily="34" charset="0"/>
                <a:cs typeface="Arial" pitchFamily="34" charset="0"/>
              </a:rPr>
              <a:t>In some cases you may find a training provider first and then an employer, or vice versa. </a:t>
            </a:r>
          </a:p>
          <a:p>
            <a:pPr marL="0" indent="0">
              <a:buFont typeface="Arial" panose="020B0604020202020204" pitchFamily="34" charset="0"/>
              <a:buNone/>
            </a:pPr>
            <a:endParaRPr lang="en-GB" baseline="0" dirty="0" smtClean="0">
              <a:latin typeface="Arial" pitchFamily="34" charset="0"/>
              <a:cs typeface="Arial" pitchFamily="34" charset="0"/>
            </a:endParaRPr>
          </a:p>
          <a:p>
            <a:pPr marL="171450" indent="-171450">
              <a:buFont typeface="Arial" panose="020B0604020202020204" pitchFamily="34" charset="0"/>
              <a:buChar char="•"/>
            </a:pPr>
            <a:r>
              <a:rPr lang="en-GB" baseline="0" dirty="0" smtClean="0">
                <a:latin typeface="Arial" pitchFamily="34" charset="0"/>
                <a:cs typeface="Arial" pitchFamily="34" charset="0"/>
              </a:rPr>
              <a:t>It’s often a good idea to look for an employer and training provider at the same time, but this depends on a number of different factors (e.g. availability of employers in the local area, college provision, what trade or occupation you are focusing on). </a:t>
            </a:r>
          </a:p>
          <a:p>
            <a:endParaRPr lang="en-GB" dirty="0" smtClean="0">
              <a:latin typeface="Arial" pitchFamily="34" charset="0"/>
              <a:cs typeface="Arial" pitchFamily="34" charset="0"/>
            </a:endParaRPr>
          </a:p>
          <a:p>
            <a:endParaRPr lang="en-ZA"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17</a:t>
            </a:fld>
            <a:endParaRPr lang="en-GB"/>
          </a:p>
        </p:txBody>
      </p:sp>
    </p:spTree>
    <p:extLst>
      <p:ext uri="{BB962C8B-B14F-4D97-AF65-F5344CB8AC3E}">
        <p14:creationId xmlns:p14="http://schemas.microsoft.com/office/powerpoint/2010/main" val="29525447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smtClean="0">
                <a:effectLst/>
                <a:latin typeface="Arial" pitchFamily="34" charset="0"/>
                <a:cs typeface="Arial" pitchFamily="34" charset="0"/>
              </a:rPr>
              <a:t>This</a:t>
            </a:r>
            <a:r>
              <a:rPr lang="en-GB" b="1" baseline="0" dirty="0" smtClean="0">
                <a:effectLst/>
                <a:latin typeface="Arial" pitchFamily="34" charset="0"/>
                <a:cs typeface="Arial" pitchFamily="34" charset="0"/>
              </a:rPr>
              <a:t> s</a:t>
            </a:r>
            <a:r>
              <a:rPr lang="en-GB" b="1" dirty="0" smtClean="0">
                <a:effectLst/>
                <a:latin typeface="Arial" pitchFamily="34" charset="0"/>
                <a:cs typeface="Arial" pitchFamily="34" charset="0"/>
              </a:rPr>
              <a:t>lide</a:t>
            </a:r>
            <a:r>
              <a:rPr lang="en-GB" b="1" baseline="0" dirty="0" smtClean="0">
                <a:effectLst/>
                <a:latin typeface="Arial" pitchFamily="34" charset="0"/>
                <a:cs typeface="Arial" pitchFamily="34" charset="0"/>
              </a:rPr>
              <a:t> is relevant to an audience in Scotland</a:t>
            </a:r>
            <a:r>
              <a:rPr lang="en-GB" b="1" i="0" baseline="0" dirty="0" smtClean="0">
                <a:effectLst/>
                <a:latin typeface="Arial" pitchFamily="34" charset="0"/>
                <a:cs typeface="Arial" pitchFamily="34" charset="0"/>
              </a:rPr>
              <a:t>. </a:t>
            </a:r>
            <a:r>
              <a:rPr lang="en-GB" b="1" baseline="0" dirty="0" smtClean="0">
                <a:effectLst/>
                <a:latin typeface="Arial" pitchFamily="34" charset="0"/>
                <a:cs typeface="Arial" pitchFamily="34" charset="0"/>
              </a:rPr>
              <a:t>Please delete it if it is not appropriate to your audience.</a:t>
            </a:r>
          </a:p>
          <a:p>
            <a:endParaRPr lang="en-GB" dirty="0" smtClean="0">
              <a:latin typeface="Arial" pitchFamily="34" charset="0"/>
              <a:cs typeface="Arial" pitchFamily="34" charset="0"/>
            </a:endParaRPr>
          </a:p>
          <a:p>
            <a:pPr marL="171450" indent="-171450">
              <a:buFont typeface="Arial" panose="020B0604020202020204" pitchFamily="34" charset="0"/>
              <a:buChar char="•"/>
            </a:pPr>
            <a:r>
              <a:rPr lang="en-GB" baseline="0" dirty="0" smtClean="0">
                <a:latin typeface="Arial" pitchFamily="34" charset="0"/>
                <a:cs typeface="Arial" pitchFamily="34" charset="0"/>
              </a:rPr>
              <a:t>In some cases you may find a training provider first and then an employer, or vice versa. </a:t>
            </a:r>
          </a:p>
          <a:p>
            <a:pPr marL="0" indent="0">
              <a:buFont typeface="Arial" panose="020B0604020202020204" pitchFamily="34" charset="0"/>
              <a:buNone/>
            </a:pPr>
            <a:endParaRPr lang="en-GB" baseline="0" dirty="0" smtClean="0">
              <a:latin typeface="Arial" pitchFamily="34" charset="0"/>
              <a:cs typeface="Arial" pitchFamily="34" charset="0"/>
            </a:endParaRPr>
          </a:p>
          <a:p>
            <a:pPr marL="171450" indent="-171450">
              <a:buFont typeface="Arial" panose="020B0604020202020204" pitchFamily="34" charset="0"/>
              <a:buChar char="•"/>
            </a:pPr>
            <a:r>
              <a:rPr lang="en-GB" baseline="0" dirty="0" smtClean="0">
                <a:latin typeface="Arial" pitchFamily="34" charset="0"/>
                <a:cs typeface="Arial" pitchFamily="34" charset="0"/>
              </a:rPr>
              <a:t>It’s often a good idea to look for an employer and training provider at the same time, but this depends on a number of different factors (e.g. availability of employers in the local area, college provision, what trade or occupation you are focusing on). </a:t>
            </a:r>
          </a:p>
        </p:txBody>
      </p:sp>
      <p:sp>
        <p:nvSpPr>
          <p:cNvPr id="4" name="Slide Number Placeholder 3"/>
          <p:cNvSpPr>
            <a:spLocks noGrp="1"/>
          </p:cNvSpPr>
          <p:nvPr>
            <p:ph type="sldNum" sz="quarter" idx="10"/>
          </p:nvPr>
        </p:nvSpPr>
        <p:spPr/>
        <p:txBody>
          <a:bodyPr/>
          <a:lstStyle/>
          <a:p>
            <a:fld id="{F75105D7-B004-47F4-B324-F21CA3DEE8FA}" type="slidenum">
              <a:rPr lang="en-GB" smtClean="0"/>
              <a:t>18</a:t>
            </a:fld>
            <a:endParaRPr lang="en-GB"/>
          </a:p>
        </p:txBody>
      </p:sp>
    </p:spTree>
    <p:extLst>
      <p:ext uri="{BB962C8B-B14F-4D97-AF65-F5344CB8AC3E}">
        <p14:creationId xmlns:p14="http://schemas.microsoft.com/office/powerpoint/2010/main" val="21234654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latin typeface="Arial" pitchFamily="34" charset="0"/>
                <a:cs typeface="Arial" pitchFamily="34" charset="0"/>
              </a:rPr>
              <a:t>For more information on </a:t>
            </a:r>
            <a:r>
              <a:rPr lang="en-GB" baseline="0" dirty="0" smtClean="0">
                <a:latin typeface="Arial" pitchFamily="34" charset="0"/>
                <a:cs typeface="Arial" pitchFamily="34" charset="0"/>
              </a:rPr>
              <a:t>any of the content, signposting, case studies or salary ranges, visit </a:t>
            </a:r>
            <a:r>
              <a:rPr lang="en-GB" sz="1200" u="sng" dirty="0" smtClean="0">
                <a:latin typeface="Arial" pitchFamily="34" charset="0"/>
                <a:cs typeface="Arial" pitchFamily="34" charset="0"/>
                <a:hlinkClick r:id="rId3"/>
              </a:rPr>
              <a:t>Go Construct</a:t>
            </a:r>
            <a:r>
              <a:rPr lang="en-GB" sz="1200" dirty="0" smtClean="0">
                <a:latin typeface="Arial" pitchFamily="34" charset="0"/>
                <a:cs typeface="Arial" pitchFamily="34" charset="0"/>
                <a:hlinkClick r:id="rId3"/>
              </a:rPr>
              <a:t> </a:t>
            </a:r>
            <a:r>
              <a:rPr lang="en-GB" sz="1200" baseline="0" dirty="0" smtClean="0">
                <a:latin typeface="Arial" pitchFamily="34" charset="0"/>
                <a:cs typeface="Arial" pitchFamily="34" charset="0"/>
              </a:rPr>
              <a:t>www.goconstruct.org </a:t>
            </a:r>
            <a:endParaRPr lang="en-GB" dirty="0" smtClean="0">
              <a:latin typeface="Arial" pitchFamily="34" charset="0"/>
              <a:cs typeface="Arial" pitchFamily="34" charset="0"/>
            </a:endParaRPr>
          </a:p>
          <a:p>
            <a:endParaRPr lang="en-ZA"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19</a:t>
            </a:fld>
            <a:endParaRPr lang="en-GB"/>
          </a:p>
        </p:txBody>
      </p:sp>
    </p:spTree>
    <p:extLst>
      <p:ext uri="{BB962C8B-B14F-4D97-AF65-F5344CB8AC3E}">
        <p14:creationId xmlns:p14="http://schemas.microsoft.com/office/powerpoint/2010/main" val="840130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ZA" b="1" i="1" dirty="0" smtClean="0">
                <a:latin typeface="Arial" panose="020B0604020202020204" pitchFamily="34" charset="0"/>
                <a:cs typeface="Arial" panose="020B0604020202020204" pitchFamily="34" charset="0"/>
              </a:rPr>
              <a:t>Ideal audiences for the construction apprenticeship section includes</a:t>
            </a:r>
            <a:r>
              <a:rPr lang="en-ZA" b="1" i="1" baseline="0" dirty="0" smtClean="0">
                <a:latin typeface="Arial" panose="020B0604020202020204" pitchFamily="34" charset="0"/>
                <a:cs typeface="Arial" panose="020B0604020202020204" pitchFamily="34" charset="0"/>
              </a:rPr>
              <a:t> students </a:t>
            </a:r>
            <a:r>
              <a:rPr lang="en-ZA" b="1" i="1" dirty="0" smtClean="0">
                <a:latin typeface="Arial" panose="020B0604020202020204" pitchFamily="34" charset="0"/>
                <a:cs typeface="Arial" panose="020B0604020202020204" pitchFamily="34" charset="0"/>
              </a:rPr>
              <a:t>aged 14-18</a:t>
            </a:r>
            <a:r>
              <a:rPr lang="en-ZA" b="1" i="1" baseline="0" dirty="0" smtClean="0">
                <a:latin typeface="Arial" panose="020B0604020202020204" pitchFamily="34" charset="0"/>
                <a:cs typeface="Arial" panose="020B0604020202020204" pitchFamily="34" charset="0"/>
              </a:rPr>
              <a:t> </a:t>
            </a:r>
            <a:r>
              <a:rPr lang="en-ZA" b="1" i="1" dirty="0" smtClean="0">
                <a:latin typeface="Arial" panose="020B0604020202020204" pitchFamily="34" charset="0"/>
                <a:cs typeface="Arial" panose="020B0604020202020204" pitchFamily="34" charset="0"/>
              </a:rPr>
              <a:t>or anyone else who may be considering an apprenticeship route.</a:t>
            </a:r>
          </a:p>
          <a:p>
            <a:pPr marL="171450" indent="-171450">
              <a:buFont typeface="Arial" panose="020B0604020202020204" pitchFamily="34" charset="0"/>
              <a:buChar char="•"/>
            </a:pPr>
            <a:endParaRPr lang="en-ZA"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ZA" dirty="0" smtClean="0">
                <a:latin typeface="Arial" panose="020B0604020202020204" pitchFamily="34" charset="0"/>
                <a:cs typeface="Arial" panose="020B0604020202020204" pitchFamily="34" charset="0"/>
              </a:rPr>
              <a:t>If appropriate, you might start to engage the audience by asking if they know what an apprenticeship is.</a:t>
            </a:r>
          </a:p>
          <a:p>
            <a:pPr marL="171450" indent="-171450">
              <a:buFont typeface="Arial" panose="020B0604020202020204" pitchFamily="34" charset="0"/>
              <a:buChar char="•"/>
            </a:pPr>
            <a:endParaRPr lang="en-ZA"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ZA" dirty="0" smtClean="0">
                <a:latin typeface="Arial" panose="020B0604020202020204" pitchFamily="34" charset="0"/>
                <a:cs typeface="Arial" panose="020B0604020202020204" pitchFamily="34" charset="0"/>
              </a:rPr>
              <a:t>Do</a:t>
            </a:r>
            <a:r>
              <a:rPr lang="en-ZA" baseline="0" dirty="0" smtClean="0">
                <a:latin typeface="Arial" panose="020B0604020202020204" pitchFamily="34" charset="0"/>
                <a:cs typeface="Arial" panose="020B0604020202020204" pitchFamily="34" charset="0"/>
              </a:rPr>
              <a:t> they know the age at which people can do an apprenticeship? (There is no age limit but funding rates may vary from nation to nation.)</a:t>
            </a:r>
          </a:p>
          <a:p>
            <a:pPr marL="171450" indent="-171450">
              <a:buFont typeface="Arial" panose="020B0604020202020204" pitchFamily="34" charset="0"/>
              <a:buChar char="•"/>
            </a:pPr>
            <a:endParaRPr lang="en-ZA" baseline="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ZA" dirty="0" smtClean="0">
                <a:latin typeface="Arial" panose="020B0604020202020204" pitchFamily="34" charset="0"/>
                <a:cs typeface="Arial" panose="020B0604020202020204" pitchFamily="34" charset="0"/>
              </a:rPr>
              <a:t>Try</a:t>
            </a:r>
            <a:r>
              <a:rPr lang="en-ZA" baseline="0" dirty="0" smtClean="0">
                <a:latin typeface="Arial" panose="020B0604020202020204" pitchFamily="34" charset="0"/>
                <a:cs typeface="Arial" panose="020B0604020202020204" pitchFamily="34" charset="0"/>
              </a:rPr>
              <a:t> to elicit</a:t>
            </a:r>
            <a:r>
              <a:rPr lang="en-ZA" dirty="0" smtClean="0">
                <a:latin typeface="Arial" panose="020B0604020202020204" pitchFamily="34" charset="0"/>
                <a:cs typeface="Arial" panose="020B0604020202020204" pitchFamily="34" charset="0"/>
              </a:rPr>
              <a:t> a few responses before moving to the next slide, which outlines what an apprenticeship is.</a:t>
            </a:r>
          </a:p>
          <a:p>
            <a:endParaRPr lang="en-ZA" dirty="0" smtClean="0">
              <a:latin typeface="Arial" panose="020B0604020202020204" pitchFamily="34" charset="0"/>
              <a:cs typeface="Arial" panose="020B0604020202020204" pitchFamily="34" charset="0"/>
            </a:endParaRPr>
          </a:p>
          <a:p>
            <a:endParaRPr lang="en-ZA"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2</a:t>
            </a:fld>
            <a:endParaRPr lang="en-GB"/>
          </a:p>
        </p:txBody>
      </p:sp>
    </p:spTree>
    <p:extLst>
      <p:ext uri="{BB962C8B-B14F-4D97-AF65-F5344CB8AC3E}">
        <p14:creationId xmlns:p14="http://schemas.microsoft.com/office/powerpoint/2010/main" val="22887924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baseline="0" dirty="0" smtClean="0">
                <a:latin typeface="Arial" pitchFamily="34" charset="0"/>
                <a:cs typeface="Arial" pitchFamily="34" charset="0"/>
              </a:rPr>
              <a:t>Information about careers in construction and relevant case studies can be found at the Go Construct website, </a:t>
            </a:r>
            <a:r>
              <a:rPr lang="en-GB" sz="1200" u="sng" dirty="0" smtClean="0">
                <a:latin typeface="Arial" pitchFamily="34" charset="0"/>
                <a:cs typeface="Arial" pitchFamily="34" charset="0"/>
                <a:hlinkClick r:id="rId3"/>
              </a:rPr>
              <a:t>Go Construct</a:t>
            </a:r>
            <a:r>
              <a:rPr lang="en-GB" sz="1200" u="none" kern="1200" baseline="0" dirty="0" smtClean="0">
                <a:solidFill>
                  <a:prstClr val="black"/>
                </a:solidFill>
                <a:latin typeface="Arial" pitchFamily="34" charset="0"/>
                <a:ea typeface="+mn-ea"/>
                <a:cs typeface="Arial" pitchFamily="34" charset="0"/>
              </a:rPr>
              <a:t> www.goconstruct.org or for a range o Video Case studies visit: https://www.goconstruct.org/en/information-for-employers/resources/dashboard/careers-educational-resource-toolkits/guides-video-resources/bank-of-videos-images-and-case-studies/ </a:t>
            </a:r>
            <a:endParaRPr lang="en-GB" b="0" i="0" baseline="0" dirty="0" smtClean="0">
              <a:latin typeface="Arial" pitchFamily="34" charset="0"/>
              <a:cs typeface="Arial" pitchFamily="34" charset="0"/>
            </a:endParaRPr>
          </a:p>
          <a:p>
            <a:pPr marL="171450" indent="-171450">
              <a:buFont typeface="Arial" panose="020B0604020202020204" pitchFamily="34" charset="0"/>
              <a:buChar char="•"/>
            </a:pPr>
            <a:endParaRPr lang="en-GB" b="0" i="0" baseline="0" dirty="0" smtClean="0">
              <a:latin typeface="Arial" pitchFamily="34" charset="0"/>
              <a:cs typeface="Arial" pitchFamily="34" charset="0"/>
            </a:endParaRPr>
          </a:p>
          <a:p>
            <a:pPr marL="171450" indent="-171450">
              <a:buFont typeface="Arial" panose="020B0604020202020204" pitchFamily="34" charset="0"/>
              <a:buChar char="•"/>
            </a:pPr>
            <a:r>
              <a:rPr lang="en-GB" b="0" i="0" baseline="0" dirty="0" smtClean="0">
                <a:latin typeface="Arial" pitchFamily="34" charset="0"/>
                <a:cs typeface="Arial" pitchFamily="34" charset="0"/>
              </a:rPr>
              <a:t>You could research and show a relevant case study to accompany this presentation.</a:t>
            </a:r>
          </a:p>
          <a:p>
            <a:pPr marL="171450" indent="-171450">
              <a:buFont typeface="Arial" panose="020B0604020202020204" pitchFamily="34" charset="0"/>
              <a:buChar char="•"/>
            </a:pPr>
            <a:endParaRPr lang="en-GB" b="0" i="0" baseline="0" dirty="0" smtClean="0">
              <a:latin typeface="Arial" pitchFamily="34" charset="0"/>
              <a:cs typeface="Arial" pitchFamily="34" charset="0"/>
            </a:endParaRPr>
          </a:p>
          <a:p>
            <a:pPr marL="171450" indent="-171450">
              <a:buFont typeface="Arial" panose="020B0604020202020204" pitchFamily="34" charset="0"/>
              <a:buChar char="•"/>
            </a:pPr>
            <a:r>
              <a:rPr lang="en-GB" b="0" i="0" baseline="0" dirty="0" smtClean="0">
                <a:latin typeface="Arial" pitchFamily="34" charset="0"/>
                <a:cs typeface="Arial" pitchFamily="34" charset="0"/>
              </a:rPr>
              <a:t>You may also wish to insert the relevant nation’s slide (7,8, 9, 10 and/or 13, 14 or 15) from the previous section related to Higher Education </a:t>
            </a:r>
            <a:endParaRPr lang="en-GB" b="1" i="1" baseline="0" dirty="0" smtClean="0">
              <a:latin typeface="Arial" pitchFamily="34" charset="0"/>
              <a:cs typeface="Arial" pitchFamily="34" charset="0"/>
            </a:endParaRPr>
          </a:p>
          <a:p>
            <a:endParaRPr lang="en-GB" b="1" i="1" dirty="0" smtClean="0">
              <a:latin typeface="Arial" pitchFamily="34" charset="0"/>
              <a:cs typeface="Arial" pitchFamily="34" charset="0"/>
            </a:endParaRPr>
          </a:p>
          <a:p>
            <a:endParaRPr lang="en-ZA"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20</a:t>
            </a:fld>
            <a:endParaRPr lang="en-GB"/>
          </a:p>
        </p:txBody>
      </p:sp>
    </p:spTree>
    <p:extLst>
      <p:ext uri="{BB962C8B-B14F-4D97-AF65-F5344CB8AC3E}">
        <p14:creationId xmlns:p14="http://schemas.microsoft.com/office/powerpoint/2010/main" val="8216292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b="0" i="0" dirty="0" smtClean="0">
                <a:latin typeface="Arial" pitchFamily="34" charset="0"/>
                <a:cs typeface="Arial" pitchFamily="34" charset="0"/>
              </a:rPr>
              <a:t>The demand for more highly and technically skilled workers in the industry is expected to increase over the coming years.</a:t>
            </a:r>
            <a:r>
              <a:rPr lang="en-GB" b="0" i="0" baseline="0" dirty="0" smtClean="0">
                <a:latin typeface="Arial" pitchFamily="34" charset="0"/>
                <a:cs typeface="Arial" pitchFamily="34" charset="0"/>
              </a:rPr>
              <a:t> This</a:t>
            </a:r>
            <a:r>
              <a:rPr lang="en-GB" b="0" i="0" dirty="0" smtClean="0">
                <a:latin typeface="Arial" pitchFamily="34" charset="0"/>
                <a:cs typeface="Arial" pitchFamily="34" charset="0"/>
              </a:rPr>
              <a:t> also means</a:t>
            </a:r>
            <a:r>
              <a:rPr lang="en-GB" b="0" i="0" baseline="0" dirty="0" smtClean="0">
                <a:latin typeface="Arial" pitchFamily="34" charset="0"/>
                <a:cs typeface="Arial" pitchFamily="34" charset="0"/>
              </a:rPr>
              <a:t> that demand for people with </a:t>
            </a:r>
            <a:r>
              <a:rPr lang="en-GB" b="0" i="0" dirty="0" smtClean="0">
                <a:latin typeface="Arial" pitchFamily="34" charset="0"/>
                <a:cs typeface="Arial" pitchFamily="34" charset="0"/>
              </a:rPr>
              <a:t>higher education qualifications</a:t>
            </a:r>
            <a:r>
              <a:rPr lang="en-GB" b="0" i="0" baseline="0" dirty="0" smtClean="0">
                <a:latin typeface="Arial" pitchFamily="34" charset="0"/>
                <a:cs typeface="Arial" pitchFamily="34" charset="0"/>
              </a:rPr>
              <a:t> </a:t>
            </a:r>
            <a:r>
              <a:rPr lang="en-GB" b="0" i="0" dirty="0" smtClean="0">
                <a:latin typeface="Arial" pitchFamily="34" charset="0"/>
                <a:cs typeface="Arial" pitchFamily="34" charset="0"/>
              </a:rPr>
              <a:t>is </a:t>
            </a:r>
            <a:r>
              <a:rPr lang="en-GB" b="0" i="0" baseline="0" dirty="0" smtClean="0">
                <a:latin typeface="Arial" pitchFamily="34" charset="0"/>
                <a:cs typeface="Arial" pitchFamily="34" charset="0"/>
              </a:rPr>
              <a:t>increasing to meet </a:t>
            </a:r>
            <a:r>
              <a:rPr lang="en-GB" b="0" i="0" dirty="0" smtClean="0">
                <a:latin typeface="Arial" pitchFamily="34" charset="0"/>
                <a:cs typeface="Arial" pitchFamily="34" charset="0"/>
              </a:rPr>
              <a:t>the skills shortages the construction industry faces. </a:t>
            </a:r>
          </a:p>
          <a:p>
            <a:pPr marL="171450" indent="-171450">
              <a:buFont typeface="Arial" panose="020B0604020202020204" pitchFamily="34" charset="0"/>
              <a:buChar char="•"/>
            </a:pPr>
            <a:endParaRPr lang="en-GB" b="0" i="0" dirty="0" smtClean="0">
              <a:latin typeface="Arial" pitchFamily="34" charset="0"/>
              <a:cs typeface="Arial" pitchFamily="34" charset="0"/>
            </a:endParaRPr>
          </a:p>
          <a:p>
            <a:pPr marL="171450" indent="-171450">
              <a:buFont typeface="Arial" panose="020B0604020202020204" pitchFamily="34" charset="0"/>
              <a:buChar char="•"/>
            </a:pPr>
            <a:r>
              <a:rPr lang="en-GB" b="0" i="0" dirty="0" smtClean="0">
                <a:latin typeface="Arial" pitchFamily="34" charset="0"/>
                <a:cs typeface="Arial" pitchFamily="34" charset="0"/>
              </a:rPr>
              <a:t>By higher skills we mean a</a:t>
            </a:r>
            <a:r>
              <a:rPr lang="en-GB" b="0" i="0" baseline="0" dirty="0" smtClean="0">
                <a:latin typeface="Arial" pitchFamily="34" charset="0"/>
                <a:cs typeface="Arial" pitchFamily="34" charset="0"/>
              </a:rPr>
              <a:t> </a:t>
            </a:r>
            <a:r>
              <a:rPr lang="en-GB" sz="1200" kern="1200" dirty="0" smtClean="0">
                <a:solidFill>
                  <a:schemeClr val="tx1"/>
                </a:solidFill>
                <a:effectLst/>
                <a:latin typeface="Arial" pitchFamily="34" charset="0"/>
                <a:ea typeface="+mn-ea"/>
                <a:cs typeface="Arial" pitchFamily="34" charset="0"/>
              </a:rPr>
              <a:t>degree level qualification and above, or NVQ/SVQ Level 4</a:t>
            </a:r>
            <a:r>
              <a:rPr lang="en-GB" sz="1200" kern="1200" baseline="0" dirty="0" smtClean="0">
                <a:solidFill>
                  <a:schemeClr val="tx1"/>
                </a:solidFill>
                <a:effectLst/>
                <a:latin typeface="Arial" pitchFamily="34" charset="0"/>
                <a:ea typeface="+mn-ea"/>
                <a:cs typeface="Arial" pitchFamily="34" charset="0"/>
              </a:rPr>
              <a:t> and above. It could also mean</a:t>
            </a:r>
            <a:r>
              <a:rPr lang="en-GB" sz="1200" kern="1200" dirty="0" smtClean="0">
                <a:solidFill>
                  <a:schemeClr val="tx1"/>
                </a:solidFill>
                <a:effectLst/>
                <a:latin typeface="Arial" pitchFamily="34" charset="0"/>
                <a:ea typeface="+mn-ea"/>
                <a:cs typeface="Arial" pitchFamily="34" charset="0"/>
              </a:rPr>
              <a:t> having significant work experience at management</a:t>
            </a:r>
            <a:r>
              <a:rPr lang="en-GB" sz="1200" kern="1200" baseline="0" dirty="0" smtClean="0">
                <a:solidFill>
                  <a:schemeClr val="tx1"/>
                </a:solidFill>
                <a:effectLst/>
                <a:latin typeface="Arial" pitchFamily="34" charset="0"/>
                <a:ea typeface="+mn-ea"/>
                <a:cs typeface="Arial" pitchFamily="34" charset="0"/>
              </a:rPr>
              <a:t> or </a:t>
            </a:r>
            <a:r>
              <a:rPr lang="en-GB" sz="1200" kern="1200" dirty="0" smtClean="0">
                <a:solidFill>
                  <a:schemeClr val="tx1"/>
                </a:solidFill>
                <a:effectLst/>
                <a:latin typeface="Arial" pitchFamily="34" charset="0"/>
                <a:ea typeface="+mn-ea"/>
                <a:cs typeface="Arial" pitchFamily="34" charset="0"/>
              </a:rPr>
              <a:t>professional level</a:t>
            </a:r>
            <a:r>
              <a:rPr lang="en-GB" sz="1200" b="0" i="0" kern="1200" dirty="0" smtClean="0">
                <a:solidFill>
                  <a:schemeClr val="tx1"/>
                </a:solidFill>
                <a:effectLst/>
                <a:latin typeface="Arial" pitchFamily="34" charset="0"/>
                <a:ea typeface="+mn-ea"/>
                <a:cs typeface="Arial" pitchFamily="34" charset="0"/>
              </a:rPr>
              <a:t>.</a:t>
            </a:r>
            <a:r>
              <a:rPr lang="en-GB" sz="1200" b="0" i="0" kern="1200" baseline="0" dirty="0" smtClean="0">
                <a:solidFill>
                  <a:schemeClr val="tx1"/>
                </a:solidFill>
                <a:effectLst/>
                <a:latin typeface="Arial" pitchFamily="34" charset="0"/>
                <a:ea typeface="+mn-ea"/>
                <a:cs typeface="Arial" pitchFamily="34" charset="0"/>
              </a:rPr>
              <a:t> </a:t>
            </a:r>
          </a:p>
          <a:p>
            <a:endParaRPr lang="en-GB" sz="1200" b="0" i="0" kern="1200" baseline="0" dirty="0" smtClean="0">
              <a:solidFill>
                <a:schemeClr val="tx1"/>
              </a:solidFill>
              <a:effectLst/>
              <a:latin typeface="Arial" pitchFamily="34" charset="0"/>
              <a:ea typeface="+mn-ea"/>
              <a:cs typeface="Arial"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u="none" kern="1200" dirty="0" smtClean="0">
                <a:solidFill>
                  <a:srgbClr val="C00000"/>
                </a:solidFill>
                <a:effectLst/>
                <a:latin typeface="Arial" pitchFamily="34" charset="0"/>
                <a:ea typeface="+mn-ea"/>
                <a:cs typeface="Arial" pitchFamily="34" charset="0"/>
                <a:hlinkClick r:id="rId3"/>
              </a:rPr>
              <a:t>‘The Future of Work: Jobs and Skills in 2030’</a:t>
            </a:r>
            <a:r>
              <a:rPr lang="en-GB" sz="1200" b="0" u="none" kern="1200" baseline="0" dirty="0" smtClean="0">
                <a:solidFill>
                  <a:srgbClr val="C00000"/>
                </a:solidFill>
                <a:effectLst/>
                <a:latin typeface="Arial" pitchFamily="34" charset="0"/>
                <a:ea typeface="+mn-ea"/>
                <a:cs typeface="Arial" pitchFamily="34" charset="0"/>
              </a:rPr>
              <a:t> </a:t>
            </a:r>
            <a:r>
              <a:rPr lang="en-GB" sz="1200" b="0" i="0" kern="1200" baseline="0" dirty="0" smtClean="0">
                <a:solidFill>
                  <a:schemeClr val="tx1"/>
                </a:solidFill>
                <a:effectLst/>
                <a:latin typeface="Arial" pitchFamily="34" charset="0"/>
                <a:ea typeface="+mn-ea"/>
                <a:cs typeface="Arial" pitchFamily="34" charset="0"/>
              </a:rPr>
              <a:t>report produced by the </a:t>
            </a:r>
            <a:r>
              <a:rPr lang="en-GB" b="0" i="0" dirty="0" smtClean="0">
                <a:latin typeface="Arial" pitchFamily="34" charset="0"/>
                <a:cs typeface="Arial" pitchFamily="34" charset="0"/>
              </a:rPr>
              <a:t>UK Commission for Employment and Skills (UKCES) in 2014 highlighted this</a:t>
            </a:r>
            <a:r>
              <a:rPr lang="en-GB" b="0" i="0" baseline="0" dirty="0" smtClean="0">
                <a:latin typeface="Arial" pitchFamily="34" charset="0"/>
                <a:cs typeface="Arial" pitchFamily="34" charset="0"/>
              </a:rPr>
              <a:t> growing need</a:t>
            </a:r>
            <a:r>
              <a:rPr lang="en-GB" b="0" i="0" dirty="0" smtClean="0">
                <a:latin typeface="Arial" pitchFamily="34" charset="0"/>
                <a:cs typeface="Arial" pitchFamily="34" charset="0"/>
              </a:rPr>
              <a:t> in the construction sector. Please see link to report: https://www.gov.uk/government/publications/jobs-and-skills-in-2030</a:t>
            </a:r>
          </a:p>
          <a:p>
            <a:endParaRPr lang="en-GB" b="0" i="0" dirty="0" smtClean="0">
              <a:latin typeface="Arial" pitchFamily="34" charset="0"/>
              <a:cs typeface="Arial" pitchFamily="34" charset="0"/>
            </a:endParaRPr>
          </a:p>
          <a:p>
            <a:pPr marL="171450" indent="-171450">
              <a:buFont typeface="Arial" panose="020B0604020202020204" pitchFamily="34" charset="0"/>
              <a:buChar char="•"/>
            </a:pPr>
            <a:r>
              <a:rPr lang="en-GB" b="0" i="0" dirty="0" smtClean="0">
                <a:latin typeface="Arial" pitchFamily="34" charset="0"/>
                <a:cs typeface="Arial" pitchFamily="34" charset="0"/>
              </a:rPr>
              <a:t>It is anticipated that there will be an increased demand for skilled project managers to manage both off-site and on-site construction projects. </a:t>
            </a:r>
          </a:p>
          <a:p>
            <a:endParaRPr lang="en-GB" b="0" i="0" dirty="0" smtClean="0">
              <a:latin typeface="Arial" pitchFamily="34" charset="0"/>
              <a:cs typeface="Arial" pitchFamily="34" charset="0"/>
            </a:endParaRPr>
          </a:p>
          <a:p>
            <a:pPr marL="171450" indent="-171450">
              <a:buFont typeface="Arial" panose="020B0604020202020204" pitchFamily="34" charset="0"/>
              <a:buChar char="•"/>
            </a:pPr>
            <a:r>
              <a:rPr lang="en-GB" b="0" i="0" dirty="0" smtClean="0">
                <a:latin typeface="Arial" pitchFamily="34" charset="0"/>
                <a:cs typeface="Arial" pitchFamily="34" charset="0"/>
              </a:rPr>
              <a:t>An increased demand for ICT skills is expected in building modelling and building management. </a:t>
            </a:r>
          </a:p>
          <a:p>
            <a:pPr marL="171450" indent="-171450">
              <a:buFont typeface="Arial" panose="020B0604020202020204" pitchFamily="34" charset="0"/>
              <a:buChar char="•"/>
            </a:pPr>
            <a:endParaRPr lang="en-GB" dirty="0" smtClean="0">
              <a:latin typeface="Arial" pitchFamily="34" charset="0"/>
              <a:cs typeface="Arial" pitchFamily="34" charset="0"/>
            </a:endParaRPr>
          </a:p>
          <a:p>
            <a:pPr marL="171450" indent="-171450">
              <a:buFont typeface="Arial" panose="020B0604020202020204" pitchFamily="34" charset="0"/>
              <a:buChar char="•"/>
            </a:pPr>
            <a:r>
              <a:rPr lang="en-GB" dirty="0" smtClean="0">
                <a:latin typeface="Arial" pitchFamily="34" charset="0"/>
                <a:cs typeface="Arial" pitchFamily="34" charset="0"/>
              </a:rPr>
              <a:t>As a graduate,</a:t>
            </a:r>
            <a:r>
              <a:rPr lang="en-GB" baseline="0" dirty="0" smtClean="0">
                <a:latin typeface="Arial" pitchFamily="34" charset="0"/>
                <a:cs typeface="Arial" pitchFamily="34" charset="0"/>
              </a:rPr>
              <a:t> </a:t>
            </a:r>
            <a:r>
              <a:rPr lang="en-GB" dirty="0" smtClean="0">
                <a:latin typeface="Arial" pitchFamily="34" charset="0"/>
                <a:cs typeface="Arial" pitchFamily="34" charset="0"/>
              </a:rPr>
              <a:t>a variety of career opportunities is open to you right from the start. You can enjoy international prospects, both here in the UK and overseas.</a:t>
            </a:r>
          </a:p>
          <a:p>
            <a:endParaRPr lang="en-GB" dirty="0" smtClean="0">
              <a:latin typeface="Arial" pitchFamily="34" charset="0"/>
              <a:cs typeface="Arial" pitchFamily="34" charset="0"/>
            </a:endParaRPr>
          </a:p>
          <a:p>
            <a:pPr marL="171450" indent="-171450">
              <a:buFont typeface="Arial" panose="020B0604020202020204" pitchFamily="34" charset="0"/>
              <a:buChar char="•"/>
            </a:pPr>
            <a:r>
              <a:rPr lang="en-GB" dirty="0" smtClean="0">
                <a:latin typeface="Arial" pitchFamily="34" charset="0"/>
                <a:cs typeface="Arial" pitchFamily="34" charset="0"/>
              </a:rPr>
              <a:t>A</a:t>
            </a:r>
            <a:r>
              <a:rPr lang="en-GB" baseline="0" dirty="0" smtClean="0">
                <a:latin typeface="Arial" pitchFamily="34" charset="0"/>
                <a:cs typeface="Arial" pitchFamily="34" charset="0"/>
              </a:rPr>
              <a:t> </a:t>
            </a:r>
            <a:r>
              <a:rPr lang="en-GB" dirty="0" smtClean="0">
                <a:latin typeface="Arial" pitchFamily="34" charset="0"/>
                <a:cs typeface="Arial" pitchFamily="34" charset="0"/>
              </a:rPr>
              <a:t>competitive starting salary and </a:t>
            </a:r>
            <a:r>
              <a:rPr lang="en-GB" baseline="0" dirty="0" smtClean="0">
                <a:latin typeface="Arial" pitchFamily="34" charset="0"/>
                <a:cs typeface="Arial" pitchFamily="34" charset="0"/>
              </a:rPr>
              <a:t>a number of construction and built environment companies offer </a:t>
            </a:r>
            <a:r>
              <a:rPr lang="en-GB" dirty="0" smtClean="0">
                <a:latin typeface="Arial" pitchFamily="34" charset="0"/>
                <a:cs typeface="Arial" pitchFamily="34" charset="0"/>
              </a:rPr>
              <a:t>an impressive range of benefits, which may include private healthcare, pension schemes and, in some cases,</a:t>
            </a:r>
            <a:r>
              <a:rPr lang="en-GB" baseline="0" dirty="0" smtClean="0">
                <a:latin typeface="Arial" pitchFamily="34" charset="0"/>
                <a:cs typeface="Arial" pitchFamily="34" charset="0"/>
              </a:rPr>
              <a:t> company cars</a:t>
            </a:r>
            <a:r>
              <a:rPr lang="en-GB" dirty="0" smtClean="0">
                <a:latin typeface="Arial" pitchFamily="34" charset="0"/>
                <a:cs typeface="Arial" pitchFamily="34" charset="0"/>
              </a:rPr>
              <a:t>, social opportunities and the chance to attend charity and sporting events.</a:t>
            </a:r>
          </a:p>
          <a:p>
            <a:pPr marL="171450" indent="-171450">
              <a:buFont typeface="Arial" panose="020B0604020202020204" pitchFamily="34" charset="0"/>
              <a:buChar char="•"/>
            </a:pPr>
            <a:endParaRPr lang="en-GB" baseline="0" dirty="0" smtClean="0">
              <a:latin typeface="Arial" pitchFamily="34" charset="0"/>
              <a:cs typeface="Arial" pitchFamily="34" charset="0"/>
            </a:endParaRPr>
          </a:p>
          <a:p>
            <a:pPr marL="171450" indent="-171450">
              <a:buFont typeface="Arial" panose="020B0604020202020204" pitchFamily="34" charset="0"/>
              <a:buChar char="•"/>
            </a:pPr>
            <a:r>
              <a:rPr lang="en-GB" b="0" i="0" baseline="0" dirty="0" smtClean="0">
                <a:latin typeface="Arial" pitchFamily="34" charset="0"/>
                <a:cs typeface="Arial" pitchFamily="34" charset="0"/>
              </a:rPr>
              <a:t>For a s</a:t>
            </a:r>
            <a:r>
              <a:rPr lang="en-GB" b="0" i="0" dirty="0" smtClean="0">
                <a:latin typeface="Arial" pitchFamily="34" charset="0"/>
                <a:cs typeface="Arial" pitchFamily="34" charset="0"/>
              </a:rPr>
              <a:t>alary guide,</a:t>
            </a:r>
            <a:r>
              <a:rPr lang="en-GB" b="0" i="0" baseline="0" dirty="0" smtClean="0">
                <a:latin typeface="Arial" pitchFamily="34" charset="0"/>
                <a:cs typeface="Arial" pitchFamily="34" charset="0"/>
              </a:rPr>
              <a:t> to find out</a:t>
            </a:r>
            <a:r>
              <a:rPr lang="en-GB" b="0" i="0" dirty="0" smtClean="0">
                <a:latin typeface="Arial" pitchFamily="34" charset="0"/>
                <a:cs typeface="Arial" pitchFamily="34" charset="0"/>
              </a:rPr>
              <a:t> how much you can earn in civil engineering, construction and surveying careers, please</a:t>
            </a:r>
            <a:r>
              <a:rPr lang="en-GB" b="0" i="0" baseline="0" dirty="0" smtClean="0">
                <a:latin typeface="Arial" pitchFamily="34" charset="0"/>
                <a:cs typeface="Arial" pitchFamily="34" charset="0"/>
              </a:rPr>
              <a:t> visit:</a:t>
            </a:r>
          </a:p>
          <a:p>
            <a:pPr marL="0" indent="0">
              <a:buFont typeface="Arial" panose="020B0604020202020204" pitchFamily="34" charset="0"/>
              <a:buNone/>
            </a:pPr>
            <a:r>
              <a:rPr kumimoji="0" lang="en-GB" sz="1200" b="0" i="0" u="none" strike="noStrike" kern="1200" cap="none" spc="0" normalizeH="0" baseline="0" noProof="0" dirty="0" smtClean="0">
                <a:ln>
                  <a:noFill/>
                </a:ln>
                <a:solidFill>
                  <a:prstClr val="black"/>
                </a:solidFill>
                <a:effectLst/>
                <a:uLnTx/>
                <a:uFillTx/>
                <a:latin typeface="Arial" pitchFamily="34" charset="0"/>
                <a:ea typeface="+mj-ea"/>
                <a:cs typeface="Arial" pitchFamily="34" charset="0"/>
                <a:hlinkClick r:id="rId4"/>
              </a:rPr>
              <a:t> https://targetjobs.co.uk/career-sectors/civil-and-structural-engineering/316063-salary-guide-how-much-you-earn-in-civil-engineering-construction-and-</a:t>
            </a:r>
            <a:endParaRPr lang="en-GB" dirty="0" smtClean="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21</a:t>
            </a:fld>
            <a:endParaRPr lang="en-GB"/>
          </a:p>
        </p:txBody>
      </p:sp>
    </p:spTree>
    <p:extLst>
      <p:ext uri="{BB962C8B-B14F-4D97-AF65-F5344CB8AC3E}">
        <p14:creationId xmlns:p14="http://schemas.microsoft.com/office/powerpoint/2010/main" val="21660845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effectLst/>
                <a:latin typeface="Arial" pitchFamily="34" charset="0"/>
                <a:cs typeface="Arial" pitchFamily="34" charset="0"/>
              </a:rPr>
              <a:t>This,</a:t>
            </a:r>
            <a:r>
              <a:rPr lang="en-GB" baseline="0" dirty="0" smtClean="0">
                <a:effectLst/>
                <a:latin typeface="Arial" pitchFamily="34" charset="0"/>
                <a:cs typeface="Arial" pitchFamily="34" charset="0"/>
              </a:rPr>
              <a:t> and the next two slides, represent the wide range of careers that the construction and built environment sector can offer. There are some very brief descriptions below.</a:t>
            </a:r>
          </a:p>
          <a:p>
            <a:pPr marL="171450" indent="-171450">
              <a:buFont typeface="Arial" panose="020B0604020202020204" pitchFamily="34" charset="0"/>
              <a:buChar char="•"/>
            </a:pPr>
            <a:endParaRPr lang="en-GB" baseline="0" dirty="0" smtClean="0">
              <a:effectLst/>
              <a:latin typeface="Arial" pitchFamily="34" charset="0"/>
              <a:cs typeface="Arial" pitchFamily="34" charset="0"/>
            </a:endParaRPr>
          </a:p>
          <a:p>
            <a:pPr marL="171450" indent="-171450">
              <a:buFont typeface="Arial" panose="020B0604020202020204" pitchFamily="34" charset="0"/>
              <a:buChar char="•"/>
            </a:pPr>
            <a:r>
              <a:rPr lang="en-GB" baseline="0" dirty="0" smtClean="0">
                <a:effectLst/>
                <a:latin typeface="Arial" pitchFamily="34" charset="0"/>
                <a:cs typeface="Arial" pitchFamily="34" charset="0"/>
              </a:rPr>
              <a:t>They have been subdivided into design and management, engineering and surveying, and non-construction roles. </a:t>
            </a:r>
          </a:p>
          <a:p>
            <a:pPr marL="171450" indent="-171450">
              <a:buFont typeface="Arial" panose="020B0604020202020204" pitchFamily="34" charset="0"/>
              <a:buChar char="•"/>
            </a:pPr>
            <a:endParaRPr lang="en-GB" baseline="0" dirty="0" smtClean="0">
              <a:effectLst/>
              <a:latin typeface="Arial" pitchFamily="34" charset="0"/>
              <a:cs typeface="Arial" pitchFamily="34" charset="0"/>
            </a:endParaRPr>
          </a:p>
          <a:p>
            <a:pPr marL="171450" indent="-171450">
              <a:buFont typeface="Arial" panose="020B0604020202020204" pitchFamily="34" charset="0"/>
              <a:buChar char="•"/>
            </a:pPr>
            <a:r>
              <a:rPr lang="en-GB" baseline="0" dirty="0" smtClean="0">
                <a:effectLst/>
                <a:latin typeface="Arial" pitchFamily="34" charset="0"/>
                <a:cs typeface="Arial" pitchFamily="34" charset="0"/>
              </a:rPr>
              <a:t>The figure represents the number of people needed each year from now until 2020.</a:t>
            </a:r>
          </a:p>
          <a:p>
            <a:pPr marL="0" indent="0">
              <a:buFont typeface="Arial" panose="020B0604020202020204" pitchFamily="34" charset="0"/>
              <a:buNone/>
            </a:pPr>
            <a:r>
              <a:rPr lang="en-GB" b="1" baseline="0" dirty="0" smtClean="0">
                <a:effectLst/>
                <a:latin typeface="Arial" pitchFamily="34" charset="0"/>
                <a:cs typeface="Arial" pitchFamily="34" charset="0"/>
              </a:rPr>
              <a:t>   </a:t>
            </a:r>
            <a:r>
              <a:rPr lang="en-GB" b="0" baseline="0" dirty="0" smtClean="0">
                <a:effectLst/>
                <a:latin typeface="Arial" pitchFamily="34" charset="0"/>
                <a:cs typeface="Arial" pitchFamily="34" charset="0"/>
              </a:rPr>
              <a:t> (</a:t>
            </a:r>
            <a:r>
              <a:rPr lang="en-GB" b="1" baseline="0" dirty="0" smtClean="0">
                <a:effectLst/>
                <a:latin typeface="Arial" pitchFamily="34" charset="0"/>
                <a:cs typeface="Arial" pitchFamily="34" charset="0"/>
              </a:rPr>
              <a:t>Data Source </a:t>
            </a:r>
            <a:r>
              <a:rPr lang="en-GB" baseline="0" dirty="0" smtClean="0">
                <a:effectLst/>
                <a:latin typeface="Arial" pitchFamily="34" charset="0"/>
                <a:cs typeface="Arial" pitchFamily="34" charset="0"/>
              </a:rPr>
              <a:t>– CITB Construction Skills Network Report UK – </a:t>
            </a:r>
            <a:r>
              <a:rPr kumimoji="0" lang="en-GB" sz="1200" b="0" i="0" u="none" strike="noStrike" kern="1200" cap="none" spc="0" normalizeH="0" baseline="0" noProof="0" dirty="0" smtClean="0">
                <a:ln>
                  <a:noFill/>
                </a:ln>
                <a:solidFill>
                  <a:prstClr val="black"/>
                </a:solidFill>
                <a:effectLst/>
                <a:uLnTx/>
                <a:uFillTx/>
                <a:latin typeface="Arial" pitchFamily="34" charset="0"/>
                <a:ea typeface="+mj-ea"/>
                <a:cs typeface="Arial" pitchFamily="34" charset="0"/>
                <a:hlinkClick r:id="rId3"/>
              </a:rPr>
              <a:t>www.citb.co.uk/csn</a:t>
            </a:r>
            <a:r>
              <a:rPr lang="en-GB" baseline="0" dirty="0" smtClean="0">
                <a:effectLst/>
                <a:latin typeface="Arial" pitchFamily="34" charset="0"/>
                <a:cs typeface="Arial" pitchFamily="34" charset="0"/>
              </a:rPr>
              <a:t>)</a:t>
            </a:r>
          </a:p>
          <a:p>
            <a:pPr marL="171450" indent="-171450">
              <a:buFont typeface="Arial" panose="020B0604020202020204" pitchFamily="34" charset="0"/>
              <a:buChar char="•"/>
            </a:pPr>
            <a:endParaRPr lang="en-GB" baseline="0" dirty="0" smtClean="0">
              <a:effectLst/>
              <a:latin typeface="Arial" pitchFamily="34" charset="0"/>
              <a:cs typeface="Arial" pitchFamily="34" charset="0"/>
            </a:endParaRPr>
          </a:p>
          <a:p>
            <a:pPr marL="171450" indent="-171450">
              <a:buFont typeface="Arial" panose="020B0604020202020204" pitchFamily="34" charset="0"/>
              <a:buChar char="•"/>
            </a:pPr>
            <a:r>
              <a:rPr lang="en-GB" baseline="0" dirty="0" smtClean="0">
                <a:effectLst/>
                <a:latin typeface="Arial" pitchFamily="34" charset="0"/>
                <a:cs typeface="Arial" pitchFamily="34" charset="0"/>
              </a:rPr>
              <a:t>It may be useful to pick out two to three careers to discuss in more detail or that relate to the audience you are presenting to. For more detailed career profiles visit the Careers Explorer on www.goconstruct.org </a:t>
            </a:r>
          </a:p>
          <a:p>
            <a:pPr marL="0" indent="0">
              <a:buFont typeface="Arial" panose="020B0604020202020204" pitchFamily="34" charset="0"/>
              <a:buNone/>
            </a:pPr>
            <a:endParaRPr lang="en-GB" dirty="0" smtClean="0">
              <a:effectLst/>
              <a:latin typeface="Arial" pitchFamily="34" charset="0"/>
              <a:cs typeface="Arial" pitchFamily="34" charset="0"/>
            </a:endParaRPr>
          </a:p>
          <a:p>
            <a:pPr marL="0" indent="0">
              <a:buFont typeface="Arial" panose="020B0604020202020204" pitchFamily="34" charset="0"/>
              <a:buNone/>
            </a:pPr>
            <a:r>
              <a:rPr lang="en-GB" dirty="0" smtClean="0">
                <a:effectLst/>
                <a:latin typeface="Arial" pitchFamily="34" charset="0"/>
                <a:cs typeface="Arial" pitchFamily="34" charset="0"/>
              </a:rPr>
              <a:t>Design Roles brief descriptions:</a:t>
            </a:r>
          </a:p>
          <a:p>
            <a:pPr marL="0" indent="0">
              <a:buFont typeface="Arial" panose="020B0604020202020204" pitchFamily="34" charset="0"/>
              <a:buNone/>
            </a:pPr>
            <a:endParaRPr lang="en-GB" dirty="0" smtClean="0">
              <a:effectLst/>
              <a:latin typeface="Arial" pitchFamily="34" charset="0"/>
              <a:cs typeface="Arial" pitchFamily="34" charset="0"/>
            </a:endParaRPr>
          </a:p>
          <a:p>
            <a:pPr marL="185896" indent="-185896">
              <a:buFont typeface="Arial" panose="020B0604020202020204" pitchFamily="34" charset="0"/>
              <a:buChar char="•"/>
            </a:pPr>
            <a:r>
              <a:rPr lang="en-GB" b="1" dirty="0" smtClean="0">
                <a:effectLst/>
                <a:latin typeface="Arial" pitchFamily="34" charset="0"/>
                <a:cs typeface="Arial" pitchFamily="34" charset="0"/>
              </a:rPr>
              <a:t>Architect</a:t>
            </a:r>
            <a:r>
              <a:rPr lang="en-GB" b="1" baseline="0" dirty="0" smtClean="0">
                <a:latin typeface="Arial" pitchFamily="34" charset="0"/>
                <a:cs typeface="Arial" pitchFamily="34" charset="0"/>
              </a:rPr>
              <a:t> </a:t>
            </a:r>
            <a:r>
              <a:rPr lang="en-GB" baseline="0" dirty="0" smtClean="0">
                <a:latin typeface="Arial" pitchFamily="34" charset="0"/>
                <a:cs typeface="Arial" pitchFamily="34" charset="0"/>
              </a:rPr>
              <a:t>– </a:t>
            </a:r>
            <a:r>
              <a:rPr lang="en-GB" baseline="0" dirty="0" smtClean="0">
                <a:effectLst/>
                <a:latin typeface="Arial" pitchFamily="34" charset="0"/>
                <a:cs typeface="Arial" pitchFamily="34" charset="0"/>
              </a:rPr>
              <a:t>D</a:t>
            </a:r>
            <a:r>
              <a:rPr lang="en-GB" dirty="0" smtClean="0">
                <a:effectLst/>
                <a:latin typeface="Arial" pitchFamily="34" charset="0"/>
                <a:cs typeface="Arial" pitchFamily="34" charset="0"/>
              </a:rPr>
              <a:t>evelops client’s idea from concept through to final design.</a:t>
            </a:r>
          </a:p>
          <a:p>
            <a:pPr marL="185896" indent="-185896">
              <a:buFont typeface="Arial" panose="020B0604020202020204" pitchFamily="34" charset="0"/>
              <a:buChar char="•"/>
            </a:pPr>
            <a:r>
              <a:rPr lang="en-GB" b="1" dirty="0" smtClean="0">
                <a:effectLst/>
                <a:latin typeface="Arial" pitchFamily="34" charset="0"/>
                <a:cs typeface="Arial" pitchFamily="34" charset="0"/>
              </a:rPr>
              <a:t>Architectural technologist</a:t>
            </a:r>
            <a:r>
              <a:rPr lang="en-GB" b="1" baseline="0" dirty="0" smtClean="0">
                <a:latin typeface="Arial" pitchFamily="34" charset="0"/>
                <a:cs typeface="Arial" pitchFamily="34" charset="0"/>
              </a:rPr>
              <a:t> </a:t>
            </a:r>
            <a:r>
              <a:rPr lang="en-GB" baseline="0" dirty="0" smtClean="0">
                <a:latin typeface="Arial" pitchFamily="34" charset="0"/>
                <a:cs typeface="Arial" pitchFamily="34" charset="0"/>
              </a:rPr>
              <a:t>– </a:t>
            </a:r>
            <a:r>
              <a:rPr lang="en-GB" baseline="0" dirty="0" smtClean="0">
                <a:effectLst/>
                <a:latin typeface="Arial" pitchFamily="34" charset="0"/>
                <a:cs typeface="Arial" pitchFamily="34" charset="0"/>
              </a:rPr>
              <a:t>Specialises in the science of architecture.</a:t>
            </a:r>
          </a:p>
          <a:p>
            <a:pPr marL="185896" indent="-185896">
              <a:buFont typeface="Arial" panose="020B0604020202020204" pitchFamily="34" charset="0"/>
              <a:buChar char="•"/>
            </a:pPr>
            <a:r>
              <a:rPr lang="en-GB" b="1" baseline="0" dirty="0" smtClean="0">
                <a:effectLst/>
                <a:latin typeface="Arial" pitchFamily="34" charset="0"/>
                <a:cs typeface="Arial" pitchFamily="34" charset="0"/>
              </a:rPr>
              <a:t>Landscape architect</a:t>
            </a:r>
            <a:r>
              <a:rPr lang="en-GB" b="1" baseline="0" dirty="0" smtClean="0">
                <a:latin typeface="Arial" pitchFamily="34" charset="0"/>
                <a:cs typeface="Arial" pitchFamily="34" charset="0"/>
              </a:rPr>
              <a:t> </a:t>
            </a:r>
            <a:r>
              <a:rPr lang="en-GB" baseline="0" dirty="0" smtClean="0">
                <a:latin typeface="Arial" pitchFamily="34" charset="0"/>
                <a:cs typeface="Arial" pitchFamily="34" charset="0"/>
              </a:rPr>
              <a:t>– D</a:t>
            </a:r>
            <a:r>
              <a:rPr lang="en-GB" baseline="0" dirty="0" smtClean="0">
                <a:effectLst/>
                <a:latin typeface="Arial" pitchFamily="34" charset="0"/>
                <a:cs typeface="Arial" pitchFamily="34" charset="0"/>
              </a:rPr>
              <a:t>esigns external spaces.</a:t>
            </a:r>
          </a:p>
          <a:p>
            <a:pPr marL="185896" indent="-185896">
              <a:buFont typeface="Arial" panose="020B0604020202020204" pitchFamily="34" charset="0"/>
              <a:buChar char="•"/>
            </a:pPr>
            <a:r>
              <a:rPr lang="en-GB" b="1" baseline="0" dirty="0" smtClean="0">
                <a:effectLst/>
                <a:latin typeface="Arial" pitchFamily="34" charset="0"/>
                <a:cs typeface="Arial" pitchFamily="34" charset="0"/>
              </a:rPr>
              <a:t>Town planner</a:t>
            </a:r>
            <a:r>
              <a:rPr lang="en-GB" b="1" baseline="0" dirty="0" smtClean="0">
                <a:latin typeface="Arial" pitchFamily="34" charset="0"/>
                <a:cs typeface="Arial" pitchFamily="34" charset="0"/>
              </a:rPr>
              <a:t> </a:t>
            </a:r>
            <a:r>
              <a:rPr lang="en-GB" baseline="0" dirty="0" smtClean="0">
                <a:latin typeface="Arial" pitchFamily="34" charset="0"/>
                <a:cs typeface="Arial" pitchFamily="34" charset="0"/>
              </a:rPr>
              <a:t>– M</a:t>
            </a:r>
            <a:r>
              <a:rPr lang="en-GB" dirty="0" smtClean="0">
                <a:latin typeface="Arial" pitchFamily="34" charset="0"/>
                <a:cs typeface="Arial" pitchFamily="34" charset="0"/>
              </a:rPr>
              <a:t>anages the development of our cities, towns and countryside and ensures that our natural and built environments work together</a:t>
            </a:r>
            <a:r>
              <a:rPr lang="en-GB" baseline="0" dirty="0" smtClean="0">
                <a:latin typeface="Arial" pitchFamily="34" charset="0"/>
                <a:cs typeface="Arial" pitchFamily="34" charset="0"/>
              </a:rPr>
              <a:t>, focusing on community living.</a:t>
            </a:r>
          </a:p>
          <a:p>
            <a:pPr marL="0" indent="0">
              <a:buFont typeface="Arial" panose="020B0604020202020204" pitchFamily="34" charset="0"/>
              <a:buNone/>
            </a:pPr>
            <a:endParaRPr lang="en-GB" dirty="0" smtClean="0">
              <a:latin typeface="Arial" pitchFamily="34" charset="0"/>
              <a:cs typeface="Arial" pitchFamily="34" charset="0"/>
            </a:endParaRPr>
          </a:p>
          <a:p>
            <a:pPr marL="0" indent="0">
              <a:buFont typeface="Arial" panose="020B0604020202020204" pitchFamily="34" charset="0"/>
              <a:buNone/>
            </a:pPr>
            <a:r>
              <a:rPr lang="en-GB" dirty="0" smtClean="0">
                <a:latin typeface="Arial" pitchFamily="34" charset="0"/>
                <a:cs typeface="Arial" pitchFamily="34" charset="0"/>
              </a:rPr>
              <a:t>Engineering roles brief</a:t>
            </a:r>
            <a:r>
              <a:rPr lang="en-GB" baseline="0" dirty="0" smtClean="0">
                <a:latin typeface="Arial" pitchFamily="34" charset="0"/>
                <a:cs typeface="Arial" pitchFamily="34" charset="0"/>
              </a:rPr>
              <a:t> descriptions:</a:t>
            </a:r>
          </a:p>
          <a:p>
            <a:pPr marL="0" indent="0">
              <a:buFont typeface="Arial" panose="020B0604020202020204" pitchFamily="34" charset="0"/>
              <a:buNone/>
            </a:pPr>
            <a:endParaRPr lang="en-GB" dirty="0" smtClean="0">
              <a:latin typeface="Arial" pitchFamily="34" charset="0"/>
              <a:cs typeface="Arial" pitchFamily="34" charset="0"/>
            </a:endParaRPr>
          </a:p>
          <a:p>
            <a:pPr marL="185896" indent="-185896" defTabSz="991449">
              <a:buFont typeface="Arial" panose="020B0604020202020204" pitchFamily="34" charset="0"/>
              <a:buChar char="•"/>
              <a:defRPr/>
            </a:pPr>
            <a:r>
              <a:rPr lang="en-GB" b="1" baseline="0" dirty="0" smtClean="0">
                <a:effectLst/>
                <a:latin typeface="Arial" pitchFamily="34" charset="0"/>
                <a:cs typeface="Arial" pitchFamily="34" charset="0"/>
              </a:rPr>
              <a:t>Project manager</a:t>
            </a:r>
            <a:r>
              <a:rPr lang="en-GB" b="1" baseline="0" dirty="0" smtClean="0">
                <a:latin typeface="Arial" pitchFamily="34" charset="0"/>
                <a:cs typeface="Arial" pitchFamily="34" charset="0"/>
              </a:rPr>
              <a:t> </a:t>
            </a:r>
            <a:r>
              <a:rPr lang="en-GB" baseline="0" dirty="0" smtClean="0">
                <a:latin typeface="Arial" pitchFamily="34" charset="0"/>
                <a:cs typeface="Arial" pitchFamily="34" charset="0"/>
              </a:rPr>
              <a:t>– </a:t>
            </a:r>
            <a:r>
              <a:rPr lang="en-GB" baseline="0" dirty="0" smtClean="0">
                <a:effectLst/>
                <a:latin typeface="Arial" pitchFamily="34" charset="0"/>
                <a:cs typeface="Arial" pitchFamily="34" charset="0"/>
              </a:rPr>
              <a:t>Keeps projects running efficiently by working out a logical sequence of work to make best use of resources available, monitoring time, cost and quality and making any necessary adjustments. </a:t>
            </a:r>
          </a:p>
          <a:p>
            <a:pPr marL="185896" indent="-185896" defTabSz="991449">
              <a:buFont typeface="Arial" panose="020B0604020202020204" pitchFamily="34" charset="0"/>
              <a:buChar char="•"/>
              <a:defRPr/>
            </a:pPr>
            <a:r>
              <a:rPr lang="en-GB" b="1" baseline="0" dirty="0" smtClean="0">
                <a:effectLst/>
                <a:latin typeface="Arial" pitchFamily="34" charset="0"/>
                <a:cs typeface="Arial" pitchFamily="34" charset="0"/>
              </a:rPr>
              <a:t>Construction manager </a:t>
            </a:r>
            <a:r>
              <a:rPr lang="en-GB" baseline="0" dirty="0" smtClean="0">
                <a:effectLst/>
                <a:latin typeface="Arial" pitchFamily="34" charset="0"/>
                <a:cs typeface="Arial" pitchFamily="34" charset="0"/>
              </a:rPr>
              <a:t>– Manages the construction site right through to completion by controlling people, materials and equipment to make it all happen on time, on budget and to quality standards.</a:t>
            </a:r>
          </a:p>
          <a:p>
            <a:pPr marL="185896" marR="0" indent="-185896" algn="l" defTabSz="99144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baseline="0" dirty="0" smtClean="0">
                <a:effectLst/>
                <a:latin typeface="Arial" pitchFamily="34" charset="0"/>
                <a:cs typeface="Arial" pitchFamily="34" charset="0"/>
              </a:rPr>
              <a:t>Commercial Manager – </a:t>
            </a:r>
            <a:r>
              <a:rPr lang="en-GB" b="0" baseline="0" dirty="0" smtClean="0">
                <a:effectLst/>
                <a:latin typeface="+mn-lt"/>
                <a:cs typeface="+mn-cs"/>
              </a:rPr>
              <a:t>R</a:t>
            </a:r>
            <a:r>
              <a:rPr lang="en-GB" dirty="0" smtClean="0"/>
              <a:t>esponsible for the financial management of projects, putting together bids for new work and negotiating and agreeing contracts, often worth many millions of pounds.</a:t>
            </a:r>
            <a:endParaRPr lang="en-GB" b="1" baseline="0" dirty="0" smtClean="0">
              <a:effectLst/>
              <a:latin typeface="Arial" pitchFamily="34" charset="0"/>
              <a:cs typeface="Arial" pitchFamily="34" charset="0"/>
            </a:endParaRPr>
          </a:p>
          <a:p>
            <a:pPr marL="185896" marR="0" indent="-185896" algn="l" defTabSz="99144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effectLst/>
                <a:latin typeface="Arial" pitchFamily="34" charset="0"/>
                <a:cs typeface="Arial" pitchFamily="34" charset="0"/>
              </a:rPr>
              <a:t> </a:t>
            </a:r>
            <a:r>
              <a:rPr lang="en-GB" b="1" baseline="0" dirty="0" smtClean="0">
                <a:effectLst/>
                <a:latin typeface="Arial" pitchFamily="34" charset="0"/>
                <a:cs typeface="Arial" pitchFamily="34" charset="0"/>
              </a:rPr>
              <a:t>Engineering Manager – </a:t>
            </a:r>
            <a:r>
              <a:rPr lang="en-GB" b="0" baseline="0" dirty="0" smtClean="0">
                <a:effectLst/>
                <a:latin typeface="Arial" pitchFamily="34" charset="0"/>
                <a:cs typeface="Arial" pitchFamily="34" charset="0"/>
              </a:rPr>
              <a:t>Manages design,  installation and maintenance of Heating, Air Conditioning and Ventilation systems </a:t>
            </a:r>
          </a:p>
          <a:p>
            <a:pPr marL="185896" indent="-185896" defTabSz="991449">
              <a:buFont typeface="Arial" panose="020B0604020202020204" pitchFamily="34" charset="0"/>
              <a:buChar char="•"/>
              <a:defRPr/>
            </a:pPr>
            <a:endParaRPr lang="en-GB" dirty="0" smtClean="0">
              <a:effectLst/>
              <a:latin typeface="Arial" pitchFamily="34" charset="0"/>
              <a:cs typeface="Arial" pitchFamily="34" charset="0"/>
            </a:endParaRPr>
          </a:p>
          <a:p>
            <a:endParaRPr lang="en-GB" dirty="0" smtClean="0">
              <a:latin typeface="Arial" pitchFamily="34" charset="0"/>
              <a:cs typeface="Arial" pitchFamily="34" charset="0"/>
            </a:endParaRPr>
          </a:p>
          <a:p>
            <a:endParaRPr lang="en-GB" dirty="0" smtClean="0">
              <a:latin typeface="Arial" pitchFamily="34" charset="0"/>
              <a:cs typeface="Arial" pitchFamily="34" charset="0"/>
            </a:endParaRPr>
          </a:p>
          <a:p>
            <a:endParaRPr lang="en-ZA" dirty="0" smtClean="0">
              <a:latin typeface="Arial" pitchFamily="34" charset="0"/>
              <a:cs typeface="Arial" pitchFamily="34" charset="0"/>
            </a:endParaRPr>
          </a:p>
          <a:p>
            <a:endParaRPr lang="en-ZA"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22</a:t>
            </a:fld>
            <a:endParaRPr lang="en-GB"/>
          </a:p>
        </p:txBody>
      </p:sp>
    </p:spTree>
    <p:extLst>
      <p:ext uri="{BB962C8B-B14F-4D97-AF65-F5344CB8AC3E}">
        <p14:creationId xmlns:p14="http://schemas.microsoft.com/office/powerpoint/2010/main" val="13301534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baseline="0" dirty="0" smtClean="0">
                <a:effectLst/>
                <a:latin typeface="Arial" pitchFamily="34" charset="0"/>
                <a:cs typeface="Arial" pitchFamily="34" charset="0"/>
              </a:rPr>
              <a:t>It may be useful to pick out two to three careers to discuss in more detail or that relate to the audience you are presenting to.</a:t>
            </a:r>
          </a:p>
          <a:p>
            <a:pPr marL="171450" indent="-171450">
              <a:buFont typeface="Arial" panose="020B0604020202020204" pitchFamily="34" charset="0"/>
              <a:buChar char="•"/>
            </a:pPr>
            <a:endParaRPr lang="en-GB" baseline="0" dirty="0" smtClean="0">
              <a:effectLst/>
              <a:latin typeface="Arial" pitchFamily="34" charset="0"/>
              <a:cs typeface="Arial"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effectLst/>
                <a:latin typeface="Arial" pitchFamily="34" charset="0"/>
                <a:cs typeface="Arial" pitchFamily="34" charset="0"/>
              </a:rPr>
              <a:t>The figure represents the number of people needed each year from now until 2020.</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aseline="0" dirty="0" smtClean="0">
                <a:effectLst/>
                <a:latin typeface="Arial" pitchFamily="34" charset="0"/>
                <a:cs typeface="Arial" pitchFamily="34" charset="0"/>
              </a:rPr>
              <a:t>     </a:t>
            </a:r>
            <a:r>
              <a:rPr lang="en-GB" b="0" baseline="0" dirty="0" smtClean="0">
                <a:effectLst/>
                <a:latin typeface="Arial" pitchFamily="34" charset="0"/>
                <a:cs typeface="Arial" pitchFamily="34" charset="0"/>
              </a:rPr>
              <a:t>(</a:t>
            </a:r>
            <a:r>
              <a:rPr lang="en-GB" b="1" baseline="0" dirty="0" smtClean="0">
                <a:effectLst/>
                <a:latin typeface="Arial" pitchFamily="34" charset="0"/>
                <a:cs typeface="Arial" pitchFamily="34" charset="0"/>
              </a:rPr>
              <a:t>Data Source </a:t>
            </a:r>
            <a:r>
              <a:rPr lang="en-GB" baseline="0" dirty="0" smtClean="0">
                <a:effectLst/>
                <a:latin typeface="Arial" pitchFamily="34" charset="0"/>
                <a:cs typeface="Arial" pitchFamily="34" charset="0"/>
              </a:rPr>
              <a:t>– CITB Construction Skills Network Report UK – </a:t>
            </a:r>
            <a:r>
              <a:rPr kumimoji="0" lang="en-GB" sz="1200" b="0" i="0" u="none" strike="noStrike" kern="1200" cap="none" spc="0" normalizeH="0" baseline="0" noProof="0" dirty="0" smtClean="0">
                <a:ln>
                  <a:noFill/>
                </a:ln>
                <a:solidFill>
                  <a:prstClr val="black"/>
                </a:solidFill>
                <a:effectLst/>
                <a:uLnTx/>
                <a:uFillTx/>
                <a:latin typeface="Arial" pitchFamily="34" charset="0"/>
                <a:ea typeface="+mj-ea"/>
                <a:cs typeface="Arial" pitchFamily="34" charset="0"/>
                <a:hlinkClick r:id="rId3"/>
              </a:rPr>
              <a:t>www.citb.co.uk/csn</a:t>
            </a:r>
            <a:r>
              <a:rPr lang="en-GB" baseline="0" dirty="0" smtClean="0">
                <a:effectLst/>
                <a:latin typeface="Arial" pitchFamily="34" charset="0"/>
                <a:cs typeface="Arial" pitchFamily="34" charset="0"/>
              </a:rPr>
              <a:t>)</a:t>
            </a:r>
          </a:p>
          <a:p>
            <a:pPr marL="0" indent="0">
              <a:buFont typeface="Arial" panose="020B0604020202020204" pitchFamily="34" charset="0"/>
              <a:buNone/>
            </a:pPr>
            <a:endParaRPr lang="en-GB" dirty="0" smtClean="0">
              <a:effectLst/>
              <a:latin typeface="Arial" pitchFamily="34" charset="0"/>
              <a:cs typeface="Arial"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effectLst/>
                <a:latin typeface="Arial" pitchFamily="34" charset="0"/>
                <a:cs typeface="Arial" pitchFamily="34" charset="0"/>
              </a:rPr>
              <a:t>It may be useful to pick out two to three careers to discuss in more detail or that relate to the audience you are presenting to. For more detailed career profiles visit the Careers Explorer on www.goconstruct.org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aseline="0" dirty="0" smtClean="0">
              <a:effectLst/>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aseline="0" dirty="0" smtClean="0">
                <a:effectLst/>
                <a:latin typeface="Arial" pitchFamily="34" charset="0"/>
                <a:cs typeface="Arial" pitchFamily="34" charset="0"/>
              </a:rPr>
              <a:t>Surveying roles brief descriptions:</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aseline="0" dirty="0" smtClean="0">
              <a:effectLst/>
              <a:latin typeface="Arial" pitchFamily="34" charset="0"/>
              <a:cs typeface="Arial" pitchFamily="34" charset="0"/>
            </a:endParaRPr>
          </a:p>
          <a:p>
            <a:pPr marL="185896" indent="-185896">
              <a:buFont typeface="Arial" panose="020B0604020202020204" pitchFamily="34" charset="0"/>
              <a:buChar char="•"/>
            </a:pPr>
            <a:r>
              <a:rPr lang="en-GB" b="1" baseline="0" dirty="0" smtClean="0">
                <a:effectLst/>
                <a:latin typeface="Arial" pitchFamily="34" charset="0"/>
                <a:cs typeface="Arial" pitchFamily="34" charset="0"/>
              </a:rPr>
              <a:t>Building surveyor</a:t>
            </a:r>
            <a:r>
              <a:rPr lang="en-GB" b="1" baseline="0" dirty="0" smtClean="0">
                <a:latin typeface="Arial" pitchFamily="34" charset="0"/>
                <a:cs typeface="Arial" pitchFamily="34" charset="0"/>
              </a:rPr>
              <a:t> </a:t>
            </a:r>
            <a:r>
              <a:rPr lang="en-GB" baseline="0" dirty="0" smtClean="0">
                <a:latin typeface="Arial" pitchFamily="34" charset="0"/>
                <a:cs typeface="Arial" pitchFamily="34" charset="0"/>
              </a:rPr>
              <a:t>– Advises on the d</a:t>
            </a:r>
            <a:r>
              <a:rPr lang="en-GB" baseline="0" dirty="0" smtClean="0">
                <a:effectLst/>
                <a:latin typeface="Arial" pitchFamily="34" charset="0"/>
                <a:cs typeface="Arial" pitchFamily="34" charset="0"/>
              </a:rPr>
              <a:t>esign, maintenance, alteration, repair, refurbishment and restoration of existing buildings.</a:t>
            </a:r>
          </a:p>
          <a:p>
            <a:pPr marL="185896" indent="-185896" defTabSz="991449">
              <a:buFont typeface="Arial" panose="020B0604020202020204" pitchFamily="34" charset="0"/>
              <a:buChar char="•"/>
              <a:defRPr/>
            </a:pPr>
            <a:r>
              <a:rPr lang="en-GB" b="1" baseline="0" dirty="0" smtClean="0">
                <a:effectLst/>
                <a:latin typeface="Arial" pitchFamily="34" charset="0"/>
                <a:cs typeface="Arial" pitchFamily="34" charset="0"/>
              </a:rPr>
              <a:t>Quantity surveyor</a:t>
            </a:r>
            <a:r>
              <a:rPr lang="en-GB" b="1" baseline="0" dirty="0" smtClean="0">
                <a:latin typeface="Arial" pitchFamily="34" charset="0"/>
                <a:cs typeface="Arial" pitchFamily="34" charset="0"/>
              </a:rPr>
              <a:t> </a:t>
            </a:r>
            <a:r>
              <a:rPr lang="en-GB" baseline="0" dirty="0" smtClean="0">
                <a:latin typeface="Arial" pitchFamily="34" charset="0"/>
                <a:cs typeface="Arial" pitchFamily="34" charset="0"/>
              </a:rPr>
              <a:t>– M</a:t>
            </a:r>
            <a:r>
              <a:rPr lang="en-GB" dirty="0" smtClean="0">
                <a:latin typeface="Arial" pitchFamily="34" charset="0"/>
                <a:cs typeface="Arial" pitchFamily="34" charset="0"/>
              </a:rPr>
              <a:t>anages the costs for a building project from the early stages right up to completion</a:t>
            </a:r>
            <a:r>
              <a:rPr lang="en-GB" baseline="0" dirty="0" smtClean="0">
                <a:latin typeface="Arial" pitchFamily="34" charset="0"/>
                <a:cs typeface="Arial" pitchFamily="34" charset="0"/>
              </a:rPr>
              <a:t> and ensures </a:t>
            </a:r>
            <a:r>
              <a:rPr lang="en-GB" dirty="0" smtClean="0">
                <a:latin typeface="Arial" pitchFamily="34" charset="0"/>
                <a:cs typeface="Arial" pitchFamily="34" charset="0"/>
              </a:rPr>
              <a:t>a project meets legal and quality standards. </a:t>
            </a:r>
            <a:r>
              <a:rPr lang="en-GB" dirty="0" smtClean="0">
                <a:effectLst/>
                <a:latin typeface="Arial" pitchFamily="34" charset="0"/>
                <a:cs typeface="Arial" pitchFamily="34" charset="0"/>
              </a:rPr>
              <a:t>This role can continue during the execution of the  project.</a:t>
            </a:r>
            <a:r>
              <a:rPr lang="en-GB" baseline="0" dirty="0" smtClean="0">
                <a:effectLst/>
                <a:latin typeface="Arial" pitchFamily="34" charset="0"/>
                <a:cs typeface="Arial" pitchFamily="34" charset="0"/>
              </a:rPr>
              <a:t> </a:t>
            </a:r>
            <a:r>
              <a:rPr lang="en-GB" i="1" baseline="0" dirty="0" smtClean="0">
                <a:effectLst/>
                <a:latin typeface="Arial" pitchFamily="34" charset="0"/>
                <a:cs typeface="Arial" pitchFamily="34" charset="0"/>
              </a:rPr>
              <a:t>Different to the job of an estimator (explain).</a:t>
            </a:r>
          </a:p>
          <a:p>
            <a:pPr marL="185896" indent="-185896" defTabSz="991449">
              <a:buFont typeface="Arial" panose="020B0604020202020204" pitchFamily="34" charset="0"/>
              <a:buChar char="•"/>
              <a:defRPr/>
            </a:pPr>
            <a:r>
              <a:rPr lang="en-GB" b="1" i="0" dirty="0" smtClean="0">
                <a:effectLst/>
                <a:latin typeface="Arial" pitchFamily="34" charset="0"/>
                <a:cs typeface="Arial" pitchFamily="34" charset="0"/>
              </a:rPr>
              <a:t>Estimator</a:t>
            </a:r>
            <a:r>
              <a:rPr lang="en-GB" b="1" baseline="0" dirty="0" smtClean="0">
                <a:latin typeface="Arial" pitchFamily="34" charset="0"/>
                <a:cs typeface="Arial" pitchFamily="34" charset="0"/>
              </a:rPr>
              <a:t> </a:t>
            </a:r>
            <a:r>
              <a:rPr lang="en-GB" baseline="0" dirty="0" smtClean="0">
                <a:latin typeface="Arial" pitchFamily="34" charset="0"/>
                <a:cs typeface="Arial" pitchFamily="34" charset="0"/>
              </a:rPr>
              <a:t>– R</a:t>
            </a:r>
            <a:r>
              <a:rPr lang="en-GB" dirty="0" smtClean="0">
                <a:effectLst/>
                <a:latin typeface="Arial" pitchFamily="34" charset="0"/>
                <a:cs typeface="Arial" pitchFamily="34" charset="0"/>
              </a:rPr>
              <a:t>esponsible for estimating the direct and indirect cost of project during tendering. This role ends after the handover of the project to the execution team after it has been</a:t>
            </a:r>
            <a:r>
              <a:rPr lang="en-GB" baseline="0" dirty="0" smtClean="0">
                <a:effectLst/>
                <a:latin typeface="Arial" pitchFamily="34" charset="0"/>
                <a:cs typeface="Arial" pitchFamily="34" charset="0"/>
              </a:rPr>
              <a:t> </a:t>
            </a:r>
            <a:r>
              <a:rPr lang="en-GB" dirty="0" smtClean="0">
                <a:effectLst/>
                <a:latin typeface="Arial" pitchFamily="34" charset="0"/>
                <a:cs typeface="Arial" pitchFamily="34" charset="0"/>
              </a:rPr>
              <a:t>awarded.</a:t>
            </a:r>
          </a:p>
          <a:p>
            <a:pPr marL="185896" indent="-185896" defTabSz="991449">
              <a:buFont typeface="Arial" panose="020B0604020202020204" pitchFamily="34" charset="0"/>
              <a:buChar char="•"/>
              <a:defRPr/>
            </a:pPr>
            <a:r>
              <a:rPr lang="en-GB" b="1" dirty="0" smtClean="0">
                <a:effectLst/>
                <a:latin typeface="Arial" pitchFamily="34" charset="0"/>
                <a:cs typeface="Arial" pitchFamily="34" charset="0"/>
              </a:rPr>
              <a:t>Property</a:t>
            </a:r>
            <a:r>
              <a:rPr lang="en-GB" b="1" baseline="0" dirty="0" smtClean="0">
                <a:effectLst/>
                <a:latin typeface="Arial" pitchFamily="34" charset="0"/>
                <a:cs typeface="Arial" pitchFamily="34" charset="0"/>
              </a:rPr>
              <a:t> and valuation s</a:t>
            </a:r>
            <a:r>
              <a:rPr lang="en-GB" b="1" dirty="0" smtClean="0">
                <a:effectLst/>
                <a:latin typeface="Arial" pitchFamily="34" charset="0"/>
                <a:cs typeface="Arial" pitchFamily="34" charset="0"/>
              </a:rPr>
              <a:t>urveyor</a:t>
            </a:r>
            <a:r>
              <a:rPr lang="en-GB" b="1" baseline="0" dirty="0" smtClean="0">
                <a:latin typeface="Arial" pitchFamily="34" charset="0"/>
                <a:cs typeface="Arial" pitchFamily="34" charset="0"/>
              </a:rPr>
              <a:t> </a:t>
            </a:r>
            <a:r>
              <a:rPr lang="en-GB" baseline="0" dirty="0" smtClean="0">
                <a:latin typeface="Arial" pitchFamily="34" charset="0"/>
                <a:cs typeface="Arial" pitchFamily="34" charset="0"/>
              </a:rPr>
              <a:t>– M</a:t>
            </a:r>
            <a:r>
              <a:rPr lang="en-GB" dirty="0" smtClean="0">
                <a:effectLst/>
                <a:latin typeface="Arial" pitchFamily="34" charset="0"/>
                <a:cs typeface="Arial" pitchFamily="34" charset="0"/>
              </a:rPr>
              <a:t>anaging, valuing and surveying commercial buildings (e.g. shopping</a:t>
            </a:r>
            <a:r>
              <a:rPr lang="en-GB" baseline="0" dirty="0" smtClean="0">
                <a:effectLst/>
                <a:latin typeface="Arial" pitchFamily="34" charset="0"/>
                <a:cs typeface="Arial" pitchFamily="34" charset="0"/>
              </a:rPr>
              <a:t> centres) </a:t>
            </a:r>
            <a:r>
              <a:rPr lang="en-GB" dirty="0" smtClean="0">
                <a:effectLst/>
                <a:latin typeface="Arial" pitchFamily="34" charset="0"/>
                <a:cs typeface="Arial" pitchFamily="34" charset="0"/>
              </a:rPr>
              <a:t>and residential buildings, giving advice on</a:t>
            </a:r>
            <a:r>
              <a:rPr lang="en-GB" baseline="0" dirty="0" smtClean="0">
                <a:effectLst/>
                <a:latin typeface="Arial" pitchFamily="34" charset="0"/>
                <a:cs typeface="Arial" pitchFamily="34" charset="0"/>
              </a:rPr>
              <a:t> property investment and development.</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aseline="0" dirty="0" smtClean="0">
              <a:effectLst/>
              <a:latin typeface="Arial" pitchFamily="34" charset="0"/>
              <a:cs typeface="Arial" pitchFamily="34" charset="0"/>
            </a:endParaRPr>
          </a:p>
          <a:p>
            <a:pPr marL="0" indent="0">
              <a:buFont typeface="Arial" panose="020B0604020202020204" pitchFamily="34" charset="0"/>
              <a:buNone/>
            </a:pPr>
            <a:r>
              <a:rPr lang="en-GB" dirty="0" smtClean="0">
                <a:effectLst/>
                <a:latin typeface="Arial" pitchFamily="34" charset="0"/>
                <a:cs typeface="Arial" pitchFamily="34" charset="0"/>
              </a:rPr>
              <a:t>Engineering roles</a:t>
            </a:r>
            <a:r>
              <a:rPr lang="en-GB" baseline="0" dirty="0" smtClean="0">
                <a:effectLst/>
                <a:latin typeface="Arial" pitchFamily="34" charset="0"/>
                <a:cs typeface="Arial" pitchFamily="34" charset="0"/>
              </a:rPr>
              <a:t> brief descriptions:</a:t>
            </a:r>
          </a:p>
          <a:p>
            <a:pPr marL="0" indent="0">
              <a:buFont typeface="Arial" panose="020B0604020202020204" pitchFamily="34" charset="0"/>
              <a:buNone/>
            </a:pPr>
            <a:endParaRPr lang="en-GB" dirty="0" smtClean="0">
              <a:effectLst/>
              <a:latin typeface="Arial" pitchFamily="34" charset="0"/>
              <a:cs typeface="Arial" pitchFamily="34" charset="0"/>
            </a:endParaRPr>
          </a:p>
          <a:p>
            <a:pPr marL="185896" indent="-185896">
              <a:buFont typeface="Arial" panose="020B0604020202020204" pitchFamily="34" charset="0"/>
              <a:buChar char="•"/>
            </a:pPr>
            <a:r>
              <a:rPr lang="en-GB" b="1" baseline="0" dirty="0" smtClean="0">
                <a:effectLst/>
                <a:latin typeface="Arial" pitchFamily="34" charset="0"/>
                <a:cs typeface="Arial" pitchFamily="34" charset="0"/>
              </a:rPr>
              <a:t>Civil engineer</a:t>
            </a:r>
            <a:r>
              <a:rPr lang="en-GB" b="1" baseline="0" dirty="0" smtClean="0">
                <a:latin typeface="Arial" pitchFamily="34" charset="0"/>
                <a:cs typeface="Arial" pitchFamily="34" charset="0"/>
              </a:rPr>
              <a:t> </a:t>
            </a:r>
            <a:r>
              <a:rPr lang="en-GB" baseline="0" dirty="0" smtClean="0">
                <a:latin typeface="Arial" pitchFamily="34" charset="0"/>
                <a:cs typeface="Arial" pitchFamily="34" charset="0"/>
              </a:rPr>
              <a:t>– D</a:t>
            </a:r>
            <a:r>
              <a:rPr lang="en-GB" baseline="0" dirty="0" smtClean="0">
                <a:effectLst/>
                <a:latin typeface="Arial" pitchFamily="34" charset="0"/>
                <a:cs typeface="Arial" pitchFamily="34" charset="0"/>
              </a:rPr>
              <a:t>esigns and constructs the infrastructure which supports our daily life e.g. roads, railways and bridges.</a:t>
            </a:r>
          </a:p>
          <a:p>
            <a:pPr marL="185896" indent="-185896">
              <a:buFont typeface="Arial" panose="020B0604020202020204" pitchFamily="34" charset="0"/>
              <a:buChar char="•"/>
            </a:pPr>
            <a:r>
              <a:rPr lang="en-GB" b="1" baseline="0" dirty="0" smtClean="0">
                <a:effectLst/>
                <a:latin typeface="Arial" pitchFamily="34" charset="0"/>
                <a:cs typeface="Arial" pitchFamily="34" charset="0"/>
              </a:rPr>
              <a:t>Structural engineer</a:t>
            </a:r>
            <a:r>
              <a:rPr lang="en-GB" b="1" baseline="0" dirty="0" smtClean="0">
                <a:latin typeface="Arial" pitchFamily="34" charset="0"/>
                <a:cs typeface="Arial" pitchFamily="34" charset="0"/>
              </a:rPr>
              <a:t> </a:t>
            </a:r>
            <a:r>
              <a:rPr lang="en-GB" baseline="0" dirty="0" smtClean="0">
                <a:latin typeface="Arial" pitchFamily="34" charset="0"/>
                <a:cs typeface="Arial" pitchFamily="34" charset="0"/>
              </a:rPr>
              <a:t>– D</a:t>
            </a:r>
            <a:r>
              <a:rPr lang="en-GB" baseline="0" dirty="0" smtClean="0">
                <a:effectLst/>
                <a:latin typeface="Arial" pitchFamily="34" charset="0"/>
                <a:cs typeface="Arial" pitchFamily="34" charset="0"/>
              </a:rPr>
              <a:t>esigns the framework of a structure.</a:t>
            </a:r>
          </a:p>
          <a:p>
            <a:pPr marL="185896" indent="-185896">
              <a:buFont typeface="Arial" panose="020B0604020202020204" pitchFamily="34" charset="0"/>
              <a:buChar char="•"/>
            </a:pPr>
            <a:r>
              <a:rPr lang="en-GB" b="1" baseline="0" dirty="0" smtClean="0">
                <a:effectLst/>
                <a:latin typeface="Arial" pitchFamily="34" charset="0"/>
                <a:cs typeface="Arial" pitchFamily="34" charset="0"/>
              </a:rPr>
              <a:t>Geotechnical engineer</a:t>
            </a:r>
            <a:r>
              <a:rPr lang="en-GB" b="1" baseline="0" dirty="0" smtClean="0">
                <a:latin typeface="Arial" pitchFamily="34" charset="0"/>
                <a:cs typeface="Arial" pitchFamily="34" charset="0"/>
              </a:rPr>
              <a:t> </a:t>
            </a:r>
            <a:r>
              <a:rPr lang="en-GB" baseline="0" dirty="0" smtClean="0">
                <a:latin typeface="Arial" pitchFamily="34" charset="0"/>
                <a:cs typeface="Arial" pitchFamily="34" charset="0"/>
              </a:rPr>
              <a:t>– I</a:t>
            </a:r>
            <a:r>
              <a:rPr lang="en-GB" baseline="0" dirty="0" smtClean="0">
                <a:effectLst/>
                <a:latin typeface="Arial" pitchFamily="34" charset="0"/>
                <a:cs typeface="Arial" pitchFamily="34" charset="0"/>
              </a:rPr>
              <a:t>nvestigates ground conditions and undertakes laboratory testing to determine the properties of rock, soil and water in a site.</a:t>
            </a:r>
          </a:p>
          <a:p>
            <a:pPr marL="185896" indent="-185896">
              <a:buFont typeface="Arial" panose="020B0604020202020204" pitchFamily="34" charset="0"/>
              <a:buChar char="•"/>
            </a:pPr>
            <a:r>
              <a:rPr lang="en-GB" b="1" baseline="0" dirty="0" smtClean="0">
                <a:effectLst/>
                <a:latin typeface="Arial" pitchFamily="34" charset="0"/>
                <a:cs typeface="Arial" pitchFamily="34" charset="0"/>
              </a:rPr>
              <a:t>Building services engineer</a:t>
            </a:r>
            <a:r>
              <a:rPr lang="en-GB" b="1" baseline="0" dirty="0" smtClean="0">
                <a:latin typeface="Arial" pitchFamily="34" charset="0"/>
                <a:cs typeface="Arial" pitchFamily="34" charset="0"/>
              </a:rPr>
              <a:t> </a:t>
            </a:r>
            <a:r>
              <a:rPr lang="en-GB" baseline="0" dirty="0" smtClean="0">
                <a:latin typeface="Arial" pitchFamily="34" charset="0"/>
                <a:cs typeface="Arial" pitchFamily="34" charset="0"/>
              </a:rPr>
              <a:t>– R</a:t>
            </a:r>
            <a:r>
              <a:rPr lang="en-GB" baseline="0" dirty="0" smtClean="0">
                <a:effectLst/>
                <a:latin typeface="Arial" pitchFamily="34" charset="0"/>
                <a:cs typeface="Arial" pitchFamily="34" charset="0"/>
              </a:rPr>
              <a:t>esponsible for the </a:t>
            </a:r>
            <a:r>
              <a:rPr lang="en-GB" dirty="0" smtClean="0">
                <a:latin typeface="Arial" pitchFamily="34" charset="0"/>
                <a:cs typeface="Arial" pitchFamily="34" charset="0"/>
              </a:rPr>
              <a:t>design, installation and maintenance of the services </a:t>
            </a:r>
            <a:r>
              <a:rPr lang="en-GB" baseline="0" dirty="0" smtClean="0">
                <a:effectLst/>
                <a:latin typeface="Arial" pitchFamily="34" charset="0"/>
                <a:cs typeface="Arial" pitchFamily="34" charset="0"/>
              </a:rPr>
              <a:t>of a building, including lighting, heating, ventilation and energy supply.</a:t>
            </a:r>
          </a:p>
          <a:p>
            <a:endParaRPr lang="en-GB" dirty="0" smtClean="0">
              <a:latin typeface="Arial" pitchFamily="34" charset="0"/>
              <a:cs typeface="Arial" pitchFamily="34" charset="0"/>
            </a:endParaRPr>
          </a:p>
          <a:p>
            <a:endParaRPr lang="en-GB" dirty="0" smtClean="0">
              <a:latin typeface="Arial" pitchFamily="34" charset="0"/>
              <a:cs typeface="Arial" pitchFamily="34" charset="0"/>
            </a:endParaRPr>
          </a:p>
          <a:p>
            <a:endParaRPr lang="en-ZA" dirty="0" smtClean="0">
              <a:latin typeface="Arial" pitchFamily="34" charset="0"/>
              <a:cs typeface="Arial" pitchFamily="34" charset="0"/>
            </a:endParaRPr>
          </a:p>
          <a:p>
            <a:endParaRPr lang="en-ZA"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23</a:t>
            </a:fld>
            <a:endParaRPr lang="en-GB"/>
          </a:p>
        </p:txBody>
      </p:sp>
    </p:spTree>
    <p:extLst>
      <p:ext uri="{BB962C8B-B14F-4D97-AF65-F5344CB8AC3E}">
        <p14:creationId xmlns:p14="http://schemas.microsoft.com/office/powerpoint/2010/main" val="27530058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ZA" dirty="0" smtClean="0">
                <a:latin typeface="Arial" pitchFamily="34" charset="0"/>
                <a:cs typeface="Arial" pitchFamily="34" charset="0"/>
              </a:rPr>
              <a:t>Construction is a business</a:t>
            </a:r>
            <a:r>
              <a:rPr lang="en-ZA" baseline="0" dirty="0" smtClean="0">
                <a:latin typeface="Arial" pitchFamily="34" charset="0"/>
                <a:cs typeface="Arial" pitchFamily="34" charset="0"/>
              </a:rPr>
              <a:t> like any other; therefore, many non-construction roles are needed to keep things running smoothly.</a:t>
            </a:r>
          </a:p>
          <a:p>
            <a:pPr marL="171450" indent="-171450">
              <a:buFont typeface="Arial" panose="020B0604020202020204" pitchFamily="34" charset="0"/>
              <a:buChar char="•"/>
            </a:pPr>
            <a:endParaRPr lang="en-ZA" baseline="0" dirty="0" smtClean="0">
              <a:latin typeface="Arial" pitchFamily="34" charset="0"/>
              <a:cs typeface="Arial" pitchFamily="34" charset="0"/>
            </a:endParaRPr>
          </a:p>
          <a:p>
            <a:pPr marL="171450" indent="-171450">
              <a:buFont typeface="Arial" panose="020B0604020202020204" pitchFamily="34" charset="0"/>
              <a:buChar char="•"/>
            </a:pPr>
            <a:r>
              <a:rPr lang="en-GB" baseline="0" dirty="0" smtClean="0">
                <a:effectLst/>
                <a:latin typeface="Arial" pitchFamily="34" charset="0"/>
                <a:cs typeface="Arial" pitchFamily="34" charset="0"/>
              </a:rPr>
              <a:t>The figure represents the number of people needed each year from now until 2020.</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aseline="0" dirty="0" smtClean="0">
                <a:effectLst/>
                <a:latin typeface="Arial" pitchFamily="34" charset="0"/>
                <a:cs typeface="Arial" pitchFamily="34" charset="0"/>
              </a:rPr>
              <a:t>    </a:t>
            </a:r>
            <a:r>
              <a:rPr lang="en-GB" b="0" baseline="0" dirty="0" smtClean="0">
                <a:effectLst/>
                <a:latin typeface="Arial" pitchFamily="34" charset="0"/>
                <a:cs typeface="Arial" pitchFamily="34" charset="0"/>
              </a:rPr>
              <a:t>(</a:t>
            </a:r>
            <a:r>
              <a:rPr lang="en-GB" b="1" baseline="0" dirty="0" smtClean="0">
                <a:effectLst/>
                <a:latin typeface="Arial" pitchFamily="34" charset="0"/>
                <a:cs typeface="Arial" pitchFamily="34" charset="0"/>
              </a:rPr>
              <a:t>Data Source </a:t>
            </a:r>
            <a:r>
              <a:rPr lang="en-GB" baseline="0" dirty="0" smtClean="0">
                <a:effectLst/>
                <a:latin typeface="Arial" pitchFamily="34" charset="0"/>
                <a:cs typeface="Arial" pitchFamily="34" charset="0"/>
              </a:rPr>
              <a:t>– CITB Construction Skills Network Report UK – </a:t>
            </a:r>
            <a:r>
              <a:rPr lang="en-GB" sz="1200" dirty="0" smtClean="0">
                <a:latin typeface="Arial" pitchFamily="34" charset="0"/>
                <a:cs typeface="Arial" pitchFamily="34" charset="0"/>
                <a:hlinkClick r:id="rId3"/>
              </a:rPr>
              <a:t>www.citb.co.uk/csn</a:t>
            </a:r>
            <a:r>
              <a:rPr lang="en-GB" baseline="0" dirty="0" smtClean="0">
                <a:effectLst/>
                <a:latin typeface="Arial" pitchFamily="34" charset="0"/>
                <a:cs typeface="Arial" pitchFamily="34" charset="0"/>
              </a:rPr>
              <a:t>)</a:t>
            </a:r>
          </a:p>
          <a:p>
            <a:pPr marL="0" indent="0">
              <a:buFont typeface="Arial" panose="020B0604020202020204" pitchFamily="34" charset="0"/>
              <a:buNone/>
            </a:pPr>
            <a:endParaRPr lang="en-ZA" dirty="0" smtClean="0">
              <a:latin typeface="Arial" pitchFamily="34" charset="0"/>
              <a:cs typeface="Arial"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effectLst/>
                <a:latin typeface="Arial" pitchFamily="34" charset="0"/>
                <a:cs typeface="Arial" pitchFamily="34" charset="0"/>
              </a:rPr>
              <a:t>It may be useful to pick out two to three careers to discuss in more detail or that relate to the audience you are presenting to. For more detailed career profiles visit the Careers Explorer on www.goconstruct.org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aseline="0" dirty="0" smtClean="0">
              <a:effectLst/>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aseline="0" dirty="0" smtClean="0">
                <a:effectLst/>
                <a:latin typeface="Arial" pitchFamily="34" charset="0"/>
                <a:cs typeface="Arial" pitchFamily="34" charset="0"/>
              </a:rPr>
              <a:t>Brief role descriptions:</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aseline="0" dirty="0" smtClean="0">
              <a:effectLst/>
              <a:latin typeface="Arial" pitchFamily="34" charset="0"/>
              <a:cs typeface="Arial"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baseline="0" dirty="0" smtClean="0">
                <a:effectLst/>
                <a:latin typeface="Arial" pitchFamily="34" charset="0"/>
                <a:cs typeface="Arial" pitchFamily="34" charset="0"/>
              </a:rPr>
              <a:t>IT – </a:t>
            </a:r>
            <a:r>
              <a:rPr lang="en-GB" baseline="0" dirty="0" smtClean="0">
                <a:effectLst/>
                <a:latin typeface="Arial" pitchFamily="34" charset="0"/>
                <a:cs typeface="Arial" pitchFamily="34" charset="0"/>
              </a:rPr>
              <a:t>deals with all technical/IT elements within a construction from internal problems i.e. an employee needs support repairing their laptop to support with the technology/software required to design and construct buildings and structures e.g. Building Information Modelling (BIM)</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aseline="0" dirty="0" smtClean="0">
              <a:effectLst/>
              <a:latin typeface="Arial" pitchFamily="34" charset="0"/>
              <a:cs typeface="Arial"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baseline="0" dirty="0" smtClean="0">
                <a:effectLst/>
                <a:latin typeface="Arial" pitchFamily="34" charset="0"/>
                <a:cs typeface="Arial" pitchFamily="34" charset="0"/>
              </a:rPr>
              <a:t>Legal – </a:t>
            </a:r>
            <a:r>
              <a:rPr lang="en-GB" baseline="0" dirty="0" smtClean="0">
                <a:effectLst/>
                <a:latin typeface="Arial" pitchFamily="34" charset="0"/>
                <a:cs typeface="Arial" pitchFamily="34" charset="0"/>
              </a:rPr>
              <a:t>deals with all the legal elements of a construction company’s business e.g. contracts, funding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aseline="0" dirty="0" smtClean="0">
              <a:effectLst/>
              <a:latin typeface="Arial" pitchFamily="34" charset="0"/>
              <a:cs typeface="Arial" pitchFamily="34" charset="0"/>
            </a:endParaRPr>
          </a:p>
          <a:p>
            <a:pPr marL="171450" indent="-171450">
              <a:buFont typeface="Arial" panose="020B0604020202020204" pitchFamily="34" charset="0"/>
              <a:buChar char="•"/>
            </a:pPr>
            <a:r>
              <a:rPr lang="en-GB" b="1" u="none" dirty="0" smtClean="0">
                <a:effectLst/>
              </a:rPr>
              <a:t>Finance</a:t>
            </a:r>
            <a:r>
              <a:rPr lang="en-GB" dirty="0" smtClean="0"/>
              <a:t> -</a:t>
            </a:r>
            <a:r>
              <a:rPr lang="en-GB" baseline="0" dirty="0" smtClean="0"/>
              <a:t> </a:t>
            </a:r>
            <a:r>
              <a:rPr lang="en-GB" dirty="0" smtClean="0"/>
              <a:t>covers all accounting functions from payment of wages, purchase and sub-contract ledger maintenance including producing financial reports for internal use and external use</a:t>
            </a:r>
          </a:p>
          <a:p>
            <a:pPr marL="0" indent="0">
              <a:buFont typeface="Arial" panose="020B0604020202020204" pitchFamily="34" charset="0"/>
              <a:buNone/>
            </a:pPr>
            <a:endParaRPr lang="en-GB" dirty="0" smtClean="0"/>
          </a:p>
          <a:p>
            <a:pPr marL="171450" indent="-171450">
              <a:buFont typeface="Arial" panose="020B0604020202020204" pitchFamily="34" charset="0"/>
              <a:buChar char="•"/>
            </a:pPr>
            <a:r>
              <a:rPr lang="en-GB" b="1" u="none" dirty="0" smtClean="0">
                <a:effectLst/>
              </a:rPr>
              <a:t>Human Resources  </a:t>
            </a:r>
            <a:r>
              <a:rPr lang="en-GB" u="none" dirty="0" smtClean="0">
                <a:effectLst/>
              </a:rPr>
              <a:t>manages</a:t>
            </a:r>
            <a:r>
              <a:rPr lang="en-GB" u="none" dirty="0" smtClean="0"/>
              <a:t> </a:t>
            </a:r>
            <a:r>
              <a:rPr lang="en-GB" dirty="0" smtClean="0"/>
              <a:t>all aspects of employment, recruitment payroll and training/development for staff within a</a:t>
            </a:r>
            <a:r>
              <a:rPr lang="en-GB" baseline="0" dirty="0" smtClean="0"/>
              <a:t> construction</a:t>
            </a:r>
            <a:r>
              <a:rPr lang="en-GB" dirty="0" smtClean="0"/>
              <a:t> company. </a:t>
            </a:r>
          </a:p>
          <a:p>
            <a:pPr marL="0" indent="0">
              <a:buFont typeface="Arial" panose="020B0604020202020204" pitchFamily="34" charset="0"/>
              <a:buNone/>
            </a:pPr>
            <a:endParaRPr lang="en-GB" dirty="0" smtClean="0"/>
          </a:p>
          <a:p>
            <a:pPr marL="171450" indent="-171450">
              <a:buFont typeface="Arial" panose="020B0604020202020204" pitchFamily="34" charset="0"/>
              <a:buChar char="•"/>
            </a:pPr>
            <a:r>
              <a:rPr lang="en-GB" b="1" dirty="0" smtClean="0"/>
              <a:t>Administration</a:t>
            </a:r>
            <a:r>
              <a:rPr lang="en-GB" dirty="0" smtClean="0"/>
              <a:t> – deals with any administration</a:t>
            </a:r>
            <a:r>
              <a:rPr lang="en-GB" baseline="0" dirty="0" smtClean="0"/>
              <a:t> required by the company from writing letters, sending out contracts and processing paperwork </a:t>
            </a:r>
            <a:endParaRPr lang="en-GB" dirty="0" smtClean="0"/>
          </a:p>
          <a:p>
            <a:pPr marL="0" indent="0">
              <a:buFont typeface="Arial" panose="020B0604020202020204" pitchFamily="34" charset="0"/>
              <a:buNone/>
            </a:pPr>
            <a:endParaRPr lang="en-ZA" dirty="0" smtClean="0">
              <a:latin typeface="Arial" pitchFamily="34" charset="0"/>
              <a:cs typeface="Arial" pitchFamily="34" charset="0"/>
            </a:endParaRPr>
          </a:p>
          <a:p>
            <a:pPr marL="171450" indent="-171450">
              <a:buFont typeface="Arial" panose="020B0604020202020204" pitchFamily="34" charset="0"/>
              <a:buChar char="•"/>
            </a:pPr>
            <a:r>
              <a:rPr lang="en-GB" b="1" i="0" dirty="0" smtClean="0">
                <a:latin typeface="Arial" pitchFamily="34" charset="0"/>
                <a:cs typeface="Arial" pitchFamily="34" charset="0"/>
              </a:rPr>
              <a:t>Corporate social responsibility (CSR)  </a:t>
            </a:r>
            <a:r>
              <a:rPr lang="en-GB" i="0" dirty="0" smtClean="0">
                <a:latin typeface="Arial" pitchFamily="34" charset="0"/>
                <a:cs typeface="Arial" pitchFamily="34" charset="0"/>
              </a:rPr>
              <a:t>is almost the conscience of a company – championing, developing and reporting on the ethical, environmentally</a:t>
            </a:r>
            <a:r>
              <a:rPr lang="en-GB" i="0" baseline="0" dirty="0" smtClean="0">
                <a:latin typeface="Arial" pitchFamily="34" charset="0"/>
                <a:cs typeface="Arial" pitchFamily="34" charset="0"/>
              </a:rPr>
              <a:t> </a:t>
            </a:r>
            <a:r>
              <a:rPr lang="en-GB" i="0" dirty="0" smtClean="0">
                <a:latin typeface="Arial" pitchFamily="34" charset="0"/>
                <a:cs typeface="Arial" pitchFamily="34" charset="0"/>
              </a:rPr>
              <a:t>friendly and community-minded side of the business. </a:t>
            </a:r>
          </a:p>
          <a:p>
            <a:pPr marL="171450" indent="-171450">
              <a:buFont typeface="Arial" panose="020B0604020202020204" pitchFamily="34" charset="0"/>
              <a:buChar char="•"/>
            </a:pPr>
            <a:endParaRPr lang="en-GB" i="0" dirty="0" smtClean="0">
              <a:latin typeface="Arial" pitchFamily="34" charset="0"/>
              <a:cs typeface="Arial" pitchFamily="34" charset="0"/>
            </a:endParaRPr>
          </a:p>
          <a:p>
            <a:pPr marL="0" indent="0">
              <a:buFont typeface="Arial" panose="020B0604020202020204" pitchFamily="34" charset="0"/>
              <a:buNone/>
            </a:pPr>
            <a:endParaRPr lang="en-ZA" i="0" dirty="0" smtClean="0">
              <a:latin typeface="Arial" pitchFamily="34" charset="0"/>
              <a:cs typeface="Arial" pitchFamily="34" charset="0"/>
            </a:endParaRPr>
          </a:p>
          <a:p>
            <a:endParaRPr lang="en-ZA"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24</a:t>
            </a:fld>
            <a:endParaRPr lang="en-GB"/>
          </a:p>
        </p:txBody>
      </p:sp>
    </p:spTree>
    <p:extLst>
      <p:ext uri="{BB962C8B-B14F-4D97-AF65-F5344CB8AC3E}">
        <p14:creationId xmlns:p14="http://schemas.microsoft.com/office/powerpoint/2010/main" val="27819740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GB" sz="1200" dirty="0" smtClean="0">
                <a:latin typeface="Arial" pitchFamily="34" charset="0"/>
                <a:cs typeface="Arial" pitchFamily="34" charset="0"/>
              </a:rPr>
              <a:t>Non-cognate</a:t>
            </a:r>
            <a:r>
              <a:rPr lang="en-GB" sz="1200" baseline="0" dirty="0" smtClean="0">
                <a:latin typeface="Arial" pitchFamily="34" charset="0"/>
                <a:cs typeface="Arial" pitchFamily="34" charset="0"/>
              </a:rPr>
              <a:t> graduates are graduates who do not have a construction and built environment degree.</a:t>
            </a:r>
          </a:p>
          <a:p>
            <a:pPr marL="285750" indent="-285750">
              <a:buFont typeface="Arial" panose="020B0604020202020204" pitchFamily="34" charset="0"/>
              <a:buChar char="•"/>
            </a:pPr>
            <a:endParaRPr lang="en-GB" sz="1200" dirty="0" smtClean="0">
              <a:latin typeface="Arial" pitchFamily="34" charset="0"/>
              <a:cs typeface="Arial" pitchFamily="34" charset="0"/>
            </a:endParaRPr>
          </a:p>
          <a:p>
            <a:pPr marL="285750" indent="-285750">
              <a:buFont typeface="Arial" panose="020B0604020202020204" pitchFamily="34" charset="0"/>
              <a:buChar char="•"/>
            </a:pPr>
            <a:r>
              <a:rPr lang="en-GB" sz="1200" dirty="0" smtClean="0">
                <a:latin typeface="Arial" pitchFamily="34" charset="0"/>
                <a:cs typeface="Arial" pitchFamily="34" charset="0"/>
              </a:rPr>
              <a:t>Past students have come to the industry with their first degrees in music technology, biological science, politics, English and sports science</a:t>
            </a:r>
            <a:r>
              <a:rPr lang="en-GB" sz="1200" baseline="0" dirty="0" smtClean="0">
                <a:latin typeface="Arial" pitchFamily="34" charset="0"/>
                <a:cs typeface="Arial" pitchFamily="34" charset="0"/>
              </a:rPr>
              <a:t> to name just a few. Graduates with geography degrees are often popular in the industry.</a:t>
            </a:r>
          </a:p>
          <a:p>
            <a:pPr marL="0" indent="0">
              <a:buFont typeface="Arial" panose="020B0604020202020204" pitchFamily="34" charset="0"/>
              <a:buNone/>
            </a:pPr>
            <a:endParaRPr lang="en-GB" sz="1200" dirty="0" smtClean="0">
              <a:latin typeface="Arial" pitchFamily="34" charset="0"/>
              <a:cs typeface="Arial" pitchFamily="34" charset="0"/>
            </a:endParaRPr>
          </a:p>
          <a:p>
            <a:pPr marL="285750" indent="-285750">
              <a:buFont typeface="Arial" panose="020B0604020202020204" pitchFamily="34" charset="0"/>
              <a:buChar char="•"/>
            </a:pPr>
            <a:r>
              <a:rPr lang="en-GB" sz="1200" dirty="0" smtClean="0">
                <a:latin typeface="Arial" pitchFamily="34" charset="0"/>
                <a:cs typeface="Arial" pitchFamily="34" charset="0"/>
              </a:rPr>
              <a:t>For project management careers and graduate project planning roles, a technical background may be beneficial.</a:t>
            </a:r>
          </a:p>
          <a:p>
            <a:pPr marL="0" indent="0">
              <a:buFont typeface="Arial" panose="020B0604020202020204" pitchFamily="34" charset="0"/>
              <a:buNone/>
            </a:pPr>
            <a:endParaRPr lang="en-GB" sz="1200" dirty="0" smtClean="0">
              <a:latin typeface="Arial" pitchFamily="34" charset="0"/>
              <a:cs typeface="Arial" pitchFamily="34" charset="0"/>
            </a:endParaRPr>
          </a:p>
          <a:p>
            <a:pPr marL="285750" indent="-285750">
              <a:buFont typeface="Arial" panose="020B0604020202020204" pitchFamily="34" charset="0"/>
              <a:buChar char="•"/>
            </a:pPr>
            <a:r>
              <a:rPr lang="en-GB" sz="1200" baseline="0" dirty="0" smtClean="0">
                <a:latin typeface="Arial" pitchFamily="34" charset="0"/>
                <a:cs typeface="Arial" pitchFamily="34" charset="0"/>
              </a:rPr>
              <a:t>Those with non-cognate degrees will need to demonstrate </a:t>
            </a:r>
            <a:r>
              <a:rPr lang="en-GB" sz="1200" dirty="0" smtClean="0">
                <a:latin typeface="Arial" pitchFamily="34" charset="0"/>
                <a:cs typeface="Arial" pitchFamily="34" charset="0"/>
              </a:rPr>
              <a:t>employability skills, experience of industrial</a:t>
            </a:r>
            <a:r>
              <a:rPr lang="en-GB" sz="1200" baseline="0" dirty="0" smtClean="0">
                <a:latin typeface="Arial" pitchFamily="34" charset="0"/>
                <a:cs typeface="Arial" pitchFamily="34" charset="0"/>
              </a:rPr>
              <a:t> placements or a genuine passion for construction.</a:t>
            </a:r>
          </a:p>
          <a:p>
            <a:pPr marL="285750" indent="-285750">
              <a:buFont typeface="Arial" panose="020B0604020202020204" pitchFamily="34" charset="0"/>
              <a:buChar char="•"/>
            </a:pPr>
            <a:endParaRPr lang="en-GB" sz="1200" baseline="0" dirty="0" smtClean="0">
              <a:latin typeface="Arial" pitchFamily="34" charset="0"/>
              <a:cs typeface="Arial" pitchFamily="34" charset="0"/>
            </a:endParaRPr>
          </a:p>
          <a:p>
            <a:pPr marL="285750" indent="-285750">
              <a:buFont typeface="Arial" panose="020B0604020202020204" pitchFamily="34" charset="0"/>
              <a:buChar char="•"/>
            </a:pPr>
            <a:r>
              <a:rPr lang="en-GB" sz="1200" baseline="0" dirty="0" smtClean="0">
                <a:latin typeface="Arial" pitchFamily="34" charset="0"/>
                <a:cs typeface="Arial" pitchFamily="34" charset="0"/>
              </a:rPr>
              <a:t>Some Higher Education Institutions e.g. Middlesex University, may offer credit for previous qualifications which will contribute towards a Level 6 or higher construction and built environment related qualification. </a:t>
            </a:r>
            <a:endParaRPr lang="en-GB" sz="1200" dirty="0" smtClean="0">
              <a:latin typeface="Arial" pitchFamily="34" charset="0"/>
              <a:cs typeface="Arial" pitchFamily="34" charset="0"/>
            </a:endParaRPr>
          </a:p>
          <a:p>
            <a:pPr marL="285750" indent="-285750">
              <a:buFont typeface="Arial" panose="020B0604020202020204" pitchFamily="34" charset="0"/>
              <a:buChar char="•"/>
            </a:pPr>
            <a:endParaRPr lang="en-GB" sz="1200" dirty="0" smtClean="0">
              <a:latin typeface="Arial" pitchFamily="34" charset="0"/>
              <a:cs typeface="Arial" pitchFamily="34" charset="0"/>
            </a:endParaRPr>
          </a:p>
          <a:p>
            <a:endParaRPr lang="en-GB" sz="1200" dirty="0" smtClean="0">
              <a:latin typeface="Arial" pitchFamily="34" charset="0"/>
              <a:cs typeface="Arial" pitchFamily="34" charset="0"/>
            </a:endParaRPr>
          </a:p>
          <a:p>
            <a:endParaRPr lang="en-ZA"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25</a:t>
            </a:fld>
            <a:endParaRPr lang="en-GB"/>
          </a:p>
        </p:txBody>
      </p:sp>
    </p:spTree>
    <p:extLst>
      <p:ext uri="{BB962C8B-B14F-4D97-AF65-F5344CB8AC3E}">
        <p14:creationId xmlns:p14="http://schemas.microsoft.com/office/powerpoint/2010/main" val="40027719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171450" indent="-171450" defTabSz="963320">
              <a:buFont typeface="Arial" panose="020B0604020202020204" pitchFamily="34" charset="0"/>
              <a:buChar char="•"/>
              <a:defRPr/>
            </a:pPr>
            <a:r>
              <a:rPr lang="en-GB" dirty="0" smtClean="0">
                <a:latin typeface="Arial" pitchFamily="34" charset="0"/>
                <a:cs typeface="Arial" pitchFamily="34" charset="0"/>
              </a:rPr>
              <a:t>Post</a:t>
            </a:r>
            <a:r>
              <a:rPr lang="en-GB" baseline="0" dirty="0" smtClean="0">
                <a:latin typeface="Arial" pitchFamily="34" charset="0"/>
                <a:cs typeface="Arial" pitchFamily="34" charset="0"/>
              </a:rPr>
              <a:t>graduate conversion courses in construction are designed to provide you with the technical knowledge needed for a career in construction, whatever your first degree may be. </a:t>
            </a:r>
          </a:p>
          <a:p>
            <a:pPr marL="171450" indent="-171450" defTabSz="963320">
              <a:buFont typeface="Arial" panose="020B0604020202020204" pitchFamily="34" charset="0"/>
              <a:buChar char="•"/>
              <a:defRPr/>
            </a:pPr>
            <a:endParaRPr lang="en-GB" baseline="0" dirty="0" smtClean="0">
              <a:latin typeface="Arial" pitchFamily="34" charset="0"/>
              <a:cs typeface="Arial" pitchFamily="34" charset="0"/>
            </a:endParaRPr>
          </a:p>
          <a:p>
            <a:pPr marL="171450" indent="-171450" defTabSz="963320">
              <a:buFont typeface="Arial" panose="020B0604020202020204" pitchFamily="34" charset="0"/>
              <a:buChar char="•"/>
              <a:defRPr/>
            </a:pPr>
            <a:r>
              <a:rPr lang="en-GB" dirty="0" smtClean="0">
                <a:latin typeface="Arial" pitchFamily="34" charset="0"/>
                <a:cs typeface="Arial" pitchFamily="34" charset="0"/>
              </a:rPr>
              <a:t>Conversion courses usually prepare you for a career in</a:t>
            </a:r>
            <a:r>
              <a:rPr lang="en-GB" baseline="0" dirty="0" smtClean="0">
                <a:latin typeface="Arial" pitchFamily="34" charset="0"/>
                <a:cs typeface="Arial" pitchFamily="34" charset="0"/>
              </a:rPr>
              <a:t> construction management but there are courses available in other areas. </a:t>
            </a:r>
            <a:r>
              <a:rPr lang="en-GB" dirty="0" smtClean="0">
                <a:latin typeface="Arial" pitchFamily="34" charset="0"/>
                <a:cs typeface="Arial" pitchFamily="34" charset="0"/>
              </a:rPr>
              <a:t>Full-time conversion courses in construction generally last for one year, though courses can range in length from nine months to two years.</a:t>
            </a:r>
          </a:p>
          <a:p>
            <a:pPr marL="171450" indent="-171450" defTabSz="963320">
              <a:buFont typeface="Arial" panose="020B0604020202020204" pitchFamily="34" charset="0"/>
              <a:buChar char="•"/>
              <a:defRPr/>
            </a:pPr>
            <a:endParaRPr lang="en-GB" dirty="0" smtClean="0">
              <a:latin typeface="Arial" pitchFamily="34" charset="0"/>
              <a:cs typeface="Arial" pitchFamily="34" charset="0"/>
            </a:endParaRPr>
          </a:p>
          <a:p>
            <a:pPr marL="171450" indent="-171450" defTabSz="963320">
              <a:buFont typeface="Arial" panose="020B0604020202020204" pitchFamily="34" charset="0"/>
              <a:buChar char="•"/>
              <a:defRPr/>
            </a:pPr>
            <a:r>
              <a:rPr lang="en-GB" dirty="0" smtClean="0">
                <a:latin typeface="Arial" pitchFamily="34" charset="0"/>
                <a:cs typeface="Arial" pitchFamily="34" charset="0"/>
              </a:rPr>
              <a:t>A postgraduate qualification will enable you to compete with those who have completed construction-related undergraduate degrees. </a:t>
            </a:r>
          </a:p>
          <a:p>
            <a:pPr marL="171450" indent="-171450" defTabSz="963320">
              <a:buFont typeface="Arial" panose="020B0604020202020204" pitchFamily="34" charset="0"/>
              <a:buChar char="•"/>
              <a:defRPr/>
            </a:pPr>
            <a:endParaRPr lang="en-GB" dirty="0" smtClean="0">
              <a:latin typeface="Arial" pitchFamily="34" charset="0"/>
              <a:cs typeface="Arial" pitchFamily="34" charset="0"/>
            </a:endParaRPr>
          </a:p>
          <a:p>
            <a:pPr marL="171450" indent="-171450" defTabSz="963320">
              <a:buFont typeface="Arial" panose="020B0604020202020204" pitchFamily="34" charset="0"/>
              <a:buChar char="•"/>
              <a:defRPr/>
            </a:pPr>
            <a:r>
              <a:rPr lang="en-GB" dirty="0" smtClean="0">
                <a:latin typeface="Arial" pitchFamily="34" charset="0"/>
                <a:cs typeface="Arial" pitchFamily="34" charset="0"/>
              </a:rPr>
              <a:t>How you plan to fund your studies is an important consideration. You need to think carefully about whether construction is right for you before committing to this route. There are obvious work pressures involved with combining full-time work and high-level study. </a:t>
            </a:r>
          </a:p>
          <a:p>
            <a:pPr marL="171450" indent="-171450" defTabSz="963320">
              <a:buFont typeface="Arial" panose="020B0604020202020204" pitchFamily="34" charset="0"/>
              <a:buChar char="•"/>
              <a:defRPr/>
            </a:pPr>
            <a:endParaRPr lang="en-GB" dirty="0" smtClean="0">
              <a:latin typeface="Arial" pitchFamily="34" charset="0"/>
              <a:cs typeface="Arial" pitchFamily="34" charset="0"/>
            </a:endParaRPr>
          </a:p>
          <a:p>
            <a:pPr marL="171450" indent="-171450" defTabSz="963320">
              <a:buFont typeface="Arial" panose="020B0604020202020204" pitchFamily="34" charset="0"/>
              <a:buChar char="•"/>
              <a:defRPr/>
            </a:pPr>
            <a:r>
              <a:rPr lang="en-GB" dirty="0" smtClean="0">
                <a:latin typeface="Arial" pitchFamily="34" charset="0"/>
                <a:cs typeface="Arial" pitchFamily="34" charset="0"/>
              </a:rPr>
              <a:t>If you can demonstrate your enthusiasm for the construction industry and your skills to an employer who accepts applications from non-cognates, they may support you through a relevant postgraduate course if necessary.</a:t>
            </a:r>
          </a:p>
          <a:p>
            <a:pPr marL="171450" indent="-171450" defTabSz="963320">
              <a:buFont typeface="Arial" panose="020B0604020202020204" pitchFamily="34" charset="0"/>
              <a:buChar char="•"/>
              <a:defRPr/>
            </a:pPr>
            <a:endParaRPr lang="en-GB" dirty="0" smtClean="0">
              <a:latin typeface="Arial" pitchFamily="34" charset="0"/>
              <a:cs typeface="Arial" pitchFamily="34" charset="0"/>
            </a:endParaRPr>
          </a:p>
          <a:p>
            <a:pPr marL="171450" indent="-171450" defTabSz="963320">
              <a:buFont typeface="Arial" panose="020B0604020202020204" pitchFamily="34" charset="0"/>
              <a:buChar char="•"/>
              <a:defRPr/>
            </a:pPr>
            <a:r>
              <a:rPr lang="en-GB" dirty="0" smtClean="0">
                <a:latin typeface="Arial" pitchFamily="34" charset="0"/>
                <a:cs typeface="Arial" pitchFamily="34" charset="0"/>
              </a:rPr>
              <a:t>A good start for</a:t>
            </a:r>
            <a:r>
              <a:rPr lang="en-GB" baseline="0" dirty="0" smtClean="0">
                <a:latin typeface="Arial" pitchFamily="34" charset="0"/>
                <a:cs typeface="Arial" pitchFamily="34" charset="0"/>
              </a:rPr>
              <a:t> somebody with a non-construction related degree is to secure employment within the construction and built environment industry and then discuss progress with their employer</a:t>
            </a:r>
            <a:endParaRPr lang="en-GB" dirty="0" smtClean="0">
              <a:latin typeface="Arial" pitchFamily="34" charset="0"/>
              <a:cs typeface="Arial" pitchFamily="34" charset="0"/>
            </a:endParaRPr>
          </a:p>
          <a:p>
            <a:pPr marL="171450" indent="-171450" defTabSz="963320">
              <a:buFont typeface="Arial" panose="020B0604020202020204" pitchFamily="34" charset="0"/>
              <a:buChar char="•"/>
              <a:defRPr/>
            </a:pPr>
            <a:endParaRPr lang="en-GB" dirty="0" smtClean="0">
              <a:latin typeface="Arial" pitchFamily="34" charset="0"/>
              <a:cs typeface="Arial" pitchFamily="34" charset="0"/>
            </a:endParaRPr>
          </a:p>
          <a:p>
            <a:pPr marL="171450" indent="-171450" defTabSz="963320">
              <a:buFont typeface="Arial" panose="020B0604020202020204" pitchFamily="34" charset="0"/>
              <a:buChar char="•"/>
              <a:defRPr/>
            </a:pPr>
            <a:r>
              <a:rPr lang="en-GB" dirty="0" smtClean="0">
                <a:latin typeface="Arial" pitchFamily="34" charset="0"/>
                <a:cs typeface="Arial" pitchFamily="34" charset="0"/>
              </a:rPr>
              <a:t>For more information, please visit Target Jobs -  </a:t>
            </a:r>
            <a:r>
              <a:rPr kumimoji="0" lang="en-GB" sz="1200" b="0" i="0" u="none" strike="noStrike" kern="1200" cap="none" spc="0" normalizeH="0" baseline="0" noProof="0" dirty="0" smtClean="0">
                <a:ln>
                  <a:noFill/>
                </a:ln>
                <a:solidFill>
                  <a:prstClr val="black"/>
                </a:solidFill>
                <a:effectLst/>
                <a:uLnTx/>
                <a:uFillTx/>
                <a:latin typeface="Arial" pitchFamily="34" charset="0"/>
                <a:ea typeface="+mj-ea"/>
                <a:cs typeface="Arial" pitchFamily="34" charset="0"/>
                <a:hlinkClick r:id="rId3"/>
              </a:rPr>
              <a:t>http://targetpostgrad.com/study-areas/construction/convert-a-construction-career-a-postgraduate-course </a:t>
            </a:r>
            <a:r>
              <a:rPr lang="en-GB" baseline="0" dirty="0" smtClean="0">
                <a:latin typeface="Arial" pitchFamily="34" charset="0"/>
                <a:cs typeface="Arial" pitchFamily="34" charset="0"/>
              </a:rPr>
              <a:t>and/or contact the relevant professional body for the discipline you are pursuing e.g. for surveying – Royal Institute of Chartered Surveying (RICS)</a:t>
            </a:r>
            <a:endParaRPr lang="en-GB" dirty="0" smtClean="0">
              <a:latin typeface="Arial" pitchFamily="34" charset="0"/>
              <a:cs typeface="Arial" pitchFamily="34" charset="0"/>
            </a:endParaRPr>
          </a:p>
          <a:p>
            <a:pPr marL="171450" indent="-171450" defTabSz="963320">
              <a:buFont typeface="Arial" panose="020B0604020202020204" pitchFamily="34" charset="0"/>
              <a:buChar char="•"/>
              <a:defRPr/>
            </a:pPr>
            <a:endParaRPr lang="en-GB" dirty="0" smtClean="0">
              <a:latin typeface="Arial" pitchFamily="34" charset="0"/>
              <a:cs typeface="Arial" pitchFamily="34" charset="0"/>
            </a:endParaRPr>
          </a:p>
          <a:p>
            <a:endParaRPr lang="en-ZA"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26</a:t>
            </a:fld>
            <a:endParaRPr lang="en-GB"/>
          </a:p>
        </p:txBody>
      </p:sp>
    </p:spTree>
    <p:extLst>
      <p:ext uri="{BB962C8B-B14F-4D97-AF65-F5344CB8AC3E}">
        <p14:creationId xmlns:p14="http://schemas.microsoft.com/office/powerpoint/2010/main" val="32291553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GB" sz="1200" dirty="0" smtClean="0">
                <a:latin typeface="Arial" pitchFamily="34" charset="0"/>
                <a:cs typeface="Arial" pitchFamily="34" charset="0"/>
              </a:rPr>
              <a:t>Undergraduate construction and built environment courses focus on teaching the theory behind the profession or technical career but it is important to learn how to apply this theory in a practical way when entering employment. </a:t>
            </a:r>
          </a:p>
          <a:p>
            <a:pPr marL="285750" indent="-285750">
              <a:buFont typeface="Arial" panose="020B0604020202020204" pitchFamily="34" charset="0"/>
              <a:buChar char="•"/>
            </a:pPr>
            <a:endParaRPr lang="en-GB" sz="1200" dirty="0" smtClean="0">
              <a:latin typeface="Arial" pitchFamily="34" charset="0"/>
              <a:cs typeface="Arial" pitchFamily="34" charset="0"/>
            </a:endParaRPr>
          </a:p>
          <a:p>
            <a:pPr marL="285750" indent="-285750">
              <a:buFont typeface="Arial" panose="020B0604020202020204" pitchFamily="34" charset="0"/>
              <a:buChar char="•"/>
            </a:pPr>
            <a:r>
              <a:rPr lang="en-GB" sz="1200" dirty="0" smtClean="0">
                <a:latin typeface="Arial" pitchFamily="34" charset="0"/>
                <a:cs typeface="Arial" pitchFamily="34" charset="0"/>
              </a:rPr>
              <a:t>Stacey was studying a Masters of Engineering (MEng) Civil Engineering course with French at Sheffield University, but the work experience helped her to get a place on the Kier graduate scheme.</a:t>
            </a:r>
          </a:p>
          <a:p>
            <a:pPr marL="285750" indent="-285750">
              <a:buFont typeface="Arial" panose="020B0604020202020204" pitchFamily="34" charset="0"/>
              <a:buChar char="•"/>
            </a:pPr>
            <a:endParaRPr lang="en-GB" sz="1200" dirty="0" smtClean="0">
              <a:latin typeface="Arial" pitchFamily="34" charset="0"/>
              <a:cs typeface="Arial" pitchFamily="34" charset="0"/>
            </a:endParaRPr>
          </a:p>
          <a:p>
            <a:pPr marL="285750" indent="-285750">
              <a:buFont typeface="Arial" panose="020B0604020202020204" pitchFamily="34" charset="0"/>
              <a:buChar char="•"/>
            </a:pPr>
            <a:r>
              <a:rPr lang="en-GB" sz="1200" dirty="0" smtClean="0">
                <a:latin typeface="Arial" pitchFamily="34" charset="0"/>
                <a:cs typeface="Arial" pitchFamily="34" charset="0"/>
              </a:rPr>
              <a:t>Evidence shows that students who have undertaken an industrial placement, either as part of their course or through seeking work experience in industry during academic breaks, are more prepared and more confident when entering employment full time.</a:t>
            </a:r>
            <a:r>
              <a:rPr lang="en-GB" sz="1200" baseline="0" dirty="0" smtClean="0">
                <a:latin typeface="Arial" pitchFamily="34" charset="0"/>
                <a:cs typeface="Arial" pitchFamily="34" charset="0"/>
              </a:rPr>
              <a:t> </a:t>
            </a:r>
          </a:p>
          <a:p>
            <a:pPr marL="285750" indent="-285750">
              <a:buFont typeface="Arial" panose="020B0604020202020204" pitchFamily="34" charset="0"/>
              <a:buChar char="•"/>
            </a:pPr>
            <a:endParaRPr lang="en-GB" sz="1200" dirty="0" smtClean="0">
              <a:latin typeface="Arial" pitchFamily="34" charset="0"/>
              <a:cs typeface="Arial" pitchFamily="34" charset="0"/>
            </a:endParaRPr>
          </a:p>
          <a:p>
            <a:pPr marL="285750" indent="-285750">
              <a:buFont typeface="Arial" panose="020B0604020202020204" pitchFamily="34" charset="0"/>
              <a:buChar char="•"/>
            </a:pPr>
            <a:r>
              <a:rPr lang="en-GB" sz="1200" dirty="0" smtClean="0">
                <a:latin typeface="Arial" pitchFamily="34" charset="0"/>
                <a:cs typeface="Arial" pitchFamily="34" charset="0"/>
              </a:rPr>
              <a:t>Stacey’s full case study</a:t>
            </a:r>
            <a:r>
              <a:rPr lang="en-GB" sz="1200" baseline="0" dirty="0" smtClean="0">
                <a:latin typeface="Arial" pitchFamily="34" charset="0"/>
                <a:cs typeface="Arial" pitchFamily="34" charset="0"/>
              </a:rPr>
              <a:t> can be read at https://www.goconstruct.org/en/finding-a-role-for-you/career-explorer/civil-engineer-graduate/</a:t>
            </a:r>
          </a:p>
          <a:p>
            <a:pPr marL="285750" indent="-285750">
              <a:buFont typeface="Arial" panose="020B0604020202020204" pitchFamily="34" charset="0"/>
              <a:buChar char="•"/>
            </a:pPr>
            <a:endParaRPr lang="en-GB" sz="1200" baseline="0" dirty="0" smtClean="0">
              <a:latin typeface="Arial" pitchFamily="34" charset="0"/>
              <a:cs typeface="Arial" pitchFamily="34" charset="0"/>
            </a:endParaRPr>
          </a:p>
          <a:p>
            <a:r>
              <a:rPr lang="en-GB" sz="1200" baseline="0" dirty="0" smtClean="0">
                <a:latin typeface="Arial" pitchFamily="34" charset="0"/>
                <a:cs typeface="Arial" pitchFamily="34" charset="0"/>
              </a:rPr>
              <a:t> </a:t>
            </a:r>
            <a:endParaRPr lang="en-GB" sz="1200" dirty="0" smtClean="0">
              <a:latin typeface="Arial" pitchFamily="34" charset="0"/>
              <a:cs typeface="Arial" pitchFamily="34" charset="0"/>
            </a:endParaRPr>
          </a:p>
          <a:p>
            <a:endParaRPr lang="en-ZA"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27</a:t>
            </a:fld>
            <a:endParaRPr lang="en-GB"/>
          </a:p>
        </p:txBody>
      </p:sp>
    </p:spTree>
    <p:extLst>
      <p:ext uri="{BB962C8B-B14F-4D97-AF65-F5344CB8AC3E}">
        <p14:creationId xmlns:p14="http://schemas.microsoft.com/office/powerpoint/2010/main" val="8097714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180623" indent="-180623" defTabSz="963320">
              <a:buFont typeface="Arial" panose="020B0604020202020204" pitchFamily="34" charset="0"/>
              <a:buChar char="•"/>
              <a:defRPr/>
            </a:pPr>
            <a:r>
              <a:rPr lang="en-GB" sz="1200" dirty="0" smtClean="0">
                <a:latin typeface="Arial" pitchFamily="34" charset="0"/>
                <a:cs typeface="Arial" pitchFamily="34" charset="0"/>
              </a:rPr>
              <a:t>As well as academic talent, essential skills generally required include:</a:t>
            </a:r>
          </a:p>
          <a:p>
            <a:pPr marL="0" indent="0" defTabSz="963320">
              <a:buFont typeface="Arial" panose="020B0604020202020204" pitchFamily="34" charset="0"/>
              <a:buNone/>
              <a:defRPr/>
            </a:pPr>
            <a:endParaRPr lang="en-GB" sz="1200" dirty="0" smtClean="0">
              <a:latin typeface="Arial" pitchFamily="34" charset="0"/>
              <a:cs typeface="Arial" pitchFamily="34" charset="0"/>
            </a:endParaRPr>
          </a:p>
          <a:p>
            <a:pPr marL="662283" lvl="1" indent="-180623" defTabSz="963320">
              <a:buFont typeface="Wingdings" panose="05000000000000000000" pitchFamily="2" charset="2"/>
              <a:buChar char="Ø"/>
              <a:defRPr/>
            </a:pPr>
            <a:r>
              <a:rPr lang="en-GB" sz="1200" dirty="0" smtClean="0">
                <a:latin typeface="Arial" pitchFamily="34" charset="0"/>
                <a:cs typeface="Arial" pitchFamily="34" charset="0"/>
              </a:rPr>
              <a:t>enthusiasm and good team skills</a:t>
            </a:r>
          </a:p>
          <a:p>
            <a:pPr marL="662283" lvl="1" indent="-180623">
              <a:buFont typeface="Wingdings" panose="05000000000000000000" pitchFamily="2" charset="2"/>
              <a:buChar char="Ø"/>
            </a:pPr>
            <a:r>
              <a:rPr lang="en-GB" sz="1200" dirty="0" smtClean="0">
                <a:latin typeface="Arial" pitchFamily="34" charset="0"/>
                <a:cs typeface="Arial" pitchFamily="34" charset="0"/>
              </a:rPr>
              <a:t>excellent written and interpersonal skills</a:t>
            </a:r>
          </a:p>
          <a:p>
            <a:pPr marL="662283" lvl="1" indent="-180623" defTabSz="963320">
              <a:buFont typeface="Wingdings" panose="05000000000000000000" pitchFamily="2" charset="2"/>
              <a:buChar char="Ø"/>
              <a:defRPr/>
            </a:pPr>
            <a:r>
              <a:rPr lang="en-GB" sz="1200" dirty="0" smtClean="0">
                <a:latin typeface="Arial" pitchFamily="34" charset="0"/>
                <a:cs typeface="Arial" pitchFamily="34" charset="0"/>
              </a:rPr>
              <a:t>being</a:t>
            </a:r>
            <a:r>
              <a:rPr lang="en-GB" sz="1200" baseline="0" dirty="0" smtClean="0">
                <a:latin typeface="Arial" pitchFamily="34" charset="0"/>
                <a:cs typeface="Arial" pitchFamily="34" charset="0"/>
              </a:rPr>
              <a:t> o</a:t>
            </a:r>
            <a:r>
              <a:rPr lang="en-GB" sz="1200" dirty="0" smtClean="0">
                <a:latin typeface="Arial" pitchFamily="34" charset="0"/>
                <a:cs typeface="Arial" pitchFamily="34" charset="0"/>
              </a:rPr>
              <a:t>rganised, with good time management skills and attention to detail</a:t>
            </a:r>
          </a:p>
          <a:p>
            <a:pPr marL="662283" lvl="1" indent="-180623">
              <a:buFont typeface="Wingdings" panose="05000000000000000000" pitchFamily="2" charset="2"/>
              <a:buChar char="Ø"/>
            </a:pPr>
            <a:r>
              <a:rPr lang="en-GB" sz="1200" dirty="0" smtClean="0">
                <a:latin typeface="Arial" pitchFamily="34" charset="0"/>
                <a:cs typeface="Arial" pitchFamily="34" charset="0"/>
              </a:rPr>
              <a:t>able to identify key priorities to help meet business needs</a:t>
            </a:r>
          </a:p>
          <a:p>
            <a:pPr marL="662283" lvl="1" indent="-180623">
              <a:buFont typeface="Wingdings" panose="05000000000000000000" pitchFamily="2" charset="2"/>
              <a:buChar char="Ø"/>
            </a:pPr>
            <a:r>
              <a:rPr lang="en-GB" sz="1200" dirty="0" smtClean="0">
                <a:latin typeface="Arial" pitchFamily="34" charset="0"/>
                <a:cs typeface="Arial" pitchFamily="34" charset="0"/>
              </a:rPr>
              <a:t>able to multitask</a:t>
            </a:r>
          </a:p>
          <a:p>
            <a:pPr marL="662283" lvl="1" indent="-180623">
              <a:buFont typeface="Wingdings" panose="05000000000000000000" pitchFamily="2" charset="2"/>
              <a:buChar char="Ø"/>
            </a:pPr>
            <a:r>
              <a:rPr lang="en-GB" sz="1200" dirty="0" smtClean="0">
                <a:latin typeface="Arial" pitchFamily="34" charset="0"/>
                <a:cs typeface="Arial" pitchFamily="34" charset="0"/>
              </a:rPr>
              <a:t>demonstrating</a:t>
            </a:r>
            <a:r>
              <a:rPr lang="en-GB" sz="1200" baseline="0" dirty="0" smtClean="0">
                <a:latin typeface="Arial" pitchFamily="34" charset="0"/>
                <a:cs typeface="Arial" pitchFamily="34" charset="0"/>
              </a:rPr>
              <a:t> leadership qualities</a:t>
            </a:r>
          </a:p>
          <a:p>
            <a:pPr marL="662283" lvl="1" indent="-180623">
              <a:buFont typeface="Wingdings" panose="05000000000000000000" pitchFamily="2" charset="2"/>
              <a:buChar char="Ø"/>
            </a:pPr>
            <a:r>
              <a:rPr lang="en-GB" sz="1200" baseline="0" dirty="0" smtClean="0">
                <a:latin typeface="Arial" pitchFamily="34" charset="0"/>
                <a:cs typeface="Arial" pitchFamily="34" charset="0"/>
              </a:rPr>
              <a:t>problem solving and an enquiring attitude</a:t>
            </a:r>
            <a:endParaRPr lang="en-GB" sz="1200" dirty="0" smtClean="0">
              <a:latin typeface="Arial" pitchFamily="34" charset="0"/>
              <a:cs typeface="Arial" pitchFamily="34" charset="0"/>
            </a:endParaRPr>
          </a:p>
          <a:p>
            <a:pPr marL="662283" lvl="1" indent="-180623">
              <a:buFont typeface="Wingdings" panose="05000000000000000000" pitchFamily="2" charset="2"/>
              <a:buChar char="Ø"/>
            </a:pPr>
            <a:r>
              <a:rPr lang="en-GB" sz="1200" dirty="0" smtClean="0">
                <a:latin typeface="Arial" pitchFamily="34" charset="0"/>
                <a:cs typeface="Arial" pitchFamily="34" charset="0"/>
              </a:rPr>
              <a:t>strong computer skills, including Excel, Word, Outlook, PowerPoint and AutoCAD.</a:t>
            </a:r>
          </a:p>
          <a:p>
            <a:pPr marL="662283" lvl="1" indent="-180623">
              <a:buFont typeface="Wingdings" panose="05000000000000000000" pitchFamily="2" charset="2"/>
              <a:buChar char="Ø"/>
            </a:pPr>
            <a:r>
              <a:rPr lang="en-GB" sz="1200" dirty="0" smtClean="0">
                <a:latin typeface="Arial" pitchFamily="34" charset="0"/>
                <a:cs typeface="Arial" pitchFamily="34" charset="0"/>
              </a:rPr>
              <a:t>Having a degree</a:t>
            </a:r>
            <a:r>
              <a:rPr lang="en-GB" sz="1200" baseline="0" dirty="0" smtClean="0">
                <a:latin typeface="Arial" pitchFamily="34" charset="0"/>
                <a:cs typeface="Arial" pitchFamily="34" charset="0"/>
              </a:rPr>
              <a:t> of flexibility and adaptabiltiy e.g. moving from one project to another, possible travel </a:t>
            </a:r>
            <a:endParaRPr lang="en-GB" sz="1200" dirty="0" smtClean="0">
              <a:latin typeface="Arial" pitchFamily="34" charset="0"/>
              <a:cs typeface="Arial" pitchFamily="34" charset="0"/>
            </a:endParaRPr>
          </a:p>
          <a:p>
            <a:pPr marL="180623" indent="-180623" defTabSz="963320">
              <a:buFont typeface="Arial" panose="020B0604020202020204" pitchFamily="34" charset="0"/>
              <a:buChar char="•"/>
              <a:defRPr/>
            </a:pPr>
            <a:endParaRPr lang="en-GB" sz="1200" dirty="0" smtClean="0">
              <a:latin typeface="Arial" pitchFamily="34" charset="0"/>
              <a:cs typeface="Arial" pitchFamily="34" charset="0"/>
            </a:endParaRPr>
          </a:p>
          <a:p>
            <a:pPr marL="180623" indent="-180623" defTabSz="963320">
              <a:buFont typeface="Arial" panose="020B0604020202020204" pitchFamily="34" charset="0"/>
              <a:buChar char="•"/>
              <a:defRPr/>
            </a:pPr>
            <a:r>
              <a:rPr lang="en-GB" sz="1200" dirty="0" smtClean="0">
                <a:latin typeface="Arial" pitchFamily="34" charset="0"/>
                <a:cs typeface="Arial" pitchFamily="34" charset="0"/>
              </a:rPr>
              <a:t>Consider</a:t>
            </a:r>
            <a:r>
              <a:rPr lang="en-GB" sz="1200" baseline="0" dirty="0" smtClean="0">
                <a:latin typeface="Arial" pitchFamily="34" charset="0"/>
                <a:cs typeface="Arial" pitchFamily="34" charset="0"/>
              </a:rPr>
              <a:t> how you can demonstrate your skills in your CV or application as well as at an interview. Use examples of how you have demonstrated these skills.</a:t>
            </a:r>
          </a:p>
          <a:p>
            <a:endParaRPr lang="en-GB" sz="1200" dirty="0" smtClean="0">
              <a:latin typeface="Arial" panose="020B0604020202020204" pitchFamily="34" charset="0"/>
              <a:cs typeface="Arial" panose="020B0604020202020204" pitchFamily="34" charset="0"/>
            </a:endParaRPr>
          </a:p>
          <a:p>
            <a:pPr defTabSz="963320">
              <a:defRPr/>
            </a:pPr>
            <a:endParaRPr lang="en-GB" sz="1200" dirty="0" smtClean="0">
              <a:solidFill>
                <a:srgbClr val="FF0000"/>
              </a:solidFill>
              <a:latin typeface="Arial" panose="020B0604020202020204" pitchFamily="34" charset="0"/>
              <a:cs typeface="Arial" panose="020B0604020202020204" pitchFamily="34" charset="0"/>
            </a:endParaRPr>
          </a:p>
          <a:p>
            <a:endParaRPr lang="en-GB" sz="1200" dirty="0" smtClean="0">
              <a:latin typeface="Arial" pitchFamily="34" charset="0"/>
              <a:cs typeface="Arial" pitchFamily="34" charset="0"/>
            </a:endParaRPr>
          </a:p>
          <a:p>
            <a:endParaRPr lang="en-ZA" sz="12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28</a:t>
            </a:fld>
            <a:endParaRPr lang="en-GB"/>
          </a:p>
        </p:txBody>
      </p:sp>
    </p:spTree>
    <p:extLst>
      <p:ext uri="{BB962C8B-B14F-4D97-AF65-F5344CB8AC3E}">
        <p14:creationId xmlns:p14="http://schemas.microsoft.com/office/powerpoint/2010/main" val="32520421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0" indent="0" defTabSz="963320">
              <a:buFont typeface="Arial" panose="020B0604020202020204" pitchFamily="34" charset="0"/>
              <a:buNone/>
              <a:defRPr/>
            </a:pPr>
            <a:r>
              <a:rPr lang="en-GB" sz="1200" b="1" dirty="0" smtClean="0">
                <a:latin typeface="Arial" pitchFamily="34" charset="0"/>
                <a:cs typeface="Arial" pitchFamily="34" charset="0"/>
              </a:rPr>
              <a:t>Bullet point</a:t>
            </a:r>
            <a:r>
              <a:rPr lang="en-GB" sz="1200" b="1" baseline="0" dirty="0" smtClean="0">
                <a:latin typeface="Arial" pitchFamily="34" charset="0"/>
                <a:cs typeface="Arial" pitchFamily="34" charset="0"/>
              </a:rPr>
              <a:t> 1 </a:t>
            </a:r>
            <a:r>
              <a:rPr lang="en-GB" sz="1200" baseline="0" dirty="0" smtClean="0">
                <a:latin typeface="Arial" pitchFamily="34" charset="0"/>
                <a:cs typeface="Arial" pitchFamily="34" charset="0"/>
              </a:rPr>
              <a:t>– Some people say they want to work in construction but, when questioned, can’t say which area of construction they want. If you do research, it will not only help you to decide which skills match your interests but you will also be able to talk more confidently about the industry to prospective employers.</a:t>
            </a:r>
          </a:p>
          <a:p>
            <a:pPr marL="0" indent="0" defTabSz="963320">
              <a:buFont typeface="Arial" panose="020B0604020202020204" pitchFamily="34" charset="0"/>
              <a:buNone/>
              <a:defRPr/>
            </a:pPr>
            <a:endParaRPr lang="en-GB" sz="1200" dirty="0" smtClean="0">
              <a:solidFill>
                <a:srgbClr val="4D4E53"/>
              </a:solidFill>
              <a:latin typeface="Arial" pitchFamily="34" charset="0"/>
              <a:cs typeface="Arial" pitchFamily="34" charset="0"/>
            </a:endParaRPr>
          </a:p>
          <a:p>
            <a:pPr marL="0" indent="0" defTabSz="963320">
              <a:buFont typeface="Arial" panose="020B0604020202020204" pitchFamily="34" charset="0"/>
              <a:buNone/>
              <a:defRPr/>
            </a:pPr>
            <a:r>
              <a:rPr lang="en-GB" sz="1200" b="1" dirty="0" smtClean="0">
                <a:solidFill>
                  <a:srgbClr val="4D4E53"/>
                </a:solidFill>
                <a:latin typeface="Arial" pitchFamily="34" charset="0"/>
                <a:cs typeface="Arial" pitchFamily="34" charset="0"/>
              </a:rPr>
              <a:t>Bullet point 2 </a:t>
            </a:r>
            <a:r>
              <a:rPr lang="en-GB" sz="1200" dirty="0" smtClean="0">
                <a:solidFill>
                  <a:srgbClr val="4D4E53"/>
                </a:solidFill>
                <a:latin typeface="Arial" pitchFamily="34" charset="0"/>
                <a:cs typeface="Arial" pitchFamily="34" charset="0"/>
              </a:rPr>
              <a:t>– Work experience will give you a valuable insight into how the industry works and will give you an opportunity to demonstrate your motivation and the skills you gained at university. It will also help you decide if construction or the occupation that you are trying is for you. Practical experience also provides the opportunity to understand the wider built environment better, as will working alongside colleagues from a number of different careers.</a:t>
            </a:r>
            <a:r>
              <a:rPr lang="en-GB" sz="1200" baseline="0" dirty="0" smtClean="0">
                <a:solidFill>
                  <a:srgbClr val="4D4E53"/>
                </a:solidFill>
                <a:latin typeface="Arial" pitchFamily="34" charset="0"/>
                <a:cs typeface="Arial" pitchFamily="34" charset="0"/>
              </a:rPr>
              <a:t> It will</a:t>
            </a:r>
            <a:r>
              <a:rPr lang="en-GB" sz="1200" dirty="0" smtClean="0">
                <a:solidFill>
                  <a:srgbClr val="4D4E53"/>
                </a:solidFill>
                <a:latin typeface="Arial" pitchFamily="34" charset="0"/>
                <a:cs typeface="Arial" pitchFamily="34" charset="0"/>
              </a:rPr>
              <a:t> also show that two of the most important skills are communication and being able to work as part of a team. </a:t>
            </a:r>
          </a:p>
          <a:p>
            <a:pPr marL="0" indent="0" defTabSz="963320">
              <a:buFont typeface="Arial" panose="020B0604020202020204" pitchFamily="34" charset="0"/>
              <a:buNone/>
              <a:defRPr/>
            </a:pPr>
            <a:endParaRPr lang="en-GB" sz="1200" dirty="0" smtClean="0">
              <a:solidFill>
                <a:srgbClr val="4D4E53"/>
              </a:solidFill>
              <a:latin typeface="Arial" pitchFamily="34" charset="0"/>
              <a:cs typeface="Arial" pitchFamily="34" charset="0"/>
            </a:endParaRPr>
          </a:p>
          <a:p>
            <a:pPr marL="0" indent="0" defTabSz="963320">
              <a:buFont typeface="Arial" panose="020B0604020202020204" pitchFamily="34" charset="0"/>
              <a:buNone/>
              <a:defRPr/>
            </a:pPr>
            <a:r>
              <a:rPr lang="en-GB" sz="1200" b="1" dirty="0" smtClean="0">
                <a:solidFill>
                  <a:srgbClr val="4D4E53"/>
                </a:solidFill>
                <a:latin typeface="Arial" pitchFamily="34" charset="0"/>
                <a:cs typeface="Arial" pitchFamily="34" charset="0"/>
              </a:rPr>
              <a:t>Bullet point 3</a:t>
            </a:r>
            <a:r>
              <a:rPr lang="en-GB" sz="1200" b="1" baseline="0" dirty="0" smtClean="0">
                <a:latin typeface="Arial" pitchFamily="34" charset="0"/>
                <a:cs typeface="Arial" pitchFamily="34" charset="0"/>
              </a:rPr>
              <a:t> </a:t>
            </a:r>
            <a:r>
              <a:rPr lang="en-GB" sz="1200" baseline="0" dirty="0" smtClean="0">
                <a:latin typeface="Arial" pitchFamily="34" charset="0"/>
                <a:cs typeface="Arial" pitchFamily="34" charset="0"/>
              </a:rPr>
              <a:t>– </a:t>
            </a:r>
            <a:r>
              <a:rPr lang="en-GB" sz="1200" b="0" dirty="0" smtClean="0">
                <a:solidFill>
                  <a:srgbClr val="4D4E53"/>
                </a:solidFill>
                <a:latin typeface="Arial" pitchFamily="34" charset="0"/>
                <a:cs typeface="Arial" pitchFamily="34" charset="0"/>
              </a:rPr>
              <a:t>CV advice and a CV builder can be found on: </a:t>
            </a:r>
          </a:p>
          <a:p>
            <a:pPr marL="742950" lvl="1" indent="-285750" defTabSz="963320">
              <a:buFont typeface="Wingdings" panose="05000000000000000000" pitchFamily="2" charset="2"/>
              <a:buChar char="Ø"/>
              <a:defRPr/>
            </a:pPr>
            <a:r>
              <a:rPr lang="en-GB" sz="1200" b="0" u="none" dirty="0" smtClean="0">
                <a:solidFill>
                  <a:srgbClr val="4D4E53"/>
                </a:solidFill>
                <a:latin typeface="Arial" pitchFamily="34" charset="0"/>
                <a:cs typeface="Arial" pitchFamily="34" charset="0"/>
              </a:rPr>
              <a:t>National Careers Service England:</a:t>
            </a:r>
            <a:r>
              <a:rPr lang="en-GB" sz="1200" b="0" u="none" baseline="0" dirty="0" smtClean="0">
                <a:solidFill>
                  <a:srgbClr val="4D4E53"/>
                </a:solidFill>
                <a:latin typeface="Arial" pitchFamily="34" charset="0"/>
                <a:cs typeface="Arial" pitchFamily="34" charset="0"/>
              </a:rPr>
              <a:t> </a:t>
            </a:r>
            <a:r>
              <a:rPr kumimoji="0" lang="en-GB" sz="1200" b="0" i="0" u="none" strike="noStrike" kern="1200" cap="none" spc="0" normalizeH="0" baseline="0" noProof="0" dirty="0" smtClean="0">
                <a:ln>
                  <a:noFill/>
                </a:ln>
                <a:solidFill>
                  <a:srgbClr val="4D4E53"/>
                </a:solidFill>
                <a:effectLst/>
                <a:uLnTx/>
                <a:uFillTx/>
                <a:latin typeface="Arial" pitchFamily="34" charset="0"/>
                <a:ea typeface="+mj-ea"/>
                <a:cs typeface="Arial" pitchFamily="34" charset="0"/>
                <a:hlinkClick r:id="rId3"/>
              </a:rPr>
              <a:t>https://nationalcareersservice.direct.gov.uk/tools/cv </a:t>
            </a:r>
            <a:endParaRPr lang="en-GB" sz="1200" b="0" u="none" dirty="0" smtClean="0">
              <a:solidFill>
                <a:srgbClr val="4D4E53"/>
              </a:solidFill>
              <a:latin typeface="Arial" pitchFamily="34" charset="0"/>
              <a:cs typeface="Arial" pitchFamily="34" charset="0"/>
            </a:endParaRPr>
          </a:p>
          <a:p>
            <a:pPr marL="742950" lvl="1" indent="-285750" defTabSz="963320">
              <a:buFont typeface="Wingdings" panose="05000000000000000000" pitchFamily="2" charset="2"/>
              <a:buChar char="Ø"/>
              <a:defRPr/>
            </a:pPr>
            <a:r>
              <a:rPr lang="en-GB" sz="1200" b="0" u="none" dirty="0" smtClean="0">
                <a:solidFill>
                  <a:srgbClr val="4D4E53"/>
                </a:solidFill>
                <a:latin typeface="Arial" pitchFamily="34" charset="0"/>
                <a:cs typeface="Arial" pitchFamily="34" charset="0"/>
              </a:rPr>
              <a:t>Skills Development Scotland:</a:t>
            </a:r>
            <a:r>
              <a:rPr lang="en-GB" sz="1200" b="0" u="none" baseline="0" dirty="0" smtClean="0">
                <a:solidFill>
                  <a:srgbClr val="4D4E53"/>
                </a:solidFill>
                <a:latin typeface="Arial" pitchFamily="34" charset="0"/>
                <a:cs typeface="Arial" pitchFamily="34" charset="0"/>
              </a:rPr>
              <a:t> </a:t>
            </a:r>
            <a:r>
              <a:rPr kumimoji="0" lang="en-GB" sz="1200" b="0" i="0" u="none" strike="noStrike" kern="0" cap="none" spc="0" normalizeH="0" baseline="0" noProof="0" dirty="0" smtClean="0">
                <a:ln>
                  <a:noFill/>
                </a:ln>
                <a:solidFill>
                  <a:srgbClr val="4D4E53"/>
                </a:solidFill>
                <a:effectLst/>
                <a:uLnTx/>
                <a:uFillTx/>
                <a:latin typeface="Arial" pitchFamily="34" charset="0"/>
                <a:cs typeface="Arial" pitchFamily="34" charset="0"/>
                <a:hlinkClick r:id="rId4"/>
              </a:rPr>
              <a:t>www.myworldofwork.co.uk/landing-mycv</a:t>
            </a:r>
            <a:endParaRPr kumimoji="0" lang="en-GB" sz="1200" b="0" i="0" u="none" strike="noStrike" kern="0" cap="none" spc="0" normalizeH="0" baseline="0" noProof="0" dirty="0" smtClean="0">
              <a:ln>
                <a:noFill/>
              </a:ln>
              <a:solidFill>
                <a:srgbClr val="4D4E53"/>
              </a:solidFill>
              <a:effectLst/>
              <a:uLnTx/>
              <a:uFillTx/>
              <a:latin typeface="Arial" pitchFamily="34" charset="0"/>
              <a:cs typeface="Arial" pitchFamily="34" charset="0"/>
            </a:endParaRPr>
          </a:p>
          <a:p>
            <a:pPr marL="742950" lvl="1" indent="-285750" defTabSz="963320">
              <a:buFont typeface="Wingdings" panose="05000000000000000000" pitchFamily="2" charset="2"/>
              <a:buChar char="Ø"/>
              <a:defRPr/>
            </a:pPr>
            <a:r>
              <a:rPr lang="en-GB" sz="1200" b="0" u="none" dirty="0" smtClean="0">
                <a:solidFill>
                  <a:srgbClr val="4D4E53"/>
                </a:solidFill>
                <a:latin typeface="Arial" pitchFamily="34" charset="0"/>
                <a:cs typeface="Arial" pitchFamily="34" charset="0"/>
              </a:rPr>
              <a:t>Careers Wales </a:t>
            </a:r>
            <a:r>
              <a:rPr kumimoji="0" lang="en-GB" sz="1200" b="0" i="0" u="none" strike="noStrike" kern="0" cap="none" spc="0" normalizeH="0" baseline="0" noProof="0" dirty="0" smtClean="0">
                <a:ln>
                  <a:noFill/>
                </a:ln>
                <a:solidFill>
                  <a:srgbClr val="4D4E53"/>
                </a:solidFill>
                <a:effectLst/>
                <a:uLnTx/>
                <a:uFillTx/>
                <a:latin typeface="Arial" pitchFamily="34" charset="0"/>
                <a:cs typeface="Arial" pitchFamily="34" charset="0"/>
                <a:hlinkClick r:id="rId3"/>
              </a:rPr>
              <a:t>https://nationalcareersservice.direct.gov.uk/tools/cv</a:t>
            </a:r>
            <a:r>
              <a:rPr lang="en-GB" sz="1200" b="0" u="none" dirty="0" smtClean="0">
                <a:solidFill>
                  <a:srgbClr val="4D4E53"/>
                </a:solidFill>
                <a:latin typeface="Arial" pitchFamily="34" charset="0"/>
                <a:cs typeface="Arial" pitchFamily="34" charset="0"/>
              </a:rPr>
              <a:t>. </a:t>
            </a:r>
          </a:p>
          <a:p>
            <a:pPr marL="0" indent="0" defTabSz="963320">
              <a:buFont typeface="Wingdings" panose="05000000000000000000" pitchFamily="2" charset="2"/>
              <a:buNone/>
              <a:defRPr/>
            </a:pPr>
            <a:endParaRPr lang="en-GB" sz="1200" b="0" dirty="0" smtClean="0">
              <a:solidFill>
                <a:srgbClr val="4D4E53"/>
              </a:solidFill>
              <a:latin typeface="Arial" pitchFamily="34" charset="0"/>
              <a:cs typeface="Arial" pitchFamily="34" charset="0"/>
            </a:endParaRPr>
          </a:p>
          <a:p>
            <a:pPr marL="0" indent="0" defTabSz="963320">
              <a:buFont typeface="Wingdings" panose="05000000000000000000" pitchFamily="2" charset="2"/>
              <a:buNone/>
              <a:defRPr/>
            </a:pPr>
            <a:r>
              <a:rPr lang="en-GB" sz="1200" b="0" dirty="0" smtClean="0">
                <a:solidFill>
                  <a:srgbClr val="4D4E53"/>
                </a:solidFill>
                <a:latin typeface="Arial" pitchFamily="34" charset="0"/>
                <a:cs typeface="Arial" pitchFamily="34" charset="0"/>
              </a:rPr>
              <a:t>Make sure that your CV or covering letter clearly states what position you are looking for.</a:t>
            </a:r>
            <a:r>
              <a:rPr lang="en-GB" sz="1200" b="0" baseline="0" dirty="0" smtClean="0">
                <a:solidFill>
                  <a:srgbClr val="4D4E53"/>
                </a:solidFill>
                <a:latin typeface="Arial" pitchFamily="34" charset="0"/>
                <a:cs typeface="Arial" pitchFamily="34" charset="0"/>
              </a:rPr>
              <a:t> i</a:t>
            </a:r>
            <a:r>
              <a:rPr lang="en-GB" sz="1200" b="0" dirty="0" smtClean="0">
                <a:solidFill>
                  <a:srgbClr val="4D4E53"/>
                </a:solidFill>
                <a:latin typeface="Arial" pitchFamily="34" charset="0"/>
                <a:cs typeface="Arial" pitchFamily="34" charset="0"/>
              </a:rPr>
              <a:t>t’s useful to say why you are interested in construction</a:t>
            </a:r>
            <a:r>
              <a:rPr lang="en-GB" sz="1200" b="0" baseline="0" dirty="0" smtClean="0">
                <a:solidFill>
                  <a:srgbClr val="4D4E53"/>
                </a:solidFill>
                <a:latin typeface="Arial" pitchFamily="34" charset="0"/>
                <a:cs typeface="Arial" pitchFamily="34" charset="0"/>
              </a:rPr>
              <a:t> and </a:t>
            </a:r>
            <a:r>
              <a:rPr lang="en-GB" sz="1200" b="0" dirty="0" smtClean="0">
                <a:solidFill>
                  <a:srgbClr val="4D4E53"/>
                </a:solidFill>
                <a:latin typeface="Arial" pitchFamily="34" charset="0"/>
                <a:cs typeface="Arial" pitchFamily="34" charset="0"/>
              </a:rPr>
              <a:t>this role in particular.</a:t>
            </a:r>
          </a:p>
          <a:p>
            <a:pPr marL="0" indent="0" defTabSz="963320">
              <a:buFont typeface="Arial" panose="020B0604020202020204" pitchFamily="34" charset="0"/>
              <a:buNone/>
              <a:defRPr/>
            </a:pPr>
            <a:endParaRPr lang="en-GB" sz="1200" b="0" dirty="0" smtClean="0">
              <a:solidFill>
                <a:srgbClr val="4D4E53"/>
              </a:solidFill>
              <a:latin typeface="Arial" pitchFamily="34" charset="0"/>
              <a:cs typeface="Arial" pitchFamily="34" charset="0"/>
            </a:endParaRPr>
          </a:p>
          <a:p>
            <a:pPr marL="0" indent="0" defTabSz="963320">
              <a:buFont typeface="Arial" panose="020B0604020202020204" pitchFamily="34" charset="0"/>
              <a:buNone/>
              <a:defRPr/>
            </a:pPr>
            <a:r>
              <a:rPr lang="en-GB" sz="1200" b="1" dirty="0" smtClean="0">
                <a:solidFill>
                  <a:srgbClr val="4D4E53"/>
                </a:solidFill>
                <a:latin typeface="Arial" pitchFamily="34" charset="0"/>
                <a:cs typeface="Arial" pitchFamily="34" charset="0"/>
              </a:rPr>
              <a:t>Bullet point 4</a:t>
            </a:r>
            <a:r>
              <a:rPr lang="en-GB" sz="1200" b="1" baseline="0" dirty="0" smtClean="0">
                <a:latin typeface="Arial" pitchFamily="34" charset="0"/>
                <a:cs typeface="Arial" pitchFamily="34" charset="0"/>
              </a:rPr>
              <a:t> </a:t>
            </a:r>
            <a:r>
              <a:rPr lang="en-GB" sz="1200" baseline="0" dirty="0" smtClean="0">
                <a:latin typeface="Arial" pitchFamily="34" charset="0"/>
                <a:cs typeface="Arial" pitchFamily="34" charset="0"/>
              </a:rPr>
              <a:t>– </a:t>
            </a:r>
            <a:r>
              <a:rPr lang="en-GB" sz="1200" baseline="0" dirty="0" smtClean="0">
                <a:solidFill>
                  <a:srgbClr val="4D4E53"/>
                </a:solidFill>
                <a:latin typeface="Arial" pitchFamily="34" charset="0"/>
                <a:cs typeface="Arial" pitchFamily="34" charset="0"/>
              </a:rPr>
              <a:t>There is nothing more frustrating to an employer than someone who clearly hasn’t researched the company they are applying to.</a:t>
            </a:r>
          </a:p>
          <a:p>
            <a:pPr marL="0" indent="0" defTabSz="963320">
              <a:buFont typeface="Arial" panose="020B0604020202020204" pitchFamily="34" charset="0"/>
              <a:buNone/>
              <a:defRPr/>
            </a:pPr>
            <a:endParaRPr lang="en-GB" sz="1200" baseline="0" dirty="0" smtClean="0">
              <a:solidFill>
                <a:srgbClr val="4D4E53"/>
              </a:solidFill>
              <a:latin typeface="Arial" pitchFamily="34" charset="0"/>
              <a:cs typeface="Arial" pitchFamily="34" charset="0"/>
            </a:endParaRPr>
          </a:p>
          <a:p>
            <a:pPr marL="0" indent="0" defTabSz="963320">
              <a:buFont typeface="Arial" panose="020B0604020202020204" pitchFamily="34" charset="0"/>
              <a:buNone/>
              <a:defRPr/>
            </a:pPr>
            <a:r>
              <a:rPr lang="en-GB" sz="1200" b="1" baseline="0" dirty="0" smtClean="0">
                <a:solidFill>
                  <a:srgbClr val="4D4E53"/>
                </a:solidFill>
                <a:latin typeface="Arial" pitchFamily="34" charset="0"/>
                <a:cs typeface="Arial" pitchFamily="34" charset="0"/>
              </a:rPr>
              <a:t>Bullet point 5 </a:t>
            </a:r>
            <a:r>
              <a:rPr lang="en-GB" sz="1200" baseline="0" dirty="0" smtClean="0">
                <a:solidFill>
                  <a:srgbClr val="4D4E53"/>
                </a:solidFill>
                <a:latin typeface="Arial" pitchFamily="34" charset="0"/>
                <a:cs typeface="Arial" pitchFamily="34" charset="0"/>
              </a:rPr>
              <a:t>– You may need to put more emphasis on this aspect if you have a non-cognate degree.</a:t>
            </a:r>
          </a:p>
          <a:p>
            <a:pPr marL="0" indent="0" defTabSz="963320">
              <a:buFont typeface="Arial" panose="020B0604020202020204" pitchFamily="34" charset="0"/>
              <a:buNone/>
              <a:defRPr/>
            </a:pPr>
            <a:endParaRPr lang="en-GB" sz="1200" baseline="0" dirty="0" smtClean="0">
              <a:solidFill>
                <a:srgbClr val="4D4E53"/>
              </a:solidFill>
              <a:latin typeface="Arial" pitchFamily="34" charset="0"/>
              <a:cs typeface="Arial" pitchFamily="34" charset="0"/>
            </a:endParaRPr>
          </a:p>
          <a:p>
            <a:pPr marL="0" indent="0" defTabSz="963320">
              <a:buFont typeface="Arial" panose="020B0604020202020204" pitchFamily="34" charset="0"/>
              <a:buNone/>
              <a:defRPr/>
            </a:pPr>
            <a:r>
              <a:rPr lang="en-GB" sz="1200" b="1" baseline="0" dirty="0" smtClean="0">
                <a:solidFill>
                  <a:srgbClr val="4D4E53"/>
                </a:solidFill>
                <a:latin typeface="Arial" pitchFamily="34" charset="0"/>
                <a:cs typeface="Arial" pitchFamily="34" charset="0"/>
              </a:rPr>
              <a:t>Bullet point  6- </a:t>
            </a:r>
            <a:r>
              <a:rPr lang="en-GB" sz="1200" baseline="0" dirty="0" smtClean="0">
                <a:solidFill>
                  <a:srgbClr val="4D4E53"/>
                </a:solidFill>
                <a:latin typeface="Arial" pitchFamily="34" charset="0"/>
                <a:cs typeface="Arial" pitchFamily="34" charset="0"/>
              </a:rPr>
              <a:t>It’s a good idea to give examples of how you have contributed to success, affected change and/or demonstrated leadership skills e.g. through sports, work experience, social interests</a:t>
            </a:r>
            <a:endParaRPr lang="en-GB" sz="1200" dirty="0" smtClean="0">
              <a:solidFill>
                <a:srgbClr val="4D4E53"/>
              </a:solidFill>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29</a:t>
            </a:fld>
            <a:endParaRPr lang="en-GB"/>
          </a:p>
        </p:txBody>
      </p:sp>
    </p:spTree>
    <p:extLst>
      <p:ext uri="{BB962C8B-B14F-4D97-AF65-F5344CB8AC3E}">
        <p14:creationId xmlns:p14="http://schemas.microsoft.com/office/powerpoint/2010/main" val="33918303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latin typeface="Arial" pitchFamily="34" charset="0"/>
                <a:cs typeface="Arial" pitchFamily="34" charset="0"/>
              </a:rPr>
              <a:t>An apprenticeship is </a:t>
            </a:r>
            <a:r>
              <a:rPr lang="en-GB" baseline="0" dirty="0" smtClean="0">
                <a:latin typeface="Arial" pitchFamily="34" charset="0"/>
                <a:cs typeface="Arial" pitchFamily="34" charset="0"/>
              </a:rPr>
              <a:t>the best route into construction trades and practical jobs as the apprentice achieves work based learning and site experience that employers want.</a:t>
            </a:r>
          </a:p>
          <a:p>
            <a:pPr marL="171450" indent="-171450">
              <a:buFont typeface="Arial" panose="020B0604020202020204" pitchFamily="34" charset="0"/>
              <a:buChar char="•"/>
            </a:pPr>
            <a:endParaRPr lang="en-GB" baseline="0" dirty="0" smtClean="0">
              <a:latin typeface="Arial" pitchFamily="34" charset="0"/>
              <a:cs typeface="Arial"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smtClean="0">
                <a:latin typeface="Arial" pitchFamily="34" charset="0"/>
                <a:cs typeface="Arial" pitchFamily="34" charset="0"/>
              </a:rPr>
              <a:t>Apprenticeships aren’t just</a:t>
            </a:r>
            <a:r>
              <a:rPr lang="en-GB" baseline="0" dirty="0" smtClean="0">
                <a:latin typeface="Arial" pitchFamily="34" charset="0"/>
                <a:cs typeface="Arial" pitchFamily="34" charset="0"/>
              </a:rPr>
              <a:t> for trade routes; t</a:t>
            </a:r>
            <a:r>
              <a:rPr lang="en-GB" dirty="0" smtClean="0">
                <a:latin typeface="Arial" pitchFamily="34" charset="0"/>
                <a:cs typeface="Arial" pitchFamily="34" charset="0"/>
              </a:rPr>
              <a:t>hey also cover technical</a:t>
            </a:r>
            <a:r>
              <a:rPr lang="en-GB" baseline="0" dirty="0" smtClean="0">
                <a:latin typeface="Arial" pitchFamily="34" charset="0"/>
                <a:cs typeface="Arial" pitchFamily="34" charset="0"/>
              </a:rPr>
              <a:t> </a:t>
            </a:r>
            <a:r>
              <a:rPr lang="en-GB" dirty="0" smtClean="0">
                <a:latin typeface="Arial" pitchFamily="34" charset="0"/>
                <a:cs typeface="Arial" pitchFamily="34" charset="0"/>
              </a:rPr>
              <a:t>apprenticeships,</a:t>
            </a:r>
            <a:r>
              <a:rPr lang="en-GB" baseline="0" dirty="0" smtClean="0">
                <a:latin typeface="Arial" pitchFamily="34" charset="0"/>
                <a:cs typeface="Arial" pitchFamily="34" charset="0"/>
              </a:rPr>
              <a:t> </a:t>
            </a:r>
            <a:r>
              <a:rPr lang="en-GB" dirty="0" smtClean="0">
                <a:latin typeface="Arial" pitchFamily="34" charset="0"/>
                <a:cs typeface="Arial" pitchFamily="34" charset="0"/>
              </a:rPr>
              <a:t>giving you a route into lots of different professions,</a:t>
            </a:r>
            <a:r>
              <a:rPr lang="en-GB" baseline="0" dirty="0" smtClean="0">
                <a:latin typeface="Arial" pitchFamily="34" charset="0"/>
                <a:cs typeface="Arial" pitchFamily="34" charset="0"/>
              </a:rPr>
              <a:t> including</a:t>
            </a:r>
            <a:r>
              <a:rPr lang="en-GB" dirty="0" smtClean="0">
                <a:latin typeface="Arial" pitchFamily="34" charset="0"/>
                <a:cs typeface="Arial" pitchFamily="34" charset="0"/>
              </a:rPr>
              <a:t> engineering, surveying and management. </a:t>
            </a:r>
          </a:p>
          <a:p>
            <a:pPr marL="0" indent="0">
              <a:buFont typeface="Arial" panose="020B0604020202020204" pitchFamily="34" charset="0"/>
              <a:buNone/>
            </a:pPr>
            <a:endParaRPr lang="en-GB" dirty="0" smtClean="0">
              <a:latin typeface="Arial" pitchFamily="34" charset="0"/>
              <a:cs typeface="Arial" pitchFamily="34" charset="0"/>
            </a:endParaRPr>
          </a:p>
          <a:p>
            <a:pPr marL="171450" indent="-171450">
              <a:buFont typeface="Arial" panose="020B0604020202020204" pitchFamily="34" charset="0"/>
              <a:buChar char="•"/>
            </a:pPr>
            <a:r>
              <a:rPr lang="en-GB" b="1" dirty="0" smtClean="0">
                <a:latin typeface="Arial" pitchFamily="34" charset="0"/>
                <a:cs typeface="Arial" pitchFamily="34" charset="0"/>
              </a:rPr>
              <a:t>Explain</a:t>
            </a:r>
            <a:r>
              <a:rPr lang="en-GB" b="1" baseline="0" dirty="0" smtClean="0">
                <a:latin typeface="Arial" pitchFamily="34" charset="0"/>
                <a:cs typeface="Arial" pitchFamily="34" charset="0"/>
              </a:rPr>
              <a:t> the difference </a:t>
            </a:r>
            <a:r>
              <a:rPr lang="en-GB" b="0" baseline="0" dirty="0" smtClean="0">
                <a:latin typeface="Arial" pitchFamily="34" charset="0"/>
                <a:cs typeface="Arial" pitchFamily="34" charset="0"/>
              </a:rPr>
              <a:t>between the apprenticeship route and a full-time college course.</a:t>
            </a:r>
          </a:p>
          <a:p>
            <a:endParaRPr lang="en-GB" b="0" baseline="0" dirty="0" smtClean="0">
              <a:latin typeface="Arial" pitchFamily="34" charset="0"/>
              <a:cs typeface="Arial" pitchFamily="34" charset="0"/>
            </a:endParaRPr>
          </a:p>
          <a:p>
            <a:pPr marL="457200" lvl="1" indent="0">
              <a:buFont typeface="Arial" panose="020B0604020202020204" pitchFamily="34" charset="0"/>
              <a:buNone/>
            </a:pPr>
            <a:r>
              <a:rPr lang="en-GB" b="1" baseline="0" dirty="0" smtClean="0">
                <a:latin typeface="Arial" pitchFamily="34" charset="0"/>
                <a:cs typeface="Arial" pitchFamily="34" charset="0"/>
              </a:rPr>
              <a:t>Apprenticeship route</a:t>
            </a:r>
            <a:r>
              <a:rPr lang="en-GB" b="0" baseline="0" dirty="0" smtClean="0">
                <a:latin typeface="Arial" pitchFamily="34" charset="0"/>
                <a:cs typeface="Arial" pitchFamily="34" charset="0"/>
              </a:rPr>
              <a:t>:</a:t>
            </a:r>
          </a:p>
          <a:p>
            <a:pPr marL="628650" lvl="1" indent="-171450">
              <a:buFont typeface="Arial" panose="020B0604020202020204" pitchFamily="34" charset="0"/>
              <a:buChar char="•"/>
            </a:pPr>
            <a:r>
              <a:rPr lang="en-GB" b="0" baseline="0" dirty="0" smtClean="0">
                <a:latin typeface="Arial" pitchFamily="34" charset="0"/>
                <a:cs typeface="Arial" pitchFamily="34" charset="0"/>
              </a:rPr>
              <a:t>covers a combination of relevant qualifications/skills</a:t>
            </a:r>
            <a:r>
              <a:rPr lang="en-GB" baseline="0" dirty="0" smtClean="0">
                <a:latin typeface="Arial" pitchFamily="34" charset="0"/>
                <a:cs typeface="Arial" pitchFamily="34" charset="0"/>
              </a:rPr>
              <a:t> </a:t>
            </a:r>
          </a:p>
          <a:p>
            <a:pPr marL="628650" lvl="1" indent="-171450">
              <a:buFont typeface="Arial" panose="020B0604020202020204" pitchFamily="34" charset="0"/>
              <a:buChar char="•"/>
            </a:pPr>
            <a:r>
              <a:rPr lang="en-GB" baseline="0" dirty="0" smtClean="0">
                <a:latin typeface="Arial" pitchFamily="34" charset="0"/>
                <a:cs typeface="Arial" pitchFamily="34" charset="0"/>
              </a:rPr>
              <a:t>involves attending off-the-job learning (e.g. at college/training provider) and working on site to gain your S/NVQ</a:t>
            </a:r>
          </a:p>
          <a:p>
            <a:pPr marL="628650" lvl="1" indent="-171450">
              <a:buFont typeface="Arial" panose="020B0604020202020204" pitchFamily="34" charset="0"/>
              <a:buChar char="•"/>
            </a:pPr>
            <a:r>
              <a:rPr lang="en-GB" baseline="0" dirty="0" smtClean="0">
                <a:latin typeface="Arial" pitchFamily="34" charset="0"/>
                <a:cs typeface="Arial" pitchFamily="34" charset="0"/>
              </a:rPr>
              <a:t>makes you qualified and work ready.</a:t>
            </a:r>
          </a:p>
          <a:p>
            <a:pPr marL="0" indent="0">
              <a:buFont typeface="Arial" panose="020B0604020202020204" pitchFamily="34" charset="0"/>
              <a:buNone/>
            </a:pPr>
            <a:endParaRPr lang="en-GB" baseline="0" dirty="0" smtClean="0">
              <a:latin typeface="Arial" pitchFamily="34" charset="0"/>
              <a:cs typeface="Arial" pitchFamily="34" charset="0"/>
            </a:endParaRPr>
          </a:p>
          <a:p>
            <a:pPr marL="457200" lvl="1" indent="0">
              <a:buFont typeface="Arial" panose="020B0604020202020204" pitchFamily="34" charset="0"/>
              <a:buNone/>
            </a:pPr>
            <a:r>
              <a:rPr lang="en-GB" b="1" baseline="0" dirty="0" smtClean="0">
                <a:latin typeface="Arial" pitchFamily="34" charset="0"/>
                <a:cs typeface="Arial" pitchFamily="34" charset="0"/>
              </a:rPr>
              <a:t>Full-time college route:</a:t>
            </a:r>
          </a:p>
          <a:p>
            <a:pPr marL="628650" lvl="1" indent="-171450">
              <a:buFont typeface="Arial" panose="020B0604020202020204" pitchFamily="34" charset="0"/>
              <a:buChar char="•"/>
            </a:pPr>
            <a:r>
              <a:rPr lang="en-GB" b="0" baseline="0" dirty="0" smtClean="0">
                <a:latin typeface="Arial" pitchFamily="34" charset="0"/>
                <a:cs typeface="Arial" pitchFamily="34" charset="0"/>
              </a:rPr>
              <a:t>d</a:t>
            </a:r>
            <a:r>
              <a:rPr lang="en-GB" baseline="0" dirty="0" smtClean="0">
                <a:latin typeface="Arial" pitchFamily="34" charset="0"/>
                <a:cs typeface="Arial" pitchFamily="34" charset="0"/>
              </a:rPr>
              <a:t>oes not provide a full apprenticeship </a:t>
            </a:r>
          </a:p>
          <a:p>
            <a:pPr marL="628650" lvl="1" indent="-171450">
              <a:buFont typeface="Arial" panose="020B0604020202020204" pitchFamily="34" charset="0"/>
              <a:buChar char="•"/>
            </a:pPr>
            <a:r>
              <a:rPr lang="en-GB" baseline="0" dirty="0" smtClean="0">
                <a:latin typeface="Arial" pitchFamily="34" charset="0"/>
                <a:cs typeface="Arial" pitchFamily="34" charset="0"/>
              </a:rPr>
              <a:t>often covers a qualification such as a Diploma but does not lead to an S/NVQ as that can only be achieved in the workplace.</a:t>
            </a:r>
          </a:p>
          <a:p>
            <a:pPr marL="0" indent="0">
              <a:buFont typeface="Wingdings" panose="05000000000000000000" pitchFamily="2" charset="2"/>
              <a:buNone/>
            </a:pPr>
            <a:endParaRPr lang="en-GB" baseline="0" dirty="0" smtClean="0">
              <a:latin typeface="Arial" pitchFamily="34" charset="0"/>
              <a:cs typeface="Arial" pitchFamily="34" charset="0"/>
            </a:endParaRPr>
          </a:p>
          <a:p>
            <a:pPr marL="171450" indent="-171450">
              <a:buFont typeface="Arial" panose="020B0604020202020204" pitchFamily="34" charset="0"/>
              <a:buChar char="•"/>
            </a:pPr>
            <a:r>
              <a:rPr lang="en-GB" baseline="0" dirty="0" smtClean="0">
                <a:latin typeface="Arial" pitchFamily="34" charset="0"/>
                <a:cs typeface="Arial" pitchFamily="34" charset="0"/>
              </a:rPr>
              <a:t>Explain that, if they choose the full-time college route, it is highly recommended that the student also achieves their S/NVQ in their chosen profession (e.g. brickwork), once employed. </a:t>
            </a:r>
          </a:p>
          <a:p>
            <a:pPr marL="171450" indent="-171450">
              <a:buFont typeface="Arial" panose="020B0604020202020204" pitchFamily="34" charset="0"/>
              <a:buChar char="•"/>
            </a:pPr>
            <a:endParaRPr lang="en-GB" baseline="0" dirty="0" smtClean="0">
              <a:latin typeface="Arial" pitchFamily="34" charset="0"/>
              <a:cs typeface="Arial" pitchFamily="34" charset="0"/>
            </a:endParaRPr>
          </a:p>
          <a:p>
            <a:pPr marL="171450" indent="-171450">
              <a:buFont typeface="Arial" panose="020B0604020202020204" pitchFamily="34" charset="0"/>
              <a:buChar char="•"/>
            </a:pPr>
            <a:r>
              <a:rPr lang="en-GB" baseline="0" dirty="0" smtClean="0">
                <a:latin typeface="Arial" pitchFamily="34" charset="0"/>
                <a:cs typeface="Arial" pitchFamily="34" charset="0"/>
              </a:rPr>
              <a:t>Some employers like to employ students after one year at college and transfer them onto an apprenticeship scheme.</a:t>
            </a:r>
          </a:p>
          <a:p>
            <a:endParaRPr lang="en-GB" dirty="0" smtClean="0">
              <a:latin typeface="Arial" pitchFamily="34" charset="0"/>
              <a:cs typeface="Arial" pitchFamily="34" charset="0"/>
            </a:endParaRPr>
          </a:p>
          <a:p>
            <a:endParaRPr lang="en-GB" dirty="0" smtClean="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3</a:t>
            </a:fld>
            <a:endParaRPr lang="en-GB"/>
          </a:p>
        </p:txBody>
      </p:sp>
    </p:spTree>
    <p:extLst>
      <p:ext uri="{BB962C8B-B14F-4D97-AF65-F5344CB8AC3E}">
        <p14:creationId xmlns:p14="http://schemas.microsoft.com/office/powerpoint/2010/main" val="4565912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latin typeface="Arial" pitchFamily="34" charset="0"/>
                <a:cs typeface="Arial" pitchFamily="34" charset="0"/>
              </a:rPr>
              <a:t>For more information on </a:t>
            </a:r>
            <a:r>
              <a:rPr lang="en-GB" baseline="0" dirty="0" smtClean="0">
                <a:latin typeface="Arial" pitchFamily="34" charset="0"/>
                <a:cs typeface="Arial" pitchFamily="34" charset="0"/>
              </a:rPr>
              <a:t>any of the content, signposting, case studies or salary ranges, visit </a:t>
            </a:r>
            <a:r>
              <a:rPr lang="en-GB" sz="1200" u="sng" dirty="0" smtClean="0">
                <a:latin typeface="Arial" pitchFamily="34" charset="0"/>
                <a:cs typeface="Arial" pitchFamily="34" charset="0"/>
                <a:hlinkClick r:id="rId3"/>
              </a:rPr>
              <a:t>Go Construct</a:t>
            </a:r>
            <a:r>
              <a:rPr lang="en-GB" sz="1200" u="none" kern="1200" baseline="0" dirty="0" smtClean="0">
                <a:solidFill>
                  <a:prstClr val="black"/>
                </a:solidFill>
                <a:latin typeface="Arial" pitchFamily="34" charset="0"/>
                <a:ea typeface="+mn-ea"/>
                <a:cs typeface="Arial" pitchFamily="34" charset="0"/>
              </a:rPr>
              <a:t> www.goconstruct.org </a:t>
            </a:r>
            <a:endParaRPr lang="en-GB" b="0" i="0" baseline="0" dirty="0" smtClean="0">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latin typeface="Arial" pitchFamily="34" charset="0"/>
              <a:cs typeface="Arial" pitchFamily="34" charset="0"/>
            </a:endParaRPr>
          </a:p>
          <a:p>
            <a:endParaRPr lang="en-GB" dirty="0" smtClean="0">
              <a:latin typeface="Arial" pitchFamily="34" charset="0"/>
              <a:cs typeface="Arial" pitchFamily="34" charset="0"/>
            </a:endParaRPr>
          </a:p>
          <a:p>
            <a:endParaRPr lang="en-ZA"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30</a:t>
            </a:fld>
            <a:endParaRPr lang="en-GB"/>
          </a:p>
        </p:txBody>
      </p:sp>
    </p:spTree>
    <p:extLst>
      <p:ext uri="{BB962C8B-B14F-4D97-AF65-F5344CB8AC3E}">
        <p14:creationId xmlns:p14="http://schemas.microsoft.com/office/powerpoint/2010/main" val="535799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31</a:t>
            </a:fld>
            <a:endParaRPr lang="en-GB"/>
          </a:p>
        </p:txBody>
      </p:sp>
    </p:spTree>
    <p:extLst>
      <p:ext uri="{BB962C8B-B14F-4D97-AF65-F5344CB8AC3E}">
        <p14:creationId xmlns:p14="http://schemas.microsoft.com/office/powerpoint/2010/main" val="40664760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171450" indent="-171450" eaLnBrk="1" hangingPunct="1">
              <a:buFont typeface="Arial" panose="020B0604020202020204" pitchFamily="34" charset="0"/>
              <a:buChar char="•"/>
            </a:pPr>
            <a:r>
              <a:rPr lang="en-GB" altLang="en-US" dirty="0" smtClean="0">
                <a:latin typeface="Arial" pitchFamily="34" charset="0"/>
                <a:cs typeface="Arial" pitchFamily="34" charset="0"/>
              </a:rPr>
              <a:t>These are just some of the construction careers you could consider if you are thinking of returning</a:t>
            </a:r>
            <a:r>
              <a:rPr lang="en-GB" altLang="en-US" baseline="0" dirty="0" smtClean="0">
                <a:latin typeface="Arial" pitchFamily="34" charset="0"/>
                <a:cs typeface="Arial" pitchFamily="34" charset="0"/>
              </a:rPr>
              <a:t> to work or changing your career.</a:t>
            </a:r>
          </a:p>
          <a:p>
            <a:pPr marL="171450" indent="-171450" eaLnBrk="1" hangingPunct="1">
              <a:buFont typeface="Arial" panose="020B0604020202020204" pitchFamily="34" charset="0"/>
              <a:buChar char="•"/>
            </a:pPr>
            <a:endParaRPr lang="en-GB" altLang="en-US" baseline="0" dirty="0" smtClean="0">
              <a:latin typeface="Arial" pitchFamily="34" charset="0"/>
              <a:cs typeface="Arial" pitchFamily="34" charset="0"/>
            </a:endParaRPr>
          </a:p>
          <a:p>
            <a:pPr marL="171450" indent="-171450" eaLnBrk="1" hangingPunct="1">
              <a:buFont typeface="Arial" panose="020B0604020202020204" pitchFamily="34" charset="0"/>
              <a:buChar char="•"/>
            </a:pPr>
            <a:r>
              <a:rPr lang="en-GB" altLang="en-US" dirty="0" smtClean="0">
                <a:latin typeface="Arial" pitchFamily="34" charset="0"/>
                <a:cs typeface="Arial" pitchFamily="34" charset="0"/>
              </a:rPr>
              <a:t>Ask the audience if they can think of any others.</a:t>
            </a:r>
          </a:p>
          <a:p>
            <a:pPr marL="171450" indent="-171450" eaLnBrk="1" hangingPunct="1">
              <a:buFont typeface="Arial" panose="020B0604020202020204" pitchFamily="34" charset="0"/>
              <a:buChar char="•"/>
            </a:pPr>
            <a:endParaRPr lang="en-GB" altLang="en-US" dirty="0" smtClean="0">
              <a:latin typeface="Arial" pitchFamily="34" charset="0"/>
              <a:cs typeface="Arial" pitchFamily="34" charset="0"/>
            </a:endParaRPr>
          </a:p>
          <a:p>
            <a:pPr marL="171450" indent="-171450" eaLnBrk="1" hangingPunct="1">
              <a:buFont typeface="Arial" panose="020B0604020202020204" pitchFamily="34" charset="0"/>
              <a:buChar char="•"/>
            </a:pPr>
            <a:r>
              <a:rPr lang="en-GB" altLang="en-US" dirty="0" smtClean="0">
                <a:latin typeface="Arial" pitchFamily="34" charset="0"/>
                <a:cs typeface="Arial" pitchFamily="34" charset="0"/>
              </a:rPr>
              <a:t>If appropriate, pick a couple you feel</a:t>
            </a:r>
            <a:r>
              <a:rPr lang="en-GB" altLang="en-US" baseline="0" dirty="0" smtClean="0">
                <a:latin typeface="Arial" pitchFamily="34" charset="0"/>
                <a:cs typeface="Arial" pitchFamily="34" charset="0"/>
              </a:rPr>
              <a:t> comfortable expanding on.</a:t>
            </a:r>
          </a:p>
          <a:p>
            <a:pPr marL="0" indent="0" eaLnBrk="1" hangingPunct="1">
              <a:buFont typeface="Arial" panose="020B0604020202020204" pitchFamily="34" charset="0"/>
              <a:buNone/>
            </a:pPr>
            <a:endParaRPr lang="en-GB" altLang="en-US" dirty="0" smtClean="0">
              <a:latin typeface="Arial" pitchFamily="34" charset="0"/>
              <a:cs typeface="Arial" pitchFamily="34" charset="0"/>
            </a:endParaRPr>
          </a:p>
          <a:p>
            <a:pPr marL="171450" indent="-171450" eaLnBrk="1" hangingPunct="1">
              <a:buFont typeface="Arial" panose="020B0604020202020204" pitchFamily="34" charset="0"/>
              <a:buChar char="•"/>
            </a:pPr>
            <a:r>
              <a:rPr lang="en-GB" altLang="en-US" dirty="0" smtClean="0">
                <a:latin typeface="Arial" pitchFamily="34" charset="0"/>
                <a:cs typeface="Arial" pitchFamily="34" charset="0"/>
              </a:rPr>
              <a:t>BIM manager</a:t>
            </a:r>
            <a:r>
              <a:rPr lang="en-GB" altLang="en-US" baseline="0" dirty="0" smtClean="0">
                <a:latin typeface="Arial" pitchFamily="34" charset="0"/>
                <a:cs typeface="Arial" pitchFamily="34" charset="0"/>
              </a:rPr>
              <a:t> = building information modelling manager.</a:t>
            </a:r>
          </a:p>
          <a:p>
            <a:pPr marL="171450" indent="-171450" eaLnBrk="1" hangingPunct="1">
              <a:buFont typeface="Arial" panose="020B0604020202020204" pitchFamily="34" charset="0"/>
              <a:buChar char="•"/>
            </a:pPr>
            <a:endParaRPr lang="en-GB" altLang="en-US" baseline="0" dirty="0" smtClean="0">
              <a:latin typeface="Arial" pitchFamily="34" charset="0"/>
              <a:cs typeface="Arial" pitchFamily="34" charset="0"/>
            </a:endParaRPr>
          </a:p>
          <a:p>
            <a:pPr marL="171450" indent="-171450" eaLnBrk="1" hangingPunct="1">
              <a:buFont typeface="Arial" panose="020B0604020202020204" pitchFamily="34" charset="0"/>
              <a:buChar char="•"/>
            </a:pPr>
            <a:r>
              <a:rPr lang="en-GB" altLang="en-US" baseline="0" dirty="0" smtClean="0">
                <a:latin typeface="Arial" pitchFamily="34" charset="0"/>
                <a:cs typeface="Arial" pitchFamily="34" charset="0"/>
              </a:rPr>
              <a:t>Please see the ‘General Introduction to Careers in Construction’ PowerPoint for more information or the Careers Explorer tool on www.goconstruct.org </a:t>
            </a:r>
            <a:endParaRPr lang="en-GB" altLang="en-US" dirty="0" smtClean="0">
              <a:latin typeface="Arial" pitchFamily="34" charset="0"/>
              <a:cs typeface="Arial" pitchFamily="34" charset="0"/>
            </a:endParaRPr>
          </a:p>
          <a:p>
            <a:endParaRPr lang="en-ZA"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32</a:t>
            </a:fld>
            <a:endParaRPr lang="en-GB"/>
          </a:p>
        </p:txBody>
      </p:sp>
    </p:spTree>
    <p:extLst>
      <p:ext uri="{BB962C8B-B14F-4D97-AF65-F5344CB8AC3E}">
        <p14:creationId xmlns:p14="http://schemas.microsoft.com/office/powerpoint/2010/main" val="35601469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latin typeface="Arial" pitchFamily="34" charset="0"/>
                <a:cs typeface="Arial" pitchFamily="34" charset="0"/>
              </a:rPr>
              <a:t>Here is an example of someone who has experienced</a:t>
            </a:r>
            <a:r>
              <a:rPr lang="en-GB" baseline="0" dirty="0" smtClean="0">
                <a:latin typeface="Arial" pitchFamily="34" charset="0"/>
                <a:cs typeface="Arial" pitchFamily="34" charset="0"/>
              </a:rPr>
              <a:t> a career change and moved into the construction industry. </a:t>
            </a:r>
            <a:endParaRPr lang="en-GB" dirty="0" smtClean="0">
              <a:latin typeface="Arial" pitchFamily="34" charset="0"/>
              <a:cs typeface="Arial" pitchFamily="34" charset="0"/>
            </a:endParaRPr>
          </a:p>
          <a:p>
            <a:endParaRPr lang="en-ZA"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33</a:t>
            </a:fld>
            <a:endParaRPr lang="en-GB"/>
          </a:p>
        </p:txBody>
      </p:sp>
    </p:spTree>
    <p:extLst>
      <p:ext uri="{BB962C8B-B14F-4D97-AF65-F5344CB8AC3E}">
        <p14:creationId xmlns:p14="http://schemas.microsoft.com/office/powerpoint/2010/main" val="21574698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defTabSz="963320">
              <a:defRPr/>
            </a:pPr>
            <a:r>
              <a:rPr lang="en-GB" sz="1200" b="1" dirty="0" smtClean="0">
                <a:latin typeface="Arial" panose="020B0604020202020204" pitchFamily="34" charset="0"/>
                <a:cs typeface="Arial" panose="020B0604020202020204" pitchFamily="34" charset="0"/>
              </a:rPr>
              <a:t>Bullet point 1 </a:t>
            </a:r>
            <a:r>
              <a:rPr lang="en-GB" sz="1200" dirty="0" smtClean="0">
                <a:latin typeface="Arial" panose="020B0604020202020204" pitchFamily="34" charset="0"/>
                <a:cs typeface="Arial" panose="020B0604020202020204" pitchFamily="34" charset="0"/>
              </a:rPr>
              <a:t>– There are many similarities between the construction industry and the armed forces. This is because similar skills and qualities are required for both. You’ll be able to apply your technical and practical skills to a wide range of essential tasks. </a:t>
            </a:r>
          </a:p>
          <a:p>
            <a:pPr defTabSz="963320">
              <a:defRPr/>
            </a:pPr>
            <a:endParaRPr lang="en-GB" sz="1200" b="1" dirty="0" smtClean="0">
              <a:latin typeface="Arial" panose="020B0604020202020204" pitchFamily="34" charset="0"/>
              <a:cs typeface="Arial" panose="020B0604020202020204" pitchFamily="34" charset="0"/>
            </a:endParaRPr>
          </a:p>
          <a:p>
            <a:pPr defTabSz="963320">
              <a:defRPr/>
            </a:pPr>
            <a:r>
              <a:rPr lang="en-GB" sz="1200" b="1" dirty="0" smtClean="0">
                <a:latin typeface="Arial" panose="020B0604020202020204" pitchFamily="34" charset="0"/>
                <a:cs typeface="Arial" panose="020B0604020202020204" pitchFamily="34" charset="0"/>
              </a:rPr>
              <a:t>Bullet point 2 </a:t>
            </a:r>
            <a:r>
              <a:rPr lang="en-GB" sz="1200" dirty="0" smtClean="0">
                <a:latin typeface="Arial" panose="020B0604020202020204" pitchFamily="34" charset="0"/>
                <a:cs typeface="Arial" panose="020B0604020202020204" pitchFamily="34" charset="0"/>
              </a:rPr>
              <a:t>– A number of employer-led partnerships support construction employers to recruit more easily from the armed forces. Look out for:</a:t>
            </a:r>
          </a:p>
          <a:p>
            <a:pPr marL="285750" indent="-285750" defTabSz="963320">
              <a:buFont typeface="Arial" panose="020B0604020202020204" pitchFamily="34" charset="0"/>
              <a:buChar char="•"/>
              <a:defRPr/>
            </a:pPr>
            <a:r>
              <a:rPr lang="en-GB" sz="1200" dirty="0" smtClean="0">
                <a:latin typeface="Arial" panose="020B0604020202020204" pitchFamily="34" charset="0"/>
                <a:cs typeface="Arial" panose="020B0604020202020204" pitchFamily="34" charset="0"/>
              </a:rPr>
              <a:t>Buildforce, which has been established to deliver industry-awareness events and a work placement brokerage service (</a:t>
            </a:r>
            <a:r>
              <a:rPr kumimoji="0" lang="en-GB" sz="1200" b="0" i="0" u="none" strike="noStrike" kern="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hlinkClick r:id="rId3"/>
              </a:rPr>
              <a:t>www.buildforce.org.uk</a:t>
            </a:r>
            <a:r>
              <a:rPr lang="en-GB" sz="1200" dirty="0" smtClean="0">
                <a:latin typeface="Arial" panose="020B0604020202020204" pitchFamily="34" charset="0"/>
                <a:cs typeface="Arial" panose="020B0604020202020204" pitchFamily="34" charset="0"/>
              </a:rPr>
              <a:t>).</a:t>
            </a:r>
          </a:p>
          <a:p>
            <a:pPr marL="285750" indent="-285750" defTabSz="963320">
              <a:buFont typeface="Arial" panose="020B0604020202020204" pitchFamily="34" charset="0"/>
              <a:buChar char="•"/>
              <a:defRPr/>
            </a:pPr>
            <a:r>
              <a:rPr lang="en-GB" sz="1200" dirty="0" smtClean="0">
                <a:latin typeface="Arial" panose="020B0604020202020204" pitchFamily="34" charset="0"/>
                <a:cs typeface="Arial" panose="020B0604020202020204" pitchFamily="34" charset="0"/>
              </a:rPr>
              <a:t>The Ministry of Defence’s Career Transition Partnership (</a:t>
            </a:r>
            <a:r>
              <a:rPr kumimoji="0" lang="en-GB" sz="1200" b="0" i="0" u="none" strike="noStrike" kern="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hlinkClick r:id="rId4"/>
              </a:rPr>
              <a:t>www.ctp.org.uk</a:t>
            </a:r>
            <a:r>
              <a:rPr lang="en-GB" sz="1200" dirty="0" smtClean="0">
                <a:latin typeface="Arial" panose="020B0604020202020204" pitchFamily="34" charset="0"/>
                <a:cs typeface="Arial" panose="020B0604020202020204" pitchFamily="34" charset="0"/>
              </a:rPr>
              <a:t>).</a:t>
            </a:r>
          </a:p>
          <a:p>
            <a:pPr marL="285750" indent="-285750" defTabSz="963320">
              <a:buFont typeface="Arial" panose="020B0604020202020204" pitchFamily="34" charset="0"/>
              <a:buChar char="•"/>
              <a:defRPr/>
            </a:pPr>
            <a:r>
              <a:rPr lang="en-GB" sz="1200" dirty="0" smtClean="0">
                <a:latin typeface="Arial" panose="020B0604020202020204" pitchFamily="34" charset="0"/>
                <a:cs typeface="Arial" panose="020B0604020202020204" pitchFamily="34" charset="0"/>
              </a:rPr>
              <a:t>The Officers’ Association, which specialises in placing former officers</a:t>
            </a:r>
            <a:r>
              <a:rPr lang="en-GB" sz="1200" baseline="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a:t>
            </a:r>
            <a:r>
              <a:rPr kumimoji="0" lang="en-GB" sz="1200" b="0" i="0" u="none" strike="noStrike" kern="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hlinkClick r:id="rId5"/>
              </a:rPr>
              <a:t>www.officersassociation.org.uk</a:t>
            </a:r>
            <a:r>
              <a:rPr lang="en-GB" sz="1200" dirty="0" smtClean="0">
                <a:latin typeface="Arial" panose="020B0604020202020204" pitchFamily="34" charset="0"/>
                <a:cs typeface="Arial" panose="020B0604020202020204" pitchFamily="34" charset="0"/>
              </a:rPr>
              <a:t>).</a:t>
            </a:r>
          </a:p>
          <a:p>
            <a:pPr marL="285750" indent="-285750" defTabSz="963320">
              <a:buFont typeface="Arial" panose="020B0604020202020204" pitchFamily="34" charset="0"/>
              <a:buChar char="•"/>
              <a:defRPr/>
            </a:pPr>
            <a:r>
              <a:rPr lang="en-GB" sz="1200" dirty="0" smtClean="0">
                <a:latin typeface="Arial" panose="020B0604020202020204" pitchFamily="34" charset="0"/>
                <a:cs typeface="Arial" panose="020B0604020202020204" pitchFamily="34" charset="0"/>
              </a:rPr>
              <a:t>Hire A Hero, a registered charity that specialises in putting businesses in touch with armed forces leavers</a:t>
            </a:r>
            <a:r>
              <a:rPr lang="en-GB" sz="1200" baseline="0" dirty="0" smtClean="0">
                <a:latin typeface="Arial" panose="020B0604020202020204" pitchFamily="34" charset="0"/>
                <a:cs typeface="Arial" panose="020B0604020202020204" pitchFamily="34" charset="0"/>
              </a:rPr>
              <a:t> (</a:t>
            </a:r>
            <a:r>
              <a:rPr kumimoji="0" lang="en-GB" sz="1200" b="0" i="0" u="none" strike="noStrike" kern="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hlinkClick r:id="rId6"/>
              </a:rPr>
              <a:t>www.hireaherouk.org</a:t>
            </a:r>
            <a:r>
              <a:rPr lang="en-GB" sz="1200" dirty="0" smtClean="0">
                <a:latin typeface="Arial" panose="020B0604020202020204" pitchFamily="34" charset="0"/>
                <a:cs typeface="Arial" panose="020B0604020202020204" pitchFamily="34" charset="0"/>
              </a:rPr>
              <a:t>).</a:t>
            </a:r>
          </a:p>
          <a:p>
            <a:endParaRPr lang="en-GB" sz="1200" dirty="0" smtClean="0">
              <a:latin typeface="Arial" panose="020B0604020202020204" pitchFamily="34" charset="0"/>
              <a:cs typeface="Arial" panose="020B0604020202020204" pitchFamily="34" charset="0"/>
            </a:endParaRPr>
          </a:p>
          <a:p>
            <a:endParaRPr lang="en-ZA" sz="12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34</a:t>
            </a:fld>
            <a:endParaRPr lang="en-GB"/>
          </a:p>
        </p:txBody>
      </p:sp>
    </p:spTree>
    <p:extLst>
      <p:ext uri="{BB962C8B-B14F-4D97-AF65-F5344CB8AC3E}">
        <p14:creationId xmlns:p14="http://schemas.microsoft.com/office/powerpoint/2010/main" val="15356909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GB" sz="1200" b="1" dirty="0" smtClean="0">
                <a:solidFill>
                  <a:schemeClr val="accent2"/>
                </a:solidFill>
                <a:latin typeface="Arial" panose="020B0604020202020204" pitchFamily="34" charset="0"/>
                <a:cs typeface="Arial" panose="020B0604020202020204" pitchFamily="34" charset="0"/>
              </a:rPr>
              <a:t>Experienced Worker Practical Assessment (EWPA)</a:t>
            </a:r>
          </a:p>
          <a:p>
            <a:pPr marL="0" marR="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lang="en-GB" sz="1200" b="1" dirty="0" smtClean="0">
              <a:solidFill>
                <a:schemeClr val="accent2"/>
              </a:solidFill>
              <a:latin typeface="Arial" panose="020B0604020202020204" pitchFamily="34" charset="0"/>
              <a:cs typeface="Arial" panose="020B0604020202020204" pitchFamily="34" charset="0"/>
            </a:endParaRPr>
          </a:p>
          <a:p>
            <a:pPr marL="171450" indent="-171450">
              <a:lnSpc>
                <a:spcPct val="150000"/>
              </a:lnSpc>
              <a:buFont typeface="Arial" panose="020B0604020202020204" pitchFamily="34" charset="0"/>
              <a:buChar char="•"/>
            </a:pPr>
            <a:r>
              <a:rPr lang="en-GB" dirty="0" smtClean="0">
                <a:latin typeface="Arial" pitchFamily="34" charset="0"/>
                <a:cs typeface="Arial" pitchFamily="34" charset="0"/>
              </a:rPr>
              <a:t>EWPA offers experienced learners a way of achieving a qualification</a:t>
            </a:r>
            <a:r>
              <a:rPr lang="en-GB" baseline="0" dirty="0" smtClean="0">
                <a:latin typeface="Arial" pitchFamily="34" charset="0"/>
                <a:cs typeface="Arial" pitchFamily="34" charset="0"/>
              </a:rPr>
              <a:t>. </a:t>
            </a:r>
          </a:p>
          <a:p>
            <a:pPr marL="171450" indent="-171450">
              <a:lnSpc>
                <a:spcPct val="150000"/>
              </a:lnSpc>
              <a:buFont typeface="Arial" panose="020B0604020202020204" pitchFamily="34" charset="0"/>
              <a:buChar char="•"/>
            </a:pPr>
            <a:r>
              <a:rPr lang="en-GB" dirty="0" smtClean="0">
                <a:latin typeface="Arial" panose="020B0604020202020204" pitchFamily="34" charset="0"/>
                <a:cs typeface="Arial" panose="020B0604020202020204" pitchFamily="34" charset="0"/>
              </a:rPr>
              <a:t>It is available to very experienced workers who do not require any further training. </a:t>
            </a:r>
          </a:p>
          <a:p>
            <a:pPr marL="171450" indent="-171450">
              <a:lnSpc>
                <a:spcPct val="150000"/>
              </a:lnSpc>
              <a:buFont typeface="Arial" panose="020B0604020202020204" pitchFamily="34" charset="0"/>
              <a:buChar char="•"/>
            </a:pPr>
            <a:r>
              <a:rPr lang="en-GB" dirty="0" smtClean="0">
                <a:latin typeface="Arial" panose="020B0604020202020204" pitchFamily="34" charset="0"/>
                <a:cs typeface="Arial" panose="020B0604020202020204" pitchFamily="34" charset="0"/>
              </a:rPr>
              <a:t>This assessment method combines the use of witness testimonies, employer endorsement, practical assessment, professional discussion, and questions and answers. It normally involves the learner going to an off-site location to have their practical skills and occupational knowledge assessed. </a:t>
            </a:r>
          </a:p>
          <a:p>
            <a:pPr marL="171450" indent="-171450">
              <a:lnSpc>
                <a:spcPct val="150000"/>
              </a:lnSpc>
              <a:buFont typeface="Arial" panose="020B0604020202020204" pitchFamily="34" charset="0"/>
              <a:buChar char="•"/>
            </a:pPr>
            <a:r>
              <a:rPr lang="en-GB" dirty="0" smtClean="0">
                <a:latin typeface="Arial" panose="020B0604020202020204" pitchFamily="34" charset="0"/>
                <a:cs typeface="Arial" panose="020B0604020202020204" pitchFamily="34" charset="0"/>
              </a:rPr>
              <a:t>All the practical skills needed to achieve a Level 2 competence qualification are usually included in the practical assessment. </a:t>
            </a:r>
          </a:p>
          <a:p>
            <a:pPr marL="171450" indent="-171450">
              <a:lnSpc>
                <a:spcPct val="150000"/>
              </a:lnSpc>
              <a:buFont typeface="Arial" panose="020B0604020202020204" pitchFamily="34" charset="0"/>
              <a:buChar char="•"/>
            </a:pPr>
            <a:r>
              <a:rPr lang="en-GB" dirty="0" smtClean="0">
                <a:latin typeface="Arial" panose="020B0604020202020204" pitchFamily="34" charset="0"/>
                <a:cs typeface="Arial" panose="020B0604020202020204" pitchFamily="34" charset="0"/>
              </a:rPr>
              <a:t>The practical assessment is observed by a registered assessor.</a:t>
            </a:r>
          </a:p>
          <a:p>
            <a:pPr marL="171450" indent="-171450">
              <a:lnSpc>
                <a:spcPct val="150000"/>
              </a:lnSpc>
              <a:buFont typeface="Arial" panose="020B0604020202020204" pitchFamily="34" charset="0"/>
              <a:buChar char="•"/>
            </a:pPr>
            <a:r>
              <a:rPr lang="en-GB" dirty="0" smtClean="0">
                <a:latin typeface="Arial" panose="020B0604020202020204" pitchFamily="34" charset="0"/>
                <a:cs typeface="Arial" panose="020B0604020202020204" pitchFamily="34" charset="0"/>
              </a:rPr>
              <a:t>A professional discussion and job knowledge question session are used by the assessor to assess the learner’s occupational knowledge and understanding. As the professional discussion is critical to the success of this assessment methodology, we provide one-day mandatory briefings for assessors, which must be attended within the first six months of the centre’s approval.</a:t>
            </a:r>
          </a:p>
          <a:p>
            <a:pPr marL="171450" marR="0" indent="-171450" algn="l" defTabSz="96332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GB" dirty="0" smtClean="0">
                <a:latin typeface="Arial" panose="020B0604020202020204" pitchFamily="34" charset="0"/>
                <a:cs typeface="Arial" panose="020B0604020202020204" pitchFamily="34" charset="0"/>
              </a:rPr>
              <a:t>See </a:t>
            </a:r>
            <a:r>
              <a:rPr kumimoji="0" lang="en-GB" sz="1200" b="0" i="0" u="none" strike="noStrike" kern="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hlinkClick r:id="rId3"/>
              </a:rPr>
              <a:t>www.citb.co.uk/awards/centres/construction/ewpa</a:t>
            </a:r>
            <a:r>
              <a:rPr lang="en-GB" baseline="0" dirty="0" smtClean="0">
                <a:latin typeface="Arial" panose="020B0604020202020204" pitchFamily="34" charset="0"/>
                <a:cs typeface="Arial" panose="020B0604020202020204" pitchFamily="34" charset="0"/>
              </a:rPr>
              <a:t> for more information on centres who provide EWPA training. Please note that other awarding bodies and providers also provide this service.</a:t>
            </a:r>
            <a:endParaRPr lang="en-GB" dirty="0" smtClean="0">
              <a:latin typeface="Arial" pitchFamily="34" charset="0"/>
              <a:cs typeface="Arial" pitchFamily="34" charset="0"/>
            </a:endParaRPr>
          </a:p>
          <a:p>
            <a:endParaRPr lang="en-ZA"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35</a:t>
            </a:fld>
            <a:endParaRPr lang="en-GB"/>
          </a:p>
        </p:txBody>
      </p:sp>
    </p:spTree>
    <p:extLst>
      <p:ext uri="{BB962C8B-B14F-4D97-AF65-F5344CB8AC3E}">
        <p14:creationId xmlns:p14="http://schemas.microsoft.com/office/powerpoint/2010/main" val="11232980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0" indent="0" defTabSz="963320">
              <a:buFont typeface="Arial" panose="020B0604020202020204" pitchFamily="34" charset="0"/>
              <a:buNone/>
              <a:defRPr/>
            </a:pPr>
            <a:r>
              <a:rPr lang="en-GB" sz="1200" b="1" dirty="0" smtClean="0">
                <a:latin typeface="Arial" panose="020B0604020202020204" pitchFamily="34" charset="0"/>
                <a:cs typeface="Arial" panose="020B0604020202020204" pitchFamily="34" charset="0"/>
              </a:rPr>
              <a:t>CSCS </a:t>
            </a:r>
          </a:p>
          <a:p>
            <a:pPr marL="171450" indent="-171450" defTabSz="963320">
              <a:buFont typeface="Arial" panose="020B0604020202020204" pitchFamily="34" charset="0"/>
              <a:buChar char="•"/>
              <a:defRPr/>
            </a:pPr>
            <a:r>
              <a:rPr lang="en-GB" sz="1200" dirty="0" smtClean="0">
                <a:latin typeface="Arial" panose="020B0604020202020204" pitchFamily="34" charset="0"/>
                <a:cs typeface="Arial" panose="020B0604020202020204" pitchFamily="34" charset="0"/>
              </a:rPr>
              <a:t>Although not all employers require</a:t>
            </a:r>
            <a:r>
              <a:rPr lang="en-GB" sz="1200" baseline="0" dirty="0" smtClean="0">
                <a:latin typeface="Arial" panose="020B0604020202020204" pitchFamily="34" charset="0"/>
                <a:cs typeface="Arial" panose="020B0604020202020204" pitchFamily="34" charset="0"/>
              </a:rPr>
              <a:t> the card, and those who are self-employed don’t always need one to do domestic work, most construction sites will insist on you having the card. </a:t>
            </a:r>
          </a:p>
          <a:p>
            <a:pPr marL="0" indent="0" defTabSz="963320">
              <a:buFont typeface="Arial" panose="020B0604020202020204" pitchFamily="34" charset="0"/>
              <a:buNone/>
              <a:defRPr/>
            </a:pPr>
            <a:endParaRPr lang="en-GB" sz="1200" dirty="0" smtClean="0">
              <a:latin typeface="Arial" panose="020B0604020202020204" pitchFamily="34" charset="0"/>
              <a:cs typeface="Arial" panose="020B0604020202020204" pitchFamily="34" charset="0"/>
            </a:endParaRPr>
          </a:p>
          <a:p>
            <a:pPr marL="171450" indent="-171450" defTabSz="963320">
              <a:buFont typeface="Arial" panose="020B0604020202020204" pitchFamily="34" charset="0"/>
              <a:buChar char="•"/>
              <a:defRPr/>
            </a:pPr>
            <a:r>
              <a:rPr lang="en-GB" sz="1200" kern="1200" dirty="0" smtClean="0">
                <a:solidFill>
                  <a:schemeClr val="tx1"/>
                </a:solidFill>
                <a:effectLst/>
                <a:latin typeface="+mn-lt"/>
                <a:ea typeface="+mn-ea"/>
                <a:cs typeface="+mn-cs"/>
              </a:rPr>
              <a:t>If you are unemployed, check with your Jobcentre Plus Work Coach who may be able to signpost you to local provision.  Please see weblink to find your nearest Jo</a:t>
            </a:r>
            <a:r>
              <a:rPr lang="en-GB" sz="1200" kern="1200" baseline="0" dirty="0" smtClean="0">
                <a:solidFill>
                  <a:schemeClr val="tx1"/>
                </a:solidFill>
                <a:effectLst/>
                <a:latin typeface="+mn-lt"/>
                <a:ea typeface="+mn-ea"/>
                <a:cs typeface="+mn-cs"/>
              </a:rPr>
              <a:t>bcentre Plus office  </a:t>
            </a:r>
            <a:r>
              <a:rPr kumimoji="0" lang="en-GB" sz="1200" b="0" i="0" u="none" strike="noStrike" kern="1200" cap="none" spc="0" normalizeH="0" baseline="0" noProof="0" dirty="0" smtClean="0">
                <a:ln>
                  <a:noFill/>
                </a:ln>
                <a:solidFill>
                  <a:prstClr val="black"/>
                </a:solidFill>
                <a:effectLst/>
                <a:uLnTx/>
                <a:uFillTx/>
                <a:latin typeface="+mn-lt"/>
                <a:ea typeface="+mj-ea"/>
                <a:cs typeface="+mj-cs"/>
                <a:hlinkClick r:id="rId3"/>
              </a:rPr>
              <a:t>http://los.direct.gov.uk/default.aspx?type=1&amp;lang=en&amp;AspxAutoDetectCookieSupport=1</a:t>
            </a:r>
            <a:endParaRPr kumimoji="0" lang="en-GB" sz="1200" b="0" i="0" u="none" strike="noStrike" kern="1200" cap="none" spc="0" normalizeH="0" baseline="0" noProof="0" dirty="0" smtClean="0">
              <a:ln>
                <a:noFill/>
              </a:ln>
              <a:solidFill>
                <a:prstClr val="black"/>
              </a:solidFill>
              <a:effectLst/>
              <a:uLnTx/>
              <a:uFillTx/>
              <a:latin typeface="+mn-lt"/>
              <a:ea typeface="+mj-ea"/>
              <a:cs typeface="+mj-cs"/>
            </a:endParaRPr>
          </a:p>
          <a:p>
            <a:pPr marL="171450" indent="-171450" defTabSz="963320">
              <a:buFont typeface="Arial" panose="020B0604020202020204" pitchFamily="34" charset="0"/>
              <a:buChar char="•"/>
              <a:defRPr/>
            </a:pPr>
            <a:endParaRPr lang="en-GB" sz="120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smtClean="0">
                <a:latin typeface="Arial" panose="020B0604020202020204" pitchFamily="34" charset="0"/>
                <a:cs typeface="Arial" panose="020B0604020202020204" pitchFamily="34" charset="0"/>
              </a:rPr>
              <a:t>You will need an</a:t>
            </a:r>
            <a:r>
              <a:rPr lang="en-GB" sz="1200" baseline="0" dirty="0" smtClean="0">
                <a:latin typeface="Arial" panose="020B0604020202020204" pitchFamily="34" charset="0"/>
                <a:cs typeface="Arial" panose="020B0604020202020204" pitchFamily="34" charset="0"/>
              </a:rPr>
              <a:t> appropriate card </a:t>
            </a:r>
            <a:r>
              <a:rPr lang="en-GB" sz="1200" dirty="0" smtClean="0">
                <a:latin typeface="Arial" panose="020B0604020202020204" pitchFamily="34" charset="0"/>
                <a:cs typeface="Arial" panose="020B0604020202020204" pitchFamily="34" charset="0"/>
              </a:rPr>
              <a:t>before starting work on site:</a:t>
            </a:r>
            <a:r>
              <a:rPr lang="en-GB" sz="1200" i="0" dirty="0" smtClean="0">
                <a:latin typeface="Arial" panose="020B0604020202020204" pitchFamily="34" charset="0"/>
                <a:cs typeface="Arial" panose="020B0604020202020204" pitchFamily="34" charset="0"/>
              </a:rPr>
              <a:t> either the Construction Skills Certification Scheme (CSCS) card or the  Construction Plant Competence Scheme (CPCS) card for plant and machinery operators.</a:t>
            </a:r>
          </a:p>
          <a:p>
            <a:pPr marL="180623" indent="-180623">
              <a:buFont typeface="Arial" panose="020B0604020202020204" pitchFamily="34" charset="0"/>
              <a:buChar char="•"/>
            </a:pPr>
            <a:endParaRPr lang="en-GB" sz="1200" dirty="0" smtClean="0">
              <a:latin typeface="Arial" panose="020B0604020202020204" pitchFamily="34" charset="0"/>
              <a:cs typeface="Arial" panose="020B0604020202020204" pitchFamily="34" charset="0"/>
            </a:endParaRPr>
          </a:p>
          <a:p>
            <a:pPr marL="180623" marR="0" indent="-18062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smtClean="0">
                <a:latin typeface="Arial" panose="020B0604020202020204" pitchFamily="34" charset="0"/>
                <a:cs typeface="Arial" panose="020B0604020202020204" pitchFamily="34" charset="0"/>
              </a:rPr>
              <a:t>For </a:t>
            </a:r>
            <a:r>
              <a:rPr lang="en-GB" sz="1200" baseline="0" dirty="0" smtClean="0">
                <a:latin typeface="Arial" panose="020B0604020202020204" pitchFamily="34" charset="0"/>
                <a:cs typeface="Arial" panose="020B0604020202020204" pitchFamily="34" charset="0"/>
              </a:rPr>
              <a:t>up to date information on costs and how to apply for the card please visit </a:t>
            </a:r>
            <a:r>
              <a:rPr kumimoji="0" lang="en-GB" sz="1200" b="0" i="0" u="none" strike="noStrike" kern="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hlinkClick r:id="rId4"/>
              </a:rPr>
              <a:t>www.cscs.uk.com</a:t>
            </a:r>
            <a:r>
              <a:rPr lang="en-GB" sz="1200" dirty="0" smtClean="0">
                <a:latin typeface="Arial" panose="020B0604020202020204" pitchFamily="34" charset="0"/>
                <a:cs typeface="Arial" panose="020B0604020202020204" pitchFamily="34" charset="0"/>
              </a:rPr>
              <a:t> or call</a:t>
            </a:r>
            <a:r>
              <a:rPr lang="en-GB" sz="1200" baseline="0" dirty="0" smtClean="0">
                <a:latin typeface="Arial" panose="020B0604020202020204" pitchFamily="34" charset="0"/>
                <a:cs typeface="Arial" panose="020B0604020202020204" pitchFamily="34" charset="0"/>
              </a:rPr>
              <a:t> </a:t>
            </a:r>
            <a:r>
              <a:rPr lang="en-GB" sz="1200" b="1" dirty="0" smtClean="0">
                <a:latin typeface="Arial" panose="020B0604020202020204" pitchFamily="34" charset="0"/>
                <a:cs typeface="Arial" panose="020B0604020202020204" pitchFamily="34" charset="0"/>
              </a:rPr>
              <a:t>0344 994 4488</a:t>
            </a:r>
            <a:r>
              <a:rPr lang="en-GB" sz="1200" dirty="0" smtClean="0">
                <a:latin typeface="Arial" panose="020B0604020202020204" pitchFamily="34" charset="0"/>
                <a:cs typeface="Arial" panose="020B0604020202020204" pitchFamily="34" charset="0"/>
              </a:rPr>
              <a:t>. </a:t>
            </a:r>
          </a:p>
          <a:p>
            <a:pPr marL="180623" indent="-180623">
              <a:buFont typeface="Arial" panose="020B0604020202020204" pitchFamily="34" charset="0"/>
              <a:buChar char="•"/>
            </a:pPr>
            <a:endParaRPr lang="en-GB" sz="1200" dirty="0" smtClean="0">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GB" sz="1200" dirty="0" smtClean="0">
              <a:latin typeface="Arial" panose="020B0604020202020204" pitchFamily="34" charset="0"/>
              <a:cs typeface="Arial" panose="020B0604020202020204" pitchFamily="34" charset="0"/>
            </a:endParaRPr>
          </a:p>
          <a:p>
            <a:pPr marL="0" indent="0">
              <a:buFont typeface="Arial" panose="020B0604020202020204" pitchFamily="34" charset="0"/>
              <a:buNone/>
            </a:pPr>
            <a:r>
              <a:rPr lang="en-GB" sz="1200" b="1" dirty="0" smtClean="0">
                <a:latin typeface="Arial" panose="020B0604020202020204" pitchFamily="34" charset="0"/>
                <a:cs typeface="Arial" panose="020B0604020202020204" pitchFamily="34" charset="0"/>
              </a:rPr>
              <a:t>Electrotechnical</a:t>
            </a:r>
            <a:r>
              <a:rPr lang="en-GB" sz="1200" b="1" baseline="0" dirty="0" smtClean="0">
                <a:latin typeface="Arial" panose="020B0604020202020204" pitchFamily="34" charset="0"/>
                <a:cs typeface="Arial" panose="020B0604020202020204" pitchFamily="34" charset="0"/>
              </a:rPr>
              <a:t> Certification Scheme (ECS)</a:t>
            </a:r>
            <a:endParaRPr lang="en-GB" sz="1200" b="1" dirty="0" smtClean="0">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GB" sz="1200" b="1"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b="0" dirty="0" smtClean="0">
                <a:latin typeface="Arial" panose="020B0604020202020204" pitchFamily="34" charset="0"/>
                <a:cs typeface="Arial" panose="020B0604020202020204" pitchFamily="34" charset="0"/>
              </a:rPr>
              <a:t>Aime</a:t>
            </a:r>
            <a:r>
              <a:rPr lang="en-GB" sz="1200" b="0" baseline="0" dirty="0" smtClean="0">
                <a:latin typeface="Arial" panose="020B0604020202020204" pitchFamily="34" charset="0"/>
                <a:cs typeface="Arial" panose="020B0604020202020204" pitchFamily="34" charset="0"/>
              </a:rPr>
              <a:t>d at those with </a:t>
            </a:r>
            <a:r>
              <a:rPr lang="en-GB" sz="1200" b="0" dirty="0" smtClean="0">
                <a:latin typeface="Arial" panose="020B0604020202020204" pitchFamily="34" charset="0"/>
                <a:cs typeface="Arial" panose="020B0604020202020204" pitchFamily="34" charset="0"/>
              </a:rPr>
              <a:t> mechanical</a:t>
            </a:r>
            <a:r>
              <a:rPr lang="en-GB" sz="1200" b="0" baseline="0" dirty="0" smtClean="0">
                <a:latin typeface="Arial" panose="020B0604020202020204" pitchFamily="34" charset="0"/>
                <a:cs typeface="Arial" panose="020B0604020202020204" pitchFamily="34" charset="0"/>
              </a:rPr>
              <a:t> and electrical qualifications</a:t>
            </a:r>
          </a:p>
          <a:p>
            <a:pPr marL="171450" indent="-171450">
              <a:buFont typeface="Arial" panose="020B0604020202020204" pitchFamily="34" charset="0"/>
              <a:buChar char="•"/>
            </a:pPr>
            <a:endParaRPr lang="en-GB" sz="1200" b="0" baseline="0" dirty="0" smtClean="0">
              <a:latin typeface="Arial" panose="020B0604020202020204" pitchFamily="34" charset="0"/>
              <a:cs typeface="Arial" panose="020B0604020202020204"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smtClean="0">
                <a:latin typeface="Arial" panose="020B0604020202020204" pitchFamily="34" charset="0"/>
                <a:cs typeface="Arial" panose="020B0604020202020204" pitchFamily="34" charset="0"/>
              </a:rPr>
              <a:t>For </a:t>
            </a:r>
            <a:r>
              <a:rPr lang="en-GB" sz="1200" baseline="0" dirty="0" smtClean="0">
                <a:latin typeface="Arial" panose="020B0604020202020204" pitchFamily="34" charset="0"/>
                <a:cs typeface="Arial" panose="020B0604020202020204" pitchFamily="34" charset="0"/>
              </a:rPr>
              <a:t>up to date information on costs and how to apply for the card please visit </a:t>
            </a:r>
            <a:r>
              <a:rPr kumimoji="0" lang="en-GB" sz="1200" b="0" i="0" u="none" strike="noStrike" kern="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hlinkClick r:id="rId5"/>
              </a:rPr>
              <a:t>www.ecscard.org.uk</a:t>
            </a:r>
            <a:r>
              <a:rPr lang="en-GB" sz="1200" b="0" baseline="0" dirty="0" smtClean="0">
                <a:latin typeface="Arial" panose="020B0604020202020204" pitchFamily="34" charset="0"/>
                <a:cs typeface="Arial" panose="020B0604020202020204" pitchFamily="34" charset="0"/>
              </a:rPr>
              <a: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baseline="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sz="1200" b="0" baseline="0"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36</a:t>
            </a:fld>
            <a:endParaRPr lang="en-GB"/>
          </a:p>
        </p:txBody>
      </p:sp>
    </p:spTree>
    <p:extLst>
      <p:ext uri="{BB962C8B-B14F-4D97-AF65-F5344CB8AC3E}">
        <p14:creationId xmlns:p14="http://schemas.microsoft.com/office/powerpoint/2010/main" val="10895465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180623" indent="-180623" defTabSz="963320">
              <a:buFont typeface="Wingdings" panose="05000000000000000000" pitchFamily="2" charset="2"/>
              <a:buChar char="Ø"/>
              <a:defRPr/>
            </a:pPr>
            <a:r>
              <a:rPr lang="en-GB" sz="1200" dirty="0" smtClean="0">
                <a:latin typeface="Arial" panose="020B0604020202020204" pitchFamily="34" charset="0"/>
                <a:cs typeface="Arial" panose="020B0604020202020204" pitchFamily="34" charset="0"/>
              </a:rPr>
              <a:t>As well as academic talent, essential skills generally required include:</a:t>
            </a:r>
          </a:p>
          <a:p>
            <a:pPr marL="171450" indent="-171450" defTabSz="963320">
              <a:buFont typeface="Wingdings" panose="05000000000000000000" pitchFamily="2" charset="2"/>
              <a:buChar char="Ø"/>
              <a:defRPr/>
            </a:pPr>
            <a:endParaRPr lang="en-GB" sz="1200" dirty="0" smtClean="0">
              <a:latin typeface="Arial" panose="020B0604020202020204" pitchFamily="34" charset="0"/>
              <a:cs typeface="Arial" panose="020B0604020202020204" pitchFamily="34" charset="0"/>
            </a:endParaRPr>
          </a:p>
          <a:p>
            <a:pPr marL="662283" lvl="1" indent="-180623" defTabSz="963320">
              <a:buFont typeface="Wingdings" panose="05000000000000000000" pitchFamily="2" charset="2"/>
              <a:buChar char="Ø"/>
              <a:defRPr/>
            </a:pPr>
            <a:r>
              <a:rPr lang="en-GB" sz="1200" dirty="0" smtClean="0">
                <a:latin typeface="Arial" panose="020B0604020202020204" pitchFamily="34" charset="0"/>
                <a:cs typeface="Arial" panose="020B0604020202020204" pitchFamily="34" charset="0"/>
              </a:rPr>
              <a:t>enthusiasm and good team skills</a:t>
            </a:r>
          </a:p>
          <a:p>
            <a:pPr marL="662283" lvl="1" indent="-180623">
              <a:buFont typeface="Wingdings" panose="05000000000000000000" pitchFamily="2" charset="2"/>
              <a:buChar char="Ø"/>
            </a:pPr>
            <a:r>
              <a:rPr lang="en-GB" sz="1200" dirty="0" smtClean="0">
                <a:latin typeface="Arial" panose="020B0604020202020204" pitchFamily="34" charset="0"/>
                <a:cs typeface="Arial" panose="020B0604020202020204" pitchFamily="34" charset="0"/>
              </a:rPr>
              <a:t>excellent written and interpersonal skills</a:t>
            </a:r>
          </a:p>
          <a:p>
            <a:pPr marL="662283" lvl="1" indent="-180623" defTabSz="963320">
              <a:buFont typeface="Wingdings" panose="05000000000000000000" pitchFamily="2" charset="2"/>
              <a:buChar char="Ø"/>
              <a:defRPr/>
            </a:pPr>
            <a:r>
              <a:rPr lang="en-GB" sz="1200" dirty="0" smtClean="0">
                <a:latin typeface="Arial" panose="020B0604020202020204" pitchFamily="34" charset="0"/>
                <a:cs typeface="Arial" panose="020B0604020202020204" pitchFamily="34" charset="0"/>
              </a:rPr>
              <a:t>being</a:t>
            </a:r>
            <a:r>
              <a:rPr lang="en-GB" sz="1200" baseline="0" dirty="0" smtClean="0">
                <a:latin typeface="Arial" pitchFamily="34" charset="0"/>
                <a:cs typeface="Arial" pitchFamily="34" charset="0"/>
              </a:rPr>
              <a:t> o</a:t>
            </a:r>
            <a:r>
              <a:rPr lang="en-GB" sz="1200" dirty="0" smtClean="0">
                <a:latin typeface="Arial" panose="020B0604020202020204" pitchFamily="34" charset="0"/>
                <a:cs typeface="Arial" panose="020B0604020202020204" pitchFamily="34" charset="0"/>
              </a:rPr>
              <a:t>rganised, with good time management skills and attention to detail</a:t>
            </a:r>
          </a:p>
          <a:p>
            <a:pPr marL="662283" lvl="1" indent="-180623">
              <a:buFont typeface="Wingdings" panose="05000000000000000000" pitchFamily="2" charset="2"/>
              <a:buChar char="Ø"/>
            </a:pPr>
            <a:r>
              <a:rPr lang="en-GB" sz="1200" dirty="0" smtClean="0">
                <a:latin typeface="Arial" panose="020B0604020202020204" pitchFamily="34" charset="0"/>
                <a:cs typeface="Arial" panose="020B0604020202020204" pitchFamily="34" charset="0"/>
              </a:rPr>
              <a:t>able to identify key priorities to help meet business needs</a:t>
            </a:r>
          </a:p>
          <a:p>
            <a:pPr marL="662283" lvl="1" indent="-180623">
              <a:buFont typeface="Wingdings" panose="05000000000000000000" pitchFamily="2" charset="2"/>
              <a:buChar char="Ø"/>
            </a:pPr>
            <a:r>
              <a:rPr lang="en-GB" sz="1200" dirty="0" smtClean="0">
                <a:latin typeface="Arial" panose="020B0604020202020204" pitchFamily="34" charset="0"/>
                <a:cs typeface="Arial" panose="020B0604020202020204" pitchFamily="34" charset="0"/>
              </a:rPr>
              <a:t>able to multitask</a:t>
            </a:r>
          </a:p>
          <a:p>
            <a:pPr marL="662283" lvl="1" indent="-180623">
              <a:buFont typeface="Wingdings" panose="05000000000000000000" pitchFamily="2" charset="2"/>
              <a:buChar char="Ø"/>
            </a:pPr>
            <a:r>
              <a:rPr lang="en-GB" sz="1200" dirty="0" smtClean="0">
                <a:latin typeface="Arial" panose="020B0604020202020204" pitchFamily="34" charset="0"/>
                <a:cs typeface="Arial" panose="020B0604020202020204" pitchFamily="34" charset="0"/>
              </a:rPr>
              <a:t>demonstrating</a:t>
            </a:r>
            <a:r>
              <a:rPr lang="en-GB" sz="1200" baseline="0" dirty="0" smtClean="0">
                <a:latin typeface="Arial" pitchFamily="34" charset="0"/>
                <a:cs typeface="Arial" pitchFamily="34" charset="0"/>
              </a:rPr>
              <a:t> leadership qualities</a:t>
            </a:r>
          </a:p>
          <a:p>
            <a:pPr marL="662283" lvl="1" indent="-180623">
              <a:buFont typeface="Wingdings" panose="05000000000000000000" pitchFamily="2" charset="2"/>
              <a:buChar char="Ø"/>
            </a:pPr>
            <a:r>
              <a:rPr lang="en-GB" sz="1200" baseline="0" dirty="0" smtClean="0">
                <a:latin typeface="Arial" pitchFamily="34" charset="0"/>
                <a:cs typeface="Arial" pitchFamily="34" charset="0"/>
              </a:rPr>
              <a:t>problem solving and an enquiring attitude</a:t>
            </a:r>
            <a:endParaRPr lang="en-GB" sz="1200" dirty="0" smtClean="0">
              <a:latin typeface="Arial" panose="020B0604020202020204" pitchFamily="34" charset="0"/>
              <a:cs typeface="Arial" panose="020B0604020202020204" pitchFamily="34" charset="0"/>
            </a:endParaRPr>
          </a:p>
          <a:p>
            <a:pPr marL="662283" lvl="1" indent="-180623">
              <a:buFont typeface="Wingdings" panose="05000000000000000000" pitchFamily="2" charset="2"/>
              <a:buChar char="Ø"/>
            </a:pPr>
            <a:r>
              <a:rPr lang="en-GB" sz="1200" dirty="0" smtClean="0">
                <a:latin typeface="Arial" panose="020B0604020202020204" pitchFamily="34" charset="0"/>
                <a:cs typeface="Arial" panose="020B0604020202020204" pitchFamily="34" charset="0"/>
              </a:rPr>
              <a:t>strong computer skills, including Excel, Word, Outlook, PowerPoint and AutoCAD.</a:t>
            </a:r>
          </a:p>
          <a:p>
            <a:pPr marL="180623" indent="-180623" defTabSz="963320">
              <a:buFont typeface="Arial" panose="020B0604020202020204" pitchFamily="34" charset="0"/>
              <a:buChar char="•"/>
              <a:defRPr/>
            </a:pPr>
            <a:endParaRPr lang="en-GB" sz="1200" dirty="0" smtClean="0">
              <a:latin typeface="Arial" panose="020B0604020202020204" pitchFamily="34" charset="0"/>
              <a:cs typeface="Arial" panose="020B0604020202020204" pitchFamily="34" charset="0"/>
            </a:endParaRPr>
          </a:p>
          <a:p>
            <a:pPr marL="180623" indent="-180623" defTabSz="963320">
              <a:buFont typeface="Arial" panose="020B0604020202020204" pitchFamily="34" charset="0"/>
              <a:buChar char="•"/>
              <a:defRPr/>
            </a:pPr>
            <a:r>
              <a:rPr lang="en-GB" sz="1200" dirty="0" smtClean="0">
                <a:latin typeface="Arial" panose="020B0604020202020204" pitchFamily="34" charset="0"/>
                <a:cs typeface="Arial" panose="020B0604020202020204" pitchFamily="34" charset="0"/>
              </a:rPr>
              <a:t>Consider</a:t>
            </a:r>
            <a:r>
              <a:rPr lang="en-GB" sz="1200" baseline="0" dirty="0" smtClean="0">
                <a:latin typeface="Arial" pitchFamily="34" charset="0"/>
                <a:cs typeface="Arial" pitchFamily="34" charset="0"/>
              </a:rPr>
              <a:t> how you can demonstrate your skills in your CV or application as well as at an interview. Use examples of how you have demonstrated these skills.</a:t>
            </a:r>
          </a:p>
          <a:p>
            <a:endParaRPr lang="en-GB" sz="1200" dirty="0" smtClean="0">
              <a:latin typeface="Arial" panose="020B0604020202020204" pitchFamily="34" charset="0"/>
              <a:cs typeface="Arial" panose="020B0604020202020204" pitchFamily="34" charset="0"/>
            </a:endParaRPr>
          </a:p>
          <a:p>
            <a:endParaRPr lang="en-GB" sz="1200" dirty="0" smtClean="0">
              <a:latin typeface="Arial" panose="020B0604020202020204" pitchFamily="34" charset="0"/>
              <a:cs typeface="Arial" panose="020B0604020202020204" pitchFamily="34" charset="0"/>
            </a:endParaRPr>
          </a:p>
          <a:p>
            <a:pPr defTabSz="963320">
              <a:defRPr/>
            </a:pPr>
            <a:endParaRPr lang="en-GB" sz="1200" dirty="0" smtClean="0">
              <a:solidFill>
                <a:srgbClr val="FF0000"/>
              </a:solidFill>
              <a:latin typeface="Arial" panose="020B0604020202020204" pitchFamily="34" charset="0"/>
              <a:cs typeface="Arial" panose="020B0604020202020204" pitchFamily="34" charset="0"/>
            </a:endParaRPr>
          </a:p>
          <a:p>
            <a:endParaRPr lang="en-GB" sz="1200" dirty="0" smtClean="0">
              <a:latin typeface="Arial" pitchFamily="34" charset="0"/>
              <a:cs typeface="Arial" pitchFamily="34" charset="0"/>
            </a:endParaRPr>
          </a:p>
          <a:p>
            <a:endParaRPr lang="en-GB" sz="1200" dirty="0" smtClean="0">
              <a:latin typeface="Arial" pitchFamily="34" charset="0"/>
              <a:cs typeface="Arial" pitchFamily="34" charset="0"/>
            </a:endParaRPr>
          </a:p>
          <a:p>
            <a:pPr defTabSz="963320">
              <a:defRPr/>
            </a:pPr>
            <a:endParaRPr lang="en-GB" sz="1200" dirty="0" smtClean="0">
              <a:solidFill>
                <a:srgbClr val="FF0000"/>
              </a:solidFill>
              <a:latin typeface="Arial" panose="020B0604020202020204" pitchFamily="34" charset="0"/>
              <a:cs typeface="Arial" panose="020B0604020202020204" pitchFamily="34" charset="0"/>
            </a:endParaRPr>
          </a:p>
          <a:p>
            <a:endParaRPr lang="en-GB" sz="1200" dirty="0" smtClean="0">
              <a:latin typeface="Arial" pitchFamily="34" charset="0"/>
              <a:cs typeface="Arial" pitchFamily="34" charset="0"/>
            </a:endParaRPr>
          </a:p>
          <a:p>
            <a:endParaRPr lang="en-ZA" sz="12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37</a:t>
            </a:fld>
            <a:endParaRPr lang="en-GB"/>
          </a:p>
        </p:txBody>
      </p:sp>
    </p:spTree>
    <p:extLst>
      <p:ext uri="{BB962C8B-B14F-4D97-AF65-F5344CB8AC3E}">
        <p14:creationId xmlns:p14="http://schemas.microsoft.com/office/powerpoint/2010/main" val="40607852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0" marR="0" indent="0" algn="l" defTabSz="96332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kern="1200" dirty="0" smtClean="0">
                <a:solidFill>
                  <a:schemeClr val="tx1"/>
                </a:solidFill>
                <a:effectLst/>
                <a:latin typeface="+mn-lt"/>
                <a:ea typeface="+mn-ea"/>
                <a:cs typeface="+mn-cs"/>
              </a:rPr>
              <a:t>Bullet point 1 </a:t>
            </a:r>
            <a:r>
              <a:rPr lang="en-GB" sz="1200" kern="1200" dirty="0" smtClean="0">
                <a:solidFill>
                  <a:schemeClr val="tx1"/>
                </a:solidFill>
                <a:effectLst/>
                <a:latin typeface="+mn-lt"/>
                <a:ea typeface="+mn-ea"/>
                <a:cs typeface="+mn-cs"/>
              </a:rPr>
              <a:t>– Some people say they want to work in construction, but when questioned, they can’t say which area of construction they might want. If you do research on the industry and job roles within it this will not only help you decide which transferable skills you have, but it will also enable you to talk more confidently about the industry to prospective employers</a:t>
            </a:r>
          </a:p>
          <a:p>
            <a:pPr marL="0" indent="0" defTabSz="963320">
              <a:buFont typeface="Arial" panose="020B0604020202020204" pitchFamily="34" charset="0"/>
              <a:buNone/>
              <a:defRPr/>
            </a:pPr>
            <a:endParaRPr lang="en-GB" sz="1200" dirty="0" smtClean="0">
              <a:solidFill>
                <a:srgbClr val="4D4E53"/>
              </a:solidFill>
              <a:latin typeface="Arial" pitchFamily="34" charset="0"/>
              <a:cs typeface="Arial" pitchFamily="34" charset="0"/>
            </a:endParaRPr>
          </a:p>
          <a:p>
            <a:r>
              <a:rPr lang="en-GB" sz="1200" b="1" kern="1200" dirty="0" smtClean="0">
                <a:solidFill>
                  <a:schemeClr val="tx1"/>
                </a:solidFill>
                <a:effectLst/>
                <a:latin typeface="+mn-lt"/>
                <a:ea typeface="+mn-ea"/>
                <a:cs typeface="+mn-cs"/>
              </a:rPr>
              <a:t>Bullet point 2 </a:t>
            </a:r>
            <a:r>
              <a:rPr lang="en-GB" sz="1200" kern="1200" dirty="0" smtClean="0">
                <a:solidFill>
                  <a:schemeClr val="tx1"/>
                </a:solidFill>
                <a:effectLst/>
                <a:latin typeface="+mn-lt"/>
                <a:ea typeface="+mn-ea"/>
                <a:cs typeface="+mn-cs"/>
              </a:rPr>
              <a:t>– Work experience will give you a valuable insight into how the industry works, and will give you an opportunity to demonstrate your motivation and skills (gained in previous roles or activities). It will also help you decide if construction or the occupation you are considering is for you. </a:t>
            </a:r>
          </a:p>
          <a:p>
            <a:r>
              <a:rPr lang="en-GB" sz="1200"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Bullet point 3 </a:t>
            </a:r>
            <a:r>
              <a:rPr lang="en-GB" sz="1200" kern="1200" dirty="0" smtClean="0">
                <a:solidFill>
                  <a:schemeClr val="tx1"/>
                </a:solidFill>
                <a:effectLst/>
                <a:latin typeface="+mn-lt"/>
                <a:ea typeface="+mn-ea"/>
                <a:cs typeface="+mn-cs"/>
              </a:rPr>
              <a:t>CV advice and a CV builder can be found on:</a:t>
            </a:r>
          </a:p>
          <a:p>
            <a:pPr marL="171450" lvl="0" indent="-171450">
              <a:buFont typeface="Wingdings" panose="05000000000000000000" pitchFamily="2" charset="2"/>
              <a:buChar char="Ø"/>
            </a:pPr>
            <a:r>
              <a:rPr lang="en-GB" sz="1200" u="sng" kern="1200" dirty="0" smtClean="0">
                <a:solidFill>
                  <a:schemeClr val="tx1"/>
                </a:solidFill>
                <a:effectLst/>
                <a:latin typeface="+mn-lt"/>
                <a:ea typeface="+mn-ea"/>
                <a:cs typeface="+mn-cs"/>
              </a:rPr>
              <a:t>National Careers Service England </a:t>
            </a:r>
            <a:r>
              <a:rPr lang="en-GB" sz="1200" kern="1200" dirty="0" smtClean="0">
                <a:solidFill>
                  <a:schemeClr val="tx1"/>
                </a:solidFill>
                <a:effectLst/>
                <a:latin typeface="+mn-lt"/>
                <a:ea typeface="+mn-ea"/>
                <a:cs typeface="+mn-cs"/>
              </a:rPr>
              <a:t>(</a:t>
            </a:r>
            <a:r>
              <a:rPr lang="en-GB" sz="1200" u="sng" kern="1200" dirty="0" smtClean="0">
                <a:solidFill>
                  <a:schemeClr val="tx1"/>
                </a:solidFill>
                <a:effectLst/>
                <a:latin typeface="+mn-lt"/>
                <a:ea typeface="+mn-ea"/>
                <a:cs typeface="+mn-cs"/>
                <a:hlinkClick r:id="rId3"/>
              </a:rPr>
              <a:t>https://nationalcareersservice.direct.gov.uk/tools/cv</a:t>
            </a:r>
            <a:r>
              <a:rPr lang="en-GB" sz="1200" kern="1200" dirty="0" smtClean="0">
                <a:solidFill>
                  <a:schemeClr val="tx1"/>
                </a:solidFill>
                <a:effectLst/>
                <a:latin typeface="+mn-lt"/>
                <a:ea typeface="+mn-ea"/>
                <a:cs typeface="+mn-cs"/>
              </a:rPr>
              <a:t>)</a:t>
            </a:r>
          </a:p>
          <a:p>
            <a:pPr marL="171450" lvl="0" indent="-171450">
              <a:buFont typeface="Wingdings" panose="05000000000000000000" pitchFamily="2" charset="2"/>
              <a:buChar char="Ø"/>
            </a:pPr>
            <a:r>
              <a:rPr lang="en-GB" sz="1200" u="sng" kern="1200" dirty="0" smtClean="0">
                <a:solidFill>
                  <a:schemeClr val="tx1"/>
                </a:solidFill>
                <a:effectLst/>
                <a:latin typeface="+mn-lt"/>
                <a:ea typeface="+mn-ea"/>
                <a:cs typeface="+mn-cs"/>
              </a:rPr>
              <a:t>Skills Development Scotland </a:t>
            </a:r>
            <a:r>
              <a:rPr lang="en-GB" sz="1200" u="sng" kern="1200" dirty="0" smtClean="0">
                <a:solidFill>
                  <a:schemeClr val="tx1"/>
                </a:solidFill>
                <a:effectLst/>
                <a:latin typeface="+mn-lt"/>
                <a:ea typeface="+mn-ea"/>
                <a:cs typeface="+mn-cs"/>
                <a:hlinkClick r:id="rId4"/>
              </a:rPr>
              <a:t>http://www.myworldofwork.co.uk/landing-mycv</a:t>
            </a:r>
            <a:r>
              <a:rPr lang="en-GB" sz="1200" kern="1200" dirty="0" smtClean="0">
                <a:solidFill>
                  <a:schemeClr val="tx1"/>
                </a:solidFill>
                <a:effectLst/>
                <a:latin typeface="+mn-lt"/>
                <a:ea typeface="+mn-ea"/>
                <a:cs typeface="+mn-cs"/>
              </a:rPr>
              <a:t> or </a:t>
            </a:r>
          </a:p>
          <a:p>
            <a:pPr marL="171450" lvl="0" indent="-171450">
              <a:buFont typeface="Wingdings" panose="05000000000000000000" pitchFamily="2" charset="2"/>
              <a:buChar char="Ø"/>
            </a:pPr>
            <a:r>
              <a:rPr lang="en-GB" sz="1200" u="sng" kern="1200" dirty="0" smtClean="0">
                <a:solidFill>
                  <a:schemeClr val="tx1"/>
                </a:solidFill>
                <a:effectLst/>
                <a:latin typeface="+mn-lt"/>
                <a:ea typeface="+mn-ea"/>
                <a:cs typeface="+mn-cs"/>
              </a:rPr>
              <a:t>Careers Wales </a:t>
            </a:r>
            <a:r>
              <a:rPr lang="en-GB" sz="1200" u="sng" kern="1200" dirty="0" smtClean="0">
                <a:solidFill>
                  <a:schemeClr val="tx1"/>
                </a:solidFill>
                <a:effectLst/>
                <a:latin typeface="+mn-lt"/>
                <a:ea typeface="+mn-ea"/>
                <a:cs typeface="+mn-cs"/>
                <a:hlinkClick r:id="rId3"/>
              </a:rPr>
              <a:t>https://nationalcareersservice.direct.gov.uk/tools/cv</a:t>
            </a:r>
            <a:r>
              <a:rPr lang="en-GB" sz="1200" kern="1200" dirty="0" smtClean="0">
                <a:solidFill>
                  <a:schemeClr val="tx1"/>
                </a:solidFill>
                <a:effectLst/>
                <a:latin typeface="+mn-lt"/>
                <a:ea typeface="+mn-ea"/>
                <a:cs typeface="+mn-cs"/>
              </a:rPr>
              <a:t>. </a:t>
            </a:r>
          </a:p>
          <a:p>
            <a:pPr marL="171450" indent="-171450">
              <a:buFont typeface="Wingdings" panose="05000000000000000000" pitchFamily="2" charset="2"/>
              <a:buChar char="Ø"/>
            </a:pP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Make sure that it clearly states what position you are looking for and it’s useful to say how you think skills gained in your previous roles will be useful to the employer/role you are applying for</a:t>
            </a:r>
          </a:p>
          <a:p>
            <a:r>
              <a:rPr lang="en-GB" sz="1200" kern="1200" dirty="0" smtClean="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If you are unemployed, check with your Jobcentre Plus Work Coach who may be able to signpost you to local support or provision. Please see weblink to find your nearest Jo</a:t>
            </a:r>
            <a:r>
              <a:rPr lang="en-GB" sz="1200" kern="1200" baseline="0" dirty="0" smtClean="0">
                <a:solidFill>
                  <a:schemeClr val="tx1"/>
                </a:solidFill>
                <a:effectLst/>
                <a:latin typeface="+mn-lt"/>
                <a:ea typeface="+mn-ea"/>
                <a:cs typeface="+mn-cs"/>
              </a:rPr>
              <a:t>bcentre Plus office  </a:t>
            </a:r>
            <a:r>
              <a:rPr kumimoji="0" lang="en-GB" sz="1200" b="0" i="0" u="none" strike="noStrike" kern="1200" cap="none" spc="0" normalizeH="0" baseline="0" noProof="0" dirty="0" smtClean="0">
                <a:ln>
                  <a:noFill/>
                </a:ln>
                <a:solidFill>
                  <a:prstClr val="black"/>
                </a:solidFill>
                <a:effectLst/>
                <a:uLnTx/>
                <a:uFillTx/>
                <a:latin typeface="+mn-lt"/>
                <a:ea typeface="+mj-ea"/>
                <a:cs typeface="+mj-cs"/>
                <a:hlinkClick r:id="rId5"/>
              </a:rPr>
              <a:t>http://los.direct.gov.uk/default.aspx?type=1&amp;lang=en&amp;AspxAutoDetectCookieSupport=1</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Bullet point 4 </a:t>
            </a:r>
            <a:r>
              <a:rPr lang="en-GB" sz="1200" kern="1200" dirty="0" smtClean="0">
                <a:solidFill>
                  <a:schemeClr val="tx1"/>
                </a:solidFill>
                <a:effectLst/>
                <a:latin typeface="+mn-lt"/>
                <a:ea typeface="+mn-ea"/>
                <a:cs typeface="+mn-cs"/>
              </a:rPr>
              <a:t>– It</a:t>
            </a:r>
            <a:r>
              <a:rPr lang="en-GB" sz="1200" kern="1200" baseline="0" dirty="0" smtClean="0">
                <a:solidFill>
                  <a:schemeClr val="tx1"/>
                </a:solidFill>
                <a:effectLst/>
                <a:latin typeface="+mn-lt"/>
                <a:ea typeface="+mn-ea"/>
                <a:cs typeface="+mn-cs"/>
              </a:rPr>
              <a:t> is highly recommended you research the company and position (if you are applying for a specific job) you are applying for.</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Bullet point 5 </a:t>
            </a:r>
            <a:r>
              <a:rPr lang="en-GB" sz="1200" kern="1200" dirty="0" smtClean="0">
                <a:solidFill>
                  <a:schemeClr val="tx1"/>
                </a:solidFill>
                <a:effectLst/>
                <a:latin typeface="+mn-lt"/>
                <a:ea typeface="+mn-ea"/>
                <a:cs typeface="+mn-cs"/>
              </a:rPr>
              <a:t>– You may need to put more emphasis on this aspect to demonstrate that you know enough about the industry to understand how your skills can be transferred to the construction and built environment sector</a:t>
            </a:r>
          </a:p>
          <a:p>
            <a:r>
              <a:rPr lang="en-GB" sz="1200" kern="1200" dirty="0" smtClean="0">
                <a:solidFill>
                  <a:schemeClr val="tx1"/>
                </a:solidFill>
                <a:effectLst/>
                <a:latin typeface="+mn-lt"/>
                <a:ea typeface="+mn-ea"/>
                <a:cs typeface="+mn-cs"/>
              </a:rPr>
              <a:t> </a:t>
            </a:r>
          </a:p>
          <a:p>
            <a:pPr marL="0" indent="0" defTabSz="963320">
              <a:buFont typeface="Arial" panose="020B0604020202020204" pitchFamily="34" charset="0"/>
              <a:buNone/>
              <a:defRPr/>
            </a:pPr>
            <a:endParaRPr lang="en-GB" sz="1200" dirty="0" smtClean="0">
              <a:solidFill>
                <a:srgbClr val="4D4E53"/>
              </a:solidFill>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38</a:t>
            </a:fld>
            <a:endParaRPr lang="en-GB"/>
          </a:p>
        </p:txBody>
      </p:sp>
    </p:spTree>
    <p:extLst>
      <p:ext uri="{BB962C8B-B14F-4D97-AF65-F5344CB8AC3E}">
        <p14:creationId xmlns:p14="http://schemas.microsoft.com/office/powerpoint/2010/main" val="14124619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latin typeface="Arial" pitchFamily="34" charset="0"/>
                <a:cs typeface="Arial" pitchFamily="34" charset="0"/>
              </a:rPr>
              <a:t>For more information on </a:t>
            </a:r>
            <a:r>
              <a:rPr lang="en-GB" baseline="0" dirty="0" smtClean="0">
                <a:latin typeface="Arial" pitchFamily="34" charset="0"/>
                <a:cs typeface="Arial" pitchFamily="34" charset="0"/>
              </a:rPr>
              <a:t>any of the content, signposting, case studies or salary ranges, visit </a:t>
            </a:r>
            <a:r>
              <a:rPr lang="en-GB" sz="1200" u="sng" dirty="0" smtClean="0">
                <a:latin typeface="Arial" pitchFamily="34" charset="0"/>
                <a:cs typeface="Arial" pitchFamily="34" charset="0"/>
                <a:hlinkClick r:id="rId3"/>
              </a:rPr>
              <a:t>Go Construct</a:t>
            </a:r>
            <a:r>
              <a:rPr lang="en-GB" sz="1200" kern="1200" dirty="0" smtClean="0">
                <a:solidFill>
                  <a:prstClr val="black"/>
                </a:solidFill>
                <a:latin typeface="Arial" pitchFamily="34" charset="0"/>
                <a:ea typeface="+mn-ea"/>
                <a:cs typeface="Arial" pitchFamily="34" charset="0"/>
              </a:rPr>
              <a:t>.</a:t>
            </a:r>
            <a:endParaRPr lang="en-GB" b="0" i="0" baseline="0" dirty="0" smtClean="0">
              <a:latin typeface="Arial" pitchFamily="34" charset="0"/>
              <a:cs typeface="Arial" pitchFamily="34" charset="0"/>
            </a:endParaRPr>
          </a:p>
          <a:p>
            <a:endParaRPr lang="en-ZA"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39</a:t>
            </a:fld>
            <a:endParaRPr lang="en-GB"/>
          </a:p>
        </p:txBody>
      </p:sp>
    </p:spTree>
    <p:extLst>
      <p:ext uri="{BB962C8B-B14F-4D97-AF65-F5344CB8AC3E}">
        <p14:creationId xmlns:p14="http://schemas.microsoft.com/office/powerpoint/2010/main" val="2705990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dirty="0" smtClean="0">
                <a:latin typeface="Arial" pitchFamily="34" charset="0"/>
                <a:cs typeface="Arial" pitchFamily="34" charset="0"/>
              </a:rPr>
              <a:t>Individual employers and training providers will have their own entry requirements</a:t>
            </a:r>
            <a:r>
              <a:rPr lang="en-GB" sz="1200" baseline="0" dirty="0" smtClean="0">
                <a:latin typeface="Arial" pitchFamily="34" charset="0"/>
                <a:cs typeface="Arial" pitchFamily="34" charset="0"/>
              </a:rPr>
              <a:t> and may also conduct their own interviews and assessments.</a:t>
            </a:r>
          </a:p>
          <a:p>
            <a:pPr marL="171450" indent="-171450">
              <a:buFont typeface="Arial" panose="020B0604020202020204" pitchFamily="34" charset="0"/>
              <a:buChar char="•"/>
            </a:pPr>
            <a:endParaRPr lang="en-GB" sz="1200" baseline="0" dirty="0" smtClean="0">
              <a:latin typeface="Arial" pitchFamily="34" charset="0"/>
              <a:cs typeface="Arial" pitchFamily="34" charset="0"/>
            </a:endParaRPr>
          </a:p>
          <a:p>
            <a:pPr marL="171450" indent="-171450">
              <a:buFont typeface="Arial" panose="020B0604020202020204" pitchFamily="34" charset="0"/>
              <a:buChar char="•"/>
            </a:pPr>
            <a:r>
              <a:rPr lang="en-GB" sz="1200" baseline="0" dirty="0" smtClean="0">
                <a:latin typeface="Arial" pitchFamily="34" charset="0"/>
                <a:cs typeface="Arial" pitchFamily="34" charset="0"/>
              </a:rPr>
              <a:t>Achievements in key subjects or qualifications such as maths and English (Welsh –Wales) are highly encouraged. </a:t>
            </a:r>
            <a:endParaRPr lang="en-GB" sz="1200" dirty="0" smtClean="0">
              <a:latin typeface="Arial" pitchFamily="34" charset="0"/>
              <a:cs typeface="Arial" pitchFamily="34" charset="0"/>
            </a:endParaRPr>
          </a:p>
          <a:p>
            <a:pPr marL="171450" indent="-171450">
              <a:buFont typeface="Arial" panose="020B0604020202020204" pitchFamily="34" charset="0"/>
              <a:buChar char="•"/>
            </a:pPr>
            <a:endParaRPr lang="en-GB" sz="1200" dirty="0" smtClean="0">
              <a:latin typeface="Arial" pitchFamily="34" charset="0"/>
              <a:cs typeface="Arial" pitchFamily="34" charset="0"/>
            </a:endParaRPr>
          </a:p>
          <a:p>
            <a:pPr marL="171450" indent="-171450">
              <a:buFont typeface="Arial" panose="020B0604020202020204" pitchFamily="34" charset="0"/>
              <a:buChar char="•"/>
            </a:pPr>
            <a:r>
              <a:rPr lang="en-GB" sz="1200" dirty="0" smtClean="0">
                <a:latin typeface="Arial" pitchFamily="34" charset="0"/>
                <a:cs typeface="Arial" pitchFamily="34" charset="0"/>
              </a:rPr>
              <a:t>With a wide variety of craft and specialist trades,</a:t>
            </a:r>
            <a:r>
              <a:rPr lang="en-GB" sz="1200" baseline="0" dirty="0" smtClean="0">
                <a:latin typeface="Arial" pitchFamily="34" charset="0"/>
                <a:cs typeface="Arial" pitchFamily="34" charset="0"/>
              </a:rPr>
              <a:t> there are jobs and environments to suit most people.</a:t>
            </a:r>
          </a:p>
          <a:p>
            <a:endParaRPr lang="en-GB" sz="1200" baseline="0" dirty="0" smtClean="0">
              <a:latin typeface="Arial" pitchFamily="34" charset="0"/>
              <a:cs typeface="Arial" pitchFamily="34" charset="0"/>
            </a:endParaRPr>
          </a:p>
          <a:p>
            <a:pPr marL="171450" indent="-171450">
              <a:buFont typeface="Arial" panose="020B0604020202020204" pitchFamily="34" charset="0"/>
              <a:buChar char="•"/>
            </a:pPr>
            <a:r>
              <a:rPr lang="en-GB" sz="1200" baseline="0" dirty="0" smtClean="0">
                <a:latin typeface="Arial" pitchFamily="34" charset="0"/>
                <a:cs typeface="Arial" pitchFamily="34" charset="0"/>
              </a:rPr>
              <a:t>You may wish to point out and group some of the occupations into those that require: </a:t>
            </a:r>
          </a:p>
          <a:p>
            <a:pPr marL="171450" indent="-171450">
              <a:buFont typeface="Arial" panose="020B0604020202020204" pitchFamily="34" charset="0"/>
              <a:buChar char="•"/>
            </a:pPr>
            <a:endParaRPr lang="en-GB" sz="1200" baseline="0" dirty="0" smtClean="0">
              <a:latin typeface="Arial" pitchFamily="34" charset="0"/>
              <a:cs typeface="Arial" pitchFamily="34" charset="0"/>
            </a:endParaRPr>
          </a:p>
          <a:p>
            <a:pPr marL="628650" lvl="1" indent="-171450">
              <a:buFont typeface="Arial" panose="020B0604020202020204" pitchFamily="34" charset="0"/>
              <a:buChar char="•"/>
            </a:pPr>
            <a:r>
              <a:rPr lang="en-GB" sz="1200" baseline="0" dirty="0" smtClean="0">
                <a:latin typeface="Arial" pitchFamily="34" charset="0"/>
                <a:cs typeface="Arial" pitchFamily="34" charset="0"/>
              </a:rPr>
              <a:t>predominantly </a:t>
            </a:r>
            <a:r>
              <a:rPr lang="en-GB" sz="1200" b="1" baseline="0" dirty="0" smtClean="0">
                <a:latin typeface="Arial" pitchFamily="34" charset="0"/>
                <a:cs typeface="Arial" pitchFamily="34" charset="0"/>
              </a:rPr>
              <a:t>indoor working </a:t>
            </a:r>
            <a:r>
              <a:rPr lang="en-GB" sz="1200" baseline="0" dirty="0" smtClean="0">
                <a:latin typeface="Arial" pitchFamily="34" charset="0"/>
                <a:cs typeface="Arial" pitchFamily="34" charset="0"/>
              </a:rPr>
              <a:t>e.g. floor layer, ceiling fixer</a:t>
            </a:r>
          </a:p>
          <a:p>
            <a:pPr marL="628650" lvl="1" indent="-171450">
              <a:buFont typeface="Arial" panose="020B0604020202020204" pitchFamily="34" charset="0"/>
              <a:buChar char="•"/>
            </a:pPr>
            <a:r>
              <a:rPr lang="en-GB" sz="1200" baseline="0" dirty="0" smtClean="0">
                <a:latin typeface="Arial" pitchFamily="34" charset="0"/>
                <a:cs typeface="Arial" pitchFamily="34" charset="0"/>
              </a:rPr>
              <a:t>predominantly </a:t>
            </a:r>
            <a:r>
              <a:rPr lang="en-GB" sz="1200" b="1" baseline="0" dirty="0" smtClean="0">
                <a:latin typeface="Arial" pitchFamily="34" charset="0"/>
                <a:cs typeface="Arial" pitchFamily="34" charset="0"/>
              </a:rPr>
              <a:t>outdoor working </a:t>
            </a:r>
            <a:r>
              <a:rPr lang="en-GB" sz="1200" baseline="0" dirty="0" smtClean="0">
                <a:latin typeface="Arial" pitchFamily="34" charset="0"/>
                <a:cs typeface="Arial" pitchFamily="34" charset="0"/>
              </a:rPr>
              <a:t>e.g. demolition operative, bricklayer, roof slater and tiler, mastic asphalter</a:t>
            </a:r>
          </a:p>
          <a:p>
            <a:pPr marL="628650" lvl="1" indent="-171450">
              <a:buFont typeface="Arial" panose="020B0604020202020204" pitchFamily="34" charset="0"/>
              <a:buChar char="•"/>
            </a:pPr>
            <a:r>
              <a:rPr lang="en-GB" sz="1200" b="1" baseline="0" dirty="0" smtClean="0">
                <a:latin typeface="Arial" pitchFamily="34" charset="0"/>
                <a:cs typeface="Arial" pitchFamily="34" charset="0"/>
              </a:rPr>
              <a:t>artistic skills </a:t>
            </a:r>
            <a:r>
              <a:rPr lang="en-GB" sz="1200" baseline="0" dirty="0" smtClean="0">
                <a:latin typeface="Arial" pitchFamily="34" charset="0"/>
                <a:cs typeface="Arial" pitchFamily="34" charset="0"/>
              </a:rPr>
              <a:t>e.g. stonemason, painter and decorator, fibrous plasterer</a:t>
            </a:r>
          </a:p>
          <a:p>
            <a:pPr marL="628650" lvl="1" indent="-171450">
              <a:buFont typeface="Arial" panose="020B0604020202020204" pitchFamily="34" charset="0"/>
              <a:buChar char="•"/>
            </a:pPr>
            <a:r>
              <a:rPr lang="en-GB" sz="1200" b="1" baseline="0" dirty="0" smtClean="0">
                <a:latin typeface="Arial" pitchFamily="34" charset="0"/>
                <a:cs typeface="Arial" pitchFamily="34" charset="0"/>
              </a:rPr>
              <a:t>a good head for heights </a:t>
            </a:r>
            <a:r>
              <a:rPr lang="en-GB" sz="1200" baseline="0" dirty="0" smtClean="0">
                <a:latin typeface="Arial" pitchFamily="34" charset="0"/>
                <a:cs typeface="Arial" pitchFamily="34" charset="0"/>
              </a:rPr>
              <a:t>e.g. roof slater and tiler, steeplejack, scaffolder.</a:t>
            </a:r>
          </a:p>
          <a:p>
            <a:endParaRPr lang="en-GB" sz="1200" dirty="0" smtClean="0">
              <a:latin typeface="Arial" panose="020B0604020202020204" pitchFamily="34" charset="0"/>
              <a:cs typeface="Arial" panose="020B0604020202020204" pitchFamily="34" charset="0"/>
            </a:endParaRPr>
          </a:p>
          <a:p>
            <a:endParaRPr lang="en-GB" sz="1200" dirty="0" smtClean="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4</a:t>
            </a:fld>
            <a:endParaRPr lang="en-GB"/>
          </a:p>
        </p:txBody>
      </p:sp>
    </p:spTree>
    <p:extLst>
      <p:ext uri="{BB962C8B-B14F-4D97-AF65-F5344CB8AC3E}">
        <p14:creationId xmlns:p14="http://schemas.microsoft.com/office/powerpoint/2010/main" val="28230420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r>
              <a:rPr lang="en-GB" dirty="0" smtClean="0">
                <a:latin typeface="Arial" pitchFamily="34" charset="0"/>
                <a:cs typeface="Arial" pitchFamily="34" charset="0"/>
              </a:rPr>
              <a:t>This is a case</a:t>
            </a:r>
            <a:r>
              <a:rPr lang="en-GB" baseline="0" dirty="0" smtClean="0">
                <a:latin typeface="Arial" pitchFamily="34" charset="0"/>
                <a:cs typeface="Arial" pitchFamily="34" charset="0"/>
              </a:rPr>
              <a:t> study you can use to illustrate an apprentice who has made an effort to find an employer, studied a specialist trade and is a good example of a successful non-traditional role model. </a:t>
            </a:r>
          </a:p>
          <a:p>
            <a:endParaRPr lang="en-GB" baseline="0" dirty="0" smtClean="0">
              <a:latin typeface="Arial" pitchFamily="34" charset="0"/>
              <a:cs typeface="Arial"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latin typeface="Arial" pitchFamily="34" charset="0"/>
                <a:cs typeface="Arial" pitchFamily="34" charset="0"/>
              </a:rPr>
              <a:t>You can find more examples including video case studies on the </a:t>
            </a:r>
            <a:r>
              <a:rPr lang="en-GB" sz="1200" u="sng" dirty="0" smtClean="0">
                <a:latin typeface="Arial" pitchFamily="34" charset="0"/>
                <a:cs typeface="Arial" pitchFamily="34" charset="0"/>
                <a:hlinkClick r:id="rId3"/>
              </a:rPr>
              <a:t>Go Construct</a:t>
            </a:r>
            <a:r>
              <a:rPr lang="en-GB" sz="1200" dirty="0" smtClean="0">
                <a:latin typeface="Arial" pitchFamily="34" charset="0"/>
                <a:cs typeface="Arial" pitchFamily="34" charset="0"/>
                <a:hlinkClick r:id="rId3"/>
              </a:rPr>
              <a:t> </a:t>
            </a:r>
            <a:r>
              <a:rPr lang="en-GB" sz="1200" dirty="0" smtClean="0">
                <a:latin typeface="Arial" pitchFamily="34" charset="0"/>
                <a:cs typeface="Arial" pitchFamily="34" charset="0"/>
              </a:rPr>
              <a:t>www.goconstruct.org Careers Explorer and/or</a:t>
            </a:r>
            <a:r>
              <a:rPr lang="en-GB" sz="1200" baseline="0" dirty="0" smtClean="0">
                <a:latin typeface="Arial" pitchFamily="34" charset="0"/>
                <a:cs typeface="Arial" pitchFamily="34" charset="0"/>
              </a:rPr>
              <a:t> the Careers Videos at: https://www.goconstruct.org/en/information-for-employers/resources/dashboard/careers-educational-resource-toolkits/guides-video-resources/bank-of-videos-images-and-case-studies/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aseline="0" dirty="0" smtClean="0">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aseline="0" dirty="0" smtClean="0">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aseline="0" dirty="0" smtClean="0">
              <a:latin typeface="Arial" pitchFamily="34"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smtClean="0">
              <a:latin typeface="Arial" pitchFamily="34" charset="0"/>
              <a:cs typeface="Arial" pitchFamily="34" charset="0"/>
            </a:endParaRPr>
          </a:p>
          <a:p>
            <a:endParaRPr lang="en-GB" dirty="0" smtClean="0">
              <a:latin typeface="Arial" pitchFamily="34" charset="0"/>
              <a:cs typeface="Arial" pitchFamily="34" charset="0"/>
            </a:endParaRPr>
          </a:p>
          <a:p>
            <a:endParaRPr lang="en-GB" dirty="0" smtClean="0">
              <a:latin typeface="Arial" pitchFamily="34" charset="0"/>
              <a:cs typeface="Arial" pitchFamily="34" charset="0"/>
            </a:endParaRPr>
          </a:p>
          <a:p>
            <a:endParaRPr lang="en-GB" dirty="0" smtClean="0">
              <a:latin typeface="Arial" pitchFamily="34" charset="0"/>
              <a:cs typeface="Arial" pitchFamily="34" charset="0"/>
            </a:endParaRPr>
          </a:p>
          <a:p>
            <a:endParaRPr lang="en-ZA"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5</a:t>
            </a:fld>
            <a:endParaRPr lang="en-GB"/>
          </a:p>
        </p:txBody>
      </p:sp>
    </p:spTree>
    <p:extLst>
      <p:ext uri="{BB962C8B-B14F-4D97-AF65-F5344CB8AC3E}">
        <p14:creationId xmlns:p14="http://schemas.microsoft.com/office/powerpoint/2010/main" val="6551765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i="1" baseline="0" dirty="0" smtClean="0">
                <a:effectLst/>
                <a:latin typeface="Arial" pitchFamily="34" charset="0"/>
                <a:cs typeface="Arial" pitchFamily="34" charset="0"/>
              </a:rPr>
              <a:t>Please note: the level of detail you provide will depend on your audience. </a:t>
            </a:r>
          </a:p>
          <a:p>
            <a:pPr marL="0" indent="0">
              <a:buFont typeface="Arial" panose="020B0604020202020204" pitchFamily="34" charset="0"/>
              <a:buNone/>
            </a:pPr>
            <a:endParaRPr lang="en-GB" dirty="0" smtClean="0">
              <a:latin typeface="Arial" pitchFamily="34" charset="0"/>
              <a:cs typeface="Arial" pitchFamily="34" charset="0"/>
            </a:endParaRPr>
          </a:p>
          <a:p>
            <a:pPr marL="171450" indent="-171450">
              <a:buFont typeface="Arial" panose="020B0604020202020204" pitchFamily="34" charset="0"/>
              <a:buChar char="•"/>
            </a:pPr>
            <a:r>
              <a:rPr lang="en-GB" dirty="0" smtClean="0">
                <a:latin typeface="Arial" pitchFamily="34" charset="0"/>
                <a:cs typeface="Arial" pitchFamily="34" charset="0"/>
              </a:rPr>
              <a:t>Apprenticeships aren’t just</a:t>
            </a:r>
            <a:r>
              <a:rPr lang="en-GB" baseline="0" dirty="0" smtClean="0">
                <a:latin typeface="Arial" pitchFamily="34" charset="0"/>
                <a:cs typeface="Arial" pitchFamily="34" charset="0"/>
              </a:rPr>
              <a:t> for trade routes; t</a:t>
            </a:r>
            <a:r>
              <a:rPr lang="en-GB" dirty="0" smtClean="0">
                <a:latin typeface="Arial" pitchFamily="34" charset="0"/>
                <a:cs typeface="Arial" pitchFamily="34" charset="0"/>
              </a:rPr>
              <a:t>hey also cover technical</a:t>
            </a:r>
            <a:r>
              <a:rPr lang="en-GB" baseline="0" dirty="0" smtClean="0">
                <a:latin typeface="Arial" pitchFamily="34" charset="0"/>
                <a:cs typeface="Arial" pitchFamily="34" charset="0"/>
              </a:rPr>
              <a:t> </a:t>
            </a:r>
            <a:r>
              <a:rPr lang="en-GB" dirty="0" smtClean="0">
                <a:latin typeface="Arial" pitchFamily="34" charset="0"/>
                <a:cs typeface="Arial" pitchFamily="34" charset="0"/>
              </a:rPr>
              <a:t>apprenticeships,</a:t>
            </a:r>
            <a:r>
              <a:rPr lang="en-GB" baseline="0" dirty="0" smtClean="0">
                <a:latin typeface="Arial" pitchFamily="34" charset="0"/>
                <a:cs typeface="Arial" pitchFamily="34" charset="0"/>
              </a:rPr>
              <a:t> </a:t>
            </a:r>
            <a:r>
              <a:rPr lang="en-GB" dirty="0" smtClean="0">
                <a:latin typeface="Arial" pitchFamily="34" charset="0"/>
                <a:cs typeface="Arial" pitchFamily="34" charset="0"/>
              </a:rPr>
              <a:t>giving you a route into lots of different professions,</a:t>
            </a:r>
            <a:r>
              <a:rPr lang="en-GB" baseline="0" dirty="0" smtClean="0">
                <a:latin typeface="Arial" pitchFamily="34" charset="0"/>
                <a:cs typeface="Arial" pitchFamily="34" charset="0"/>
              </a:rPr>
              <a:t> including</a:t>
            </a:r>
            <a:r>
              <a:rPr lang="en-GB" dirty="0" smtClean="0">
                <a:latin typeface="Arial" pitchFamily="34" charset="0"/>
                <a:cs typeface="Arial" pitchFamily="34" charset="0"/>
              </a:rPr>
              <a:t> engineering, surveying and management. </a:t>
            </a:r>
          </a:p>
          <a:p>
            <a:pPr marL="0" indent="0">
              <a:buFont typeface="Arial" panose="020B0604020202020204" pitchFamily="34" charset="0"/>
              <a:buNone/>
            </a:pPr>
            <a:endParaRPr lang="en-GB" dirty="0" smtClean="0">
              <a:latin typeface="Arial" pitchFamily="34" charset="0"/>
              <a:cs typeface="Arial" pitchFamily="34" charset="0"/>
            </a:endParaRPr>
          </a:p>
          <a:p>
            <a:pPr marL="171450" indent="-171450">
              <a:buFont typeface="Arial" panose="020B0604020202020204" pitchFamily="34" charset="0"/>
              <a:buChar char="•"/>
            </a:pPr>
            <a:r>
              <a:rPr lang="en-GB" dirty="0" smtClean="0">
                <a:latin typeface="Arial" pitchFamily="34" charset="0"/>
                <a:cs typeface="Arial" pitchFamily="34" charset="0"/>
              </a:rPr>
              <a:t>Individual employers may have</a:t>
            </a:r>
            <a:r>
              <a:rPr lang="en-GB" baseline="0" dirty="0" smtClean="0">
                <a:latin typeface="Arial" pitchFamily="34" charset="0"/>
                <a:cs typeface="Arial" pitchFamily="34" charset="0"/>
              </a:rPr>
              <a:t> specific entry requirements but generally for technical apprenticeships you will need at least the following.</a:t>
            </a:r>
          </a:p>
          <a:p>
            <a:pPr marL="0" indent="0">
              <a:buFont typeface="Arial" panose="020B0604020202020204" pitchFamily="34" charset="0"/>
              <a:buNone/>
            </a:pPr>
            <a:endParaRPr lang="en-GB" baseline="0" dirty="0" smtClean="0">
              <a:latin typeface="Arial" pitchFamily="34" charset="0"/>
              <a:cs typeface="Arial" pitchFamily="34" charset="0"/>
            </a:endParaRPr>
          </a:p>
          <a:p>
            <a:pPr marL="457200" lvl="1" indent="0">
              <a:buFont typeface="Arial" panose="020B0604020202020204" pitchFamily="34" charset="0"/>
              <a:buNone/>
            </a:pPr>
            <a:r>
              <a:rPr lang="en-GB" b="1" baseline="0" dirty="0" smtClean="0">
                <a:latin typeface="Arial" pitchFamily="34" charset="0"/>
                <a:cs typeface="Arial" pitchFamily="34" charset="0"/>
              </a:rPr>
              <a:t>England: </a:t>
            </a:r>
            <a:r>
              <a:rPr lang="en-GB" b="0" baseline="0" dirty="0" smtClean="0">
                <a:latin typeface="Arial" pitchFamily="34" charset="0"/>
                <a:cs typeface="Arial" pitchFamily="34" charset="0"/>
              </a:rPr>
              <a:t>o</a:t>
            </a:r>
            <a:r>
              <a:rPr lang="en-GB" baseline="0" dirty="0" smtClean="0">
                <a:latin typeface="Arial" pitchFamily="34" charset="0"/>
                <a:cs typeface="Arial" pitchFamily="34" charset="0"/>
              </a:rPr>
              <a:t>ne or more of these entry requirement must be achieved:</a:t>
            </a:r>
          </a:p>
          <a:p>
            <a:pPr marL="628650" lvl="1" indent="-171450">
              <a:buFont typeface="Arial" panose="020B0604020202020204" pitchFamily="34" charset="0"/>
              <a:buChar char="•"/>
            </a:pPr>
            <a:r>
              <a:rPr lang="en-GB" baseline="0" dirty="0" smtClean="0">
                <a:latin typeface="Arial" pitchFamily="34" charset="0"/>
                <a:cs typeface="Arial" pitchFamily="34" charset="0"/>
              </a:rPr>
              <a:t>Functional Skills English and maths at Level 2.</a:t>
            </a:r>
          </a:p>
          <a:p>
            <a:pPr marL="628650" lvl="1" indent="-171450">
              <a:buFont typeface="Arial" panose="020B0604020202020204" pitchFamily="34" charset="0"/>
              <a:buChar char="•"/>
            </a:pPr>
            <a:r>
              <a:rPr lang="en-GB" baseline="0" dirty="0" smtClean="0">
                <a:latin typeface="Arial" pitchFamily="34" charset="0"/>
                <a:cs typeface="Arial" pitchFamily="34" charset="0"/>
              </a:rPr>
              <a:t>A-Levels and/or GCSEs with A–C grades in English and maths.</a:t>
            </a:r>
          </a:p>
          <a:p>
            <a:pPr marL="628650" lvl="1" indent="-171450">
              <a:buFont typeface="Arial" panose="020B0604020202020204" pitchFamily="34" charset="0"/>
              <a:buChar char="•"/>
            </a:pPr>
            <a:r>
              <a:rPr lang="en-GB" baseline="0" dirty="0" smtClean="0">
                <a:latin typeface="Arial" pitchFamily="34" charset="0"/>
                <a:cs typeface="Arial" pitchFamily="34" charset="0"/>
              </a:rPr>
              <a:t>An Intermediate or Advanced Apprenticeship.</a:t>
            </a:r>
          </a:p>
          <a:p>
            <a:pPr marL="0" indent="0">
              <a:buFont typeface="Arial" panose="020B0604020202020204" pitchFamily="34" charset="0"/>
              <a:buNone/>
            </a:pPr>
            <a:endParaRPr lang="en-GB" baseline="0" dirty="0" smtClean="0">
              <a:latin typeface="Arial" pitchFamily="34" charset="0"/>
              <a:cs typeface="Arial" pitchFamily="34" charset="0"/>
            </a:endParaRP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baseline="0" dirty="0" smtClean="0">
                <a:latin typeface="Arial" pitchFamily="34" charset="0"/>
                <a:cs typeface="Arial" pitchFamily="34" charset="0"/>
              </a:rPr>
              <a:t>Wales: </a:t>
            </a:r>
            <a:r>
              <a:rPr lang="en-GB" b="0" baseline="0" dirty="0" smtClean="0">
                <a:latin typeface="Arial" pitchFamily="34" charset="0"/>
                <a:cs typeface="Arial" pitchFamily="34" charset="0"/>
              </a:rPr>
              <a:t>o</a:t>
            </a:r>
            <a:r>
              <a:rPr lang="en-GB" baseline="0" dirty="0" smtClean="0">
                <a:latin typeface="Arial" pitchFamily="34" charset="0"/>
                <a:cs typeface="Arial" pitchFamily="34" charset="0"/>
              </a:rPr>
              <a:t>ne or more of these entry requirements must be achieved: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latin typeface="Arial" pitchFamily="34" charset="0"/>
                <a:cs typeface="Arial" pitchFamily="34" charset="0"/>
              </a:rPr>
              <a:t>A-Levels and/or GCSEs with A–C grades in English or Welsh, and maths.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latin typeface="Arial" pitchFamily="34" charset="0"/>
                <a:cs typeface="Arial" pitchFamily="34" charset="0"/>
              </a:rPr>
              <a:t>Essential skills – application of number and communication.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latin typeface="Arial" pitchFamily="34" charset="0"/>
                <a:cs typeface="Arial" pitchFamily="34" charset="0"/>
              </a:rPr>
              <a:t>A Foundation Level 2 or Apprenticeship Level 3.</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latin typeface="Arial" pitchFamily="34" charset="0"/>
                <a:cs typeface="Arial" pitchFamily="34" charset="0"/>
              </a:rPr>
              <a:t>Welsh Baccalaureate national qualification.</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aseline="0" dirty="0" smtClean="0">
              <a:latin typeface="Arial" pitchFamily="34" charset="0"/>
              <a:cs typeface="Arial" pitchFamily="34" charset="0"/>
            </a:endParaRP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baseline="0" dirty="0" smtClean="0">
                <a:latin typeface="Arial" pitchFamily="34" charset="0"/>
                <a:cs typeface="Arial" pitchFamily="34" charset="0"/>
              </a:rPr>
              <a:t>Scotland</a:t>
            </a:r>
            <a:endParaRPr lang="en-GB" baseline="0" dirty="0" smtClean="0">
              <a:latin typeface="Arial" pitchFamily="34" charset="0"/>
              <a:cs typeface="Arial" pitchFamily="34" charset="0"/>
            </a:endParaRPr>
          </a:p>
          <a:p>
            <a:pPr marL="628650" lvl="1" indent="-171450">
              <a:buFont typeface="Arial" panose="020B0604020202020204" pitchFamily="34" charset="0"/>
              <a:buChar char="•"/>
            </a:pPr>
            <a:r>
              <a:rPr lang="en-GB" baseline="0" dirty="0" smtClean="0">
                <a:latin typeface="Arial" pitchFamily="34" charset="0"/>
                <a:cs typeface="Arial" pitchFamily="34" charset="0"/>
              </a:rPr>
              <a:t>Standard grades or National 4 or 5 grades, including maths and English, are advisable but not mandatory.</a:t>
            </a:r>
          </a:p>
          <a:p>
            <a:pPr marL="628650" lvl="1" indent="-171450">
              <a:buFont typeface="Arial" panose="020B0604020202020204" pitchFamily="34" charset="0"/>
              <a:buChar char="•"/>
            </a:pPr>
            <a:r>
              <a:rPr lang="en-GB" dirty="0" smtClean="0">
                <a:latin typeface="Arial" pitchFamily="34" charset="0"/>
                <a:cs typeface="Arial" pitchFamily="34" charset="0"/>
              </a:rPr>
              <a:t>Core</a:t>
            </a:r>
            <a:r>
              <a:rPr lang="en-GB" baseline="0" dirty="0" smtClean="0">
                <a:latin typeface="Arial" pitchFamily="34" charset="0"/>
                <a:cs typeface="Arial" pitchFamily="34" charset="0"/>
              </a:rPr>
              <a:t> skills in information and communication technology at Level 5 are advisable but not mandatory. </a:t>
            </a:r>
            <a:endParaRPr lang="en-GB" dirty="0" smtClean="0">
              <a:latin typeface="Arial" pitchFamily="34" charset="0"/>
              <a:cs typeface="Arial" pitchFamily="34" charset="0"/>
            </a:endParaRPr>
          </a:p>
          <a:p>
            <a:pPr marL="0" indent="0">
              <a:buFont typeface="Arial" panose="020B0604020202020204" pitchFamily="34" charset="0"/>
              <a:buNone/>
            </a:pPr>
            <a:endParaRPr lang="en-GB" dirty="0" smtClean="0">
              <a:latin typeface="Arial" pitchFamily="34" charset="0"/>
              <a:cs typeface="Arial" pitchFamily="34" charset="0"/>
            </a:endParaRPr>
          </a:p>
          <a:p>
            <a:pPr marL="171450" indent="-171450">
              <a:buFont typeface="Arial" panose="020B0604020202020204" pitchFamily="34" charset="0"/>
              <a:buChar char="•"/>
            </a:pPr>
            <a:endParaRPr lang="en-GB" dirty="0" smtClean="0">
              <a:latin typeface="Arial" pitchFamily="34" charset="0"/>
              <a:cs typeface="Arial" pitchFamily="34" charset="0"/>
            </a:endParaRPr>
          </a:p>
          <a:p>
            <a:endParaRPr lang="en-GB" dirty="0" smtClean="0">
              <a:latin typeface="Arial" pitchFamily="34" charset="0"/>
              <a:cs typeface="Arial" pitchFamily="34" charset="0"/>
            </a:endParaRPr>
          </a:p>
          <a:p>
            <a:endParaRPr lang="en-ZA"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6</a:t>
            </a:fld>
            <a:endParaRPr lang="en-GB"/>
          </a:p>
        </p:txBody>
      </p:sp>
    </p:spTree>
    <p:extLst>
      <p:ext uri="{BB962C8B-B14F-4D97-AF65-F5344CB8AC3E}">
        <p14:creationId xmlns:p14="http://schemas.microsoft.com/office/powerpoint/2010/main" val="3381909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0" marR="0" indent="0" algn="l" defTabSz="914400" rtl="0" eaLnBrk="1" fontAlgn="auto" latinLnBrk="0" hangingPunct="1">
              <a:spcBef>
                <a:spcPts val="0"/>
              </a:spcBef>
              <a:spcAft>
                <a:spcPts val="0"/>
              </a:spcAft>
              <a:buClrTx/>
              <a:buSzTx/>
              <a:buFont typeface="Arial" panose="020B0604020202020204" pitchFamily="34" charset="0"/>
              <a:buNone/>
              <a:tabLst/>
              <a:defRPr/>
            </a:pPr>
            <a:r>
              <a:rPr lang="en-GB" b="1" dirty="0" smtClean="0">
                <a:effectLst/>
                <a:latin typeface="Arial" pitchFamily="34" charset="0"/>
                <a:cs typeface="Arial" pitchFamily="34" charset="0"/>
              </a:rPr>
              <a:t>This</a:t>
            </a:r>
            <a:r>
              <a:rPr lang="en-GB" b="1" baseline="0" dirty="0" smtClean="0">
                <a:effectLst/>
                <a:latin typeface="Arial" pitchFamily="34" charset="0"/>
                <a:cs typeface="Arial" pitchFamily="34" charset="0"/>
              </a:rPr>
              <a:t> s</a:t>
            </a:r>
            <a:r>
              <a:rPr lang="en-GB" b="1" dirty="0" smtClean="0">
                <a:effectLst/>
                <a:latin typeface="Arial" pitchFamily="34" charset="0"/>
                <a:cs typeface="Arial" pitchFamily="34" charset="0"/>
              </a:rPr>
              <a:t>lide</a:t>
            </a:r>
            <a:r>
              <a:rPr lang="en-GB" b="1" baseline="0" dirty="0" smtClean="0">
                <a:effectLst/>
                <a:latin typeface="Arial" pitchFamily="34" charset="0"/>
                <a:cs typeface="Arial" pitchFamily="34" charset="0"/>
              </a:rPr>
              <a:t> is relevant to an audience in England</a:t>
            </a:r>
            <a:r>
              <a:rPr lang="en-GB" b="1" i="0" baseline="0" dirty="0" smtClean="0">
                <a:effectLst/>
                <a:latin typeface="Arial" pitchFamily="34" charset="0"/>
                <a:cs typeface="Arial" pitchFamily="34" charset="0"/>
              </a:rPr>
              <a:t>. It may also be more relevant to students aged 16+. </a:t>
            </a:r>
            <a:r>
              <a:rPr lang="en-GB" b="1" baseline="0" dirty="0" smtClean="0">
                <a:effectLst/>
                <a:latin typeface="Arial" pitchFamily="34" charset="0"/>
                <a:cs typeface="Arial" pitchFamily="34" charset="0"/>
              </a:rPr>
              <a:t>Please delete it if it is not appropriate to your audience.</a:t>
            </a:r>
          </a:p>
          <a:p>
            <a:pPr marL="0" marR="0" indent="0" algn="l" defTabSz="914400" rtl="0" eaLnBrk="1" fontAlgn="auto" latinLnBrk="0" hangingPunct="1">
              <a:spcBef>
                <a:spcPts val="0"/>
              </a:spcBef>
              <a:spcAft>
                <a:spcPts val="0"/>
              </a:spcAft>
              <a:buClrTx/>
              <a:buSzTx/>
              <a:buFont typeface="Arial" panose="020B0604020202020204" pitchFamily="34" charset="0"/>
              <a:buNone/>
              <a:tabLst/>
              <a:defRPr/>
            </a:pPr>
            <a:endParaRPr lang="en-GB" b="1" baseline="0" dirty="0" smtClean="0">
              <a:effectLst/>
              <a:latin typeface="Arial" pitchFamily="34" charset="0"/>
              <a:cs typeface="Arial" pitchFamily="34" charset="0"/>
            </a:endParaRPr>
          </a:p>
          <a:p>
            <a:pPr marL="0" marR="0" indent="0" algn="l" defTabSz="914400" rtl="0" eaLnBrk="1" fontAlgn="auto" latinLnBrk="0" hangingPunct="1">
              <a:spcBef>
                <a:spcPts val="0"/>
              </a:spcBef>
              <a:spcAft>
                <a:spcPts val="0"/>
              </a:spcAft>
              <a:buClrTx/>
              <a:buSzTx/>
              <a:buFont typeface="Arial" panose="020B0604020202020204" pitchFamily="34" charset="0"/>
              <a:buNone/>
              <a:tabLst/>
              <a:defRPr/>
            </a:pPr>
            <a:r>
              <a:rPr lang="en-GB" b="1" i="1" baseline="0" dirty="0" smtClean="0">
                <a:effectLst/>
                <a:latin typeface="Arial" pitchFamily="34" charset="0"/>
                <a:cs typeface="Arial" pitchFamily="34" charset="0"/>
              </a:rPr>
              <a:t>Please note: the level of detail you provide will depend on your audience. </a:t>
            </a:r>
          </a:p>
          <a:p>
            <a:pPr marL="0" marR="0" indent="0" algn="l" defTabSz="914400" rtl="0" eaLnBrk="1" fontAlgn="auto" latinLnBrk="0" hangingPunct="1">
              <a:spcBef>
                <a:spcPts val="0"/>
              </a:spcBef>
              <a:spcAft>
                <a:spcPts val="0"/>
              </a:spcAft>
              <a:buClrTx/>
              <a:buSzTx/>
              <a:buFont typeface="Arial" panose="020B0604020202020204" pitchFamily="34" charset="0"/>
              <a:buNone/>
              <a:tabLst/>
              <a:defRPr/>
            </a:pPr>
            <a:endParaRPr lang="en-GB" b="1" i="1" baseline="0" dirty="0" smtClean="0">
              <a:effectLst/>
              <a:latin typeface="Arial" pitchFamily="34" charset="0"/>
              <a:cs typeface="Arial" pitchFamily="34" charset="0"/>
            </a:endParaRPr>
          </a:p>
          <a:p>
            <a:pPr marL="0" marR="0" indent="0" algn="l" defTabSz="914400" rtl="0" eaLnBrk="1" fontAlgn="auto" latinLnBrk="0" hangingPunct="1">
              <a:spcBef>
                <a:spcPts val="0"/>
              </a:spcBef>
              <a:spcAft>
                <a:spcPts val="0"/>
              </a:spcAft>
              <a:buClrTx/>
              <a:buSzTx/>
              <a:buFont typeface="Arial" panose="020B0604020202020204" pitchFamily="34" charset="0"/>
              <a:buNone/>
              <a:tabLst/>
              <a:defRPr/>
            </a:pPr>
            <a:r>
              <a:rPr lang="en-GB" b="1" i="0" baseline="0" dirty="0" smtClean="0">
                <a:effectLst/>
                <a:latin typeface="Arial" pitchFamily="34" charset="0"/>
                <a:cs typeface="Arial" pitchFamily="34" charset="0"/>
              </a:rPr>
              <a:t>General introduction </a:t>
            </a:r>
          </a:p>
          <a:p>
            <a:pPr marL="0" marR="0" indent="0" algn="l" defTabSz="914400" rtl="0" eaLnBrk="1" fontAlgn="auto" latinLnBrk="0" hangingPunct="1">
              <a:spcBef>
                <a:spcPts val="0"/>
              </a:spcBef>
              <a:spcAft>
                <a:spcPts val="0"/>
              </a:spcAft>
              <a:buClrTx/>
              <a:buSzTx/>
              <a:buFont typeface="Arial" panose="020B0604020202020204" pitchFamily="34" charset="0"/>
              <a:buNone/>
              <a:tabLst/>
              <a:defRPr/>
            </a:pPr>
            <a:endParaRPr lang="en-GB" b="1" i="0" baseline="0" dirty="0" smtClean="0">
              <a:effectLst/>
              <a:latin typeface="Arial" pitchFamily="34" charset="0"/>
              <a:cs typeface="Arial" pitchFamily="34" charset="0"/>
            </a:endParaRPr>
          </a:p>
          <a:p>
            <a:pPr marL="171450" marR="0" indent="-171450" algn="l" defTabSz="914400" rtl="0" eaLnBrk="1" fontAlgn="auto" latinLnBrk="0" hangingPunct="1">
              <a:spcBef>
                <a:spcPts val="0"/>
              </a:spcBef>
              <a:spcAft>
                <a:spcPts val="1200"/>
              </a:spcAft>
              <a:buClrTx/>
              <a:buSzTx/>
              <a:buFont typeface="Arial" panose="020B0604020202020204" pitchFamily="34" charset="0"/>
              <a:buChar char="•"/>
              <a:tabLst/>
              <a:defRPr/>
            </a:pPr>
            <a:r>
              <a:rPr lang="en-GB" sz="1200" i="0" kern="1200" dirty="0" smtClean="0">
                <a:solidFill>
                  <a:schemeClr val="tx1"/>
                </a:solidFill>
                <a:effectLst/>
                <a:latin typeface="Arial" pitchFamily="34" charset="0"/>
                <a:ea typeface="+mn-ea"/>
                <a:cs typeface="Arial" pitchFamily="34" charset="0"/>
              </a:rPr>
              <a:t>New Higher and Degree Apprenticeships</a:t>
            </a:r>
            <a:r>
              <a:rPr lang="en-GB" sz="1200" i="0" kern="1200" baseline="0" dirty="0" smtClean="0">
                <a:solidFill>
                  <a:schemeClr val="tx1"/>
                </a:solidFill>
                <a:effectLst/>
                <a:latin typeface="Arial" pitchFamily="34" charset="0"/>
                <a:ea typeface="+mn-ea"/>
                <a:cs typeface="Arial" pitchFamily="34" charset="0"/>
              </a:rPr>
              <a:t> are a move towards apprenticeships gaining professional recognition. </a:t>
            </a:r>
            <a:endParaRPr lang="en-GB" sz="1200" i="0" kern="1200" dirty="0" smtClean="0">
              <a:solidFill>
                <a:schemeClr val="tx1"/>
              </a:solidFill>
              <a:effectLst/>
              <a:latin typeface="Arial" pitchFamily="34" charset="0"/>
              <a:ea typeface="+mn-ea"/>
              <a:cs typeface="Arial" pitchFamily="34" charset="0"/>
            </a:endParaRPr>
          </a:p>
          <a:p>
            <a:pPr marL="171450" marR="0" indent="-171450" algn="l" defTabSz="914400" rtl="0" eaLnBrk="1" fontAlgn="auto" latinLnBrk="0" hangingPunct="1">
              <a:spcBef>
                <a:spcPts val="0"/>
              </a:spcBef>
              <a:spcAft>
                <a:spcPts val="1200"/>
              </a:spcAft>
              <a:buClrTx/>
              <a:buSzTx/>
              <a:buFont typeface="Arial" panose="020B0604020202020204" pitchFamily="34" charset="0"/>
              <a:buChar char="•"/>
              <a:tabLst/>
              <a:defRPr/>
            </a:pPr>
            <a:r>
              <a:rPr lang="en-GB" sz="1200" i="0" kern="1200" dirty="0" smtClean="0">
                <a:solidFill>
                  <a:schemeClr val="tx1"/>
                </a:solidFill>
                <a:effectLst/>
                <a:latin typeface="Arial" pitchFamily="34" charset="0"/>
                <a:ea typeface="+mn-ea"/>
                <a:cs typeface="Arial" pitchFamily="34" charset="0"/>
              </a:rPr>
              <a:t>They</a:t>
            </a:r>
            <a:r>
              <a:rPr lang="en-GB" sz="1200" i="0" kern="1200" baseline="0" dirty="0" smtClean="0">
                <a:solidFill>
                  <a:schemeClr val="tx1"/>
                </a:solidFill>
                <a:effectLst/>
                <a:latin typeface="Arial" pitchFamily="34" charset="0"/>
                <a:ea typeface="+mn-ea"/>
                <a:cs typeface="Arial" pitchFamily="34" charset="0"/>
              </a:rPr>
              <a:t> </a:t>
            </a:r>
            <a:r>
              <a:rPr lang="en-GB" sz="1200" i="0" kern="1200" dirty="0" smtClean="0">
                <a:solidFill>
                  <a:schemeClr val="tx1"/>
                </a:solidFill>
                <a:effectLst/>
                <a:latin typeface="Arial" pitchFamily="34" charset="0"/>
                <a:ea typeface="+mn-ea"/>
                <a:cs typeface="Arial" pitchFamily="34" charset="0"/>
              </a:rPr>
              <a:t>enable entrants to the industry to move more quickly into management roles where a further skills shortage is emerging. </a:t>
            </a:r>
          </a:p>
          <a:p>
            <a:pPr marL="0" marR="0" indent="0" algn="l" defTabSz="914400" rtl="0" eaLnBrk="1" fontAlgn="auto" latinLnBrk="0" hangingPunct="1">
              <a:spcBef>
                <a:spcPts val="0"/>
              </a:spcBef>
              <a:spcAft>
                <a:spcPts val="1200"/>
              </a:spcAft>
              <a:buClrTx/>
              <a:buSzTx/>
              <a:buFont typeface="Arial" panose="020B0604020202020204" pitchFamily="34" charset="0"/>
              <a:buNone/>
              <a:tabLst/>
              <a:defRPr/>
            </a:pPr>
            <a:r>
              <a:rPr lang="en-GB" dirty="0" smtClean="0">
                <a:effectLst/>
                <a:latin typeface="Arial" pitchFamily="34" charset="0"/>
                <a:cs typeface="Arial" pitchFamily="34" charset="0"/>
              </a:rPr>
              <a:t>    Higher Apprenticeships,</a:t>
            </a:r>
            <a:r>
              <a:rPr lang="en-GB" baseline="0" dirty="0" smtClean="0">
                <a:effectLst/>
                <a:latin typeface="Arial" pitchFamily="34" charset="0"/>
                <a:cs typeface="Arial" pitchFamily="34" charset="0"/>
              </a:rPr>
              <a:t> including Degree Apprenticeships, are quite new so not everybody has heard of them.</a:t>
            </a:r>
          </a:p>
          <a:p>
            <a:pPr marL="171450" marR="0" indent="-171450" algn="l" defTabSz="914400" rtl="0" eaLnBrk="1" fontAlgn="auto" latinLnBrk="0" hangingPunct="1">
              <a:spcBef>
                <a:spcPts val="0"/>
              </a:spcBef>
              <a:spcAft>
                <a:spcPts val="1200"/>
              </a:spcAft>
              <a:buClrTx/>
              <a:buSzTx/>
              <a:buFont typeface="Arial" panose="020B0604020202020204" pitchFamily="34" charset="0"/>
              <a:buChar char="•"/>
              <a:tabLst/>
              <a:defRPr/>
            </a:pPr>
            <a:r>
              <a:rPr lang="en-GB" baseline="0" dirty="0" smtClean="0">
                <a:effectLst/>
                <a:latin typeface="Arial" pitchFamily="34" charset="0"/>
                <a:cs typeface="Arial" pitchFamily="34" charset="0"/>
              </a:rPr>
              <a:t>They work in the same way as other apprenticeships in that you are employed full time, study part time (usually at a college or a higher education institute such as a university) and cover a combination of qualifications and skills.</a:t>
            </a:r>
          </a:p>
          <a:p>
            <a:pPr marL="171450" marR="0" indent="-171450" algn="l" defTabSz="914400" rtl="0" eaLnBrk="1" fontAlgn="auto" latinLnBrk="0" hangingPunct="1">
              <a:spcBef>
                <a:spcPts val="0"/>
              </a:spcBef>
              <a:spcAft>
                <a:spcPts val="1200"/>
              </a:spcAft>
              <a:buClrTx/>
              <a:buSzTx/>
              <a:buFont typeface="Arial" panose="020B0604020202020204" pitchFamily="34" charset="0"/>
              <a:buChar char="•"/>
              <a:tabLst/>
              <a:defRPr/>
            </a:pPr>
            <a:r>
              <a:rPr lang="en-GB" baseline="0" dirty="0" smtClean="0">
                <a:effectLst/>
                <a:latin typeface="Arial" pitchFamily="34" charset="0"/>
                <a:cs typeface="Arial" pitchFamily="34" charset="0"/>
              </a:rPr>
              <a:t>They can be good alternative to traditional university studies as, in the majority of cases, your employer will pay your college or university fees.</a:t>
            </a:r>
          </a:p>
          <a:p>
            <a:pPr marL="0" marR="0" indent="0" algn="l" defTabSz="914400" rtl="0" eaLnBrk="1" fontAlgn="auto" latinLnBrk="0" hangingPunct="1">
              <a:spcBef>
                <a:spcPts val="0"/>
              </a:spcBef>
              <a:spcAft>
                <a:spcPts val="0"/>
              </a:spcAft>
              <a:buClrTx/>
              <a:buSzTx/>
              <a:buFontTx/>
              <a:buNone/>
              <a:tabLst/>
              <a:defRPr/>
            </a:pPr>
            <a:endParaRPr lang="en-GB" b="1" baseline="0" dirty="0" smtClean="0">
              <a:effectLst/>
              <a:latin typeface="Arial" pitchFamily="34" charset="0"/>
              <a:cs typeface="Arial" pitchFamily="34" charset="0"/>
            </a:endParaRPr>
          </a:p>
          <a:p>
            <a:pPr marL="0" marR="0" indent="0" algn="l" defTabSz="914400" rtl="0" eaLnBrk="1" fontAlgn="auto" latinLnBrk="0" hangingPunct="1">
              <a:spcBef>
                <a:spcPts val="0"/>
              </a:spcBef>
              <a:spcAft>
                <a:spcPts val="0"/>
              </a:spcAft>
              <a:buClrTx/>
              <a:buSzTx/>
              <a:buFontTx/>
              <a:buNone/>
              <a:tabLst/>
              <a:defRPr/>
            </a:pPr>
            <a:r>
              <a:rPr lang="en-GB" b="1" baseline="0" dirty="0" smtClean="0">
                <a:effectLst/>
                <a:latin typeface="Arial" pitchFamily="34" charset="0"/>
                <a:cs typeface="Arial" pitchFamily="34" charset="0"/>
              </a:rPr>
              <a:t>Higher Apprenticeships</a:t>
            </a:r>
          </a:p>
          <a:p>
            <a:pPr marL="0" marR="0" indent="0" algn="l" defTabSz="914400" rtl="0" eaLnBrk="1" fontAlgn="auto" latinLnBrk="0" hangingPunct="1">
              <a:spcBef>
                <a:spcPts val="0"/>
              </a:spcBef>
              <a:spcAft>
                <a:spcPts val="0"/>
              </a:spcAft>
              <a:buClrTx/>
              <a:buSzTx/>
              <a:buFontTx/>
              <a:buNone/>
              <a:tabLst/>
              <a:defRPr/>
            </a:pPr>
            <a:endParaRPr lang="en-GB" b="1" baseline="0" dirty="0" smtClean="0">
              <a:effectLst/>
              <a:latin typeface="Arial" pitchFamily="34" charset="0"/>
              <a:cs typeface="Arial" pitchFamily="34" charset="0"/>
            </a:endParaRPr>
          </a:p>
          <a:p>
            <a:pPr marL="171450" marR="0" indent="-171450" algn="l" defTabSz="914400" rtl="0" eaLnBrk="1" fontAlgn="auto" latinLnBrk="0" hangingPunct="1">
              <a:spcBef>
                <a:spcPts val="0"/>
              </a:spcBef>
              <a:spcAft>
                <a:spcPts val="0"/>
              </a:spcAft>
              <a:buClrTx/>
              <a:buSzTx/>
              <a:buFont typeface="Arial" panose="020B0604020202020204" pitchFamily="34" charset="0"/>
              <a:buChar char="•"/>
              <a:tabLst/>
              <a:defRPr/>
            </a:pPr>
            <a:r>
              <a:rPr lang="en-GB" b="1" baseline="0" dirty="0" smtClean="0">
                <a:effectLst/>
                <a:latin typeface="Arial" pitchFamily="34" charset="0"/>
                <a:cs typeface="Arial" pitchFamily="34" charset="0"/>
              </a:rPr>
              <a:t>Entry requirements </a:t>
            </a:r>
            <a:r>
              <a:rPr lang="en-GB" b="0" baseline="0" dirty="0" smtClean="0">
                <a:effectLst/>
                <a:latin typeface="Arial" pitchFamily="34" charset="0"/>
                <a:cs typeface="Arial" pitchFamily="34" charset="0"/>
              </a:rPr>
              <a:t>can include having an Level 3 Advanced or Technical Apprenticeship (England) or appropriate experience of working in the construction sector and GCSE Grade A-C in Maths and English or equivalent and a proficiency in spoken English. </a:t>
            </a:r>
          </a:p>
          <a:p>
            <a:pPr marL="171450" marR="0" indent="-171450" algn="l" defTabSz="914400" rtl="0" eaLnBrk="1" fontAlgn="auto" latinLnBrk="0" hangingPunct="1">
              <a:spcBef>
                <a:spcPts val="0"/>
              </a:spcBef>
              <a:spcAft>
                <a:spcPts val="0"/>
              </a:spcAft>
              <a:buClrTx/>
              <a:buSzTx/>
              <a:buFont typeface="Arial" panose="020B0604020202020204" pitchFamily="34" charset="0"/>
              <a:buChar char="•"/>
              <a:tabLst/>
              <a:defRPr/>
            </a:pPr>
            <a:endParaRPr lang="en-GB" b="0" baseline="0" dirty="0" smtClean="0">
              <a:effectLst/>
              <a:latin typeface="Arial" pitchFamily="34" charset="0"/>
              <a:cs typeface="Arial" pitchFamily="34" charset="0"/>
            </a:endParaRPr>
          </a:p>
          <a:p>
            <a:pPr marL="171450" marR="0" indent="-171450" algn="l" defTabSz="914400" rtl="0" eaLnBrk="1" fontAlgn="auto" latinLnBrk="0" hangingPunct="1">
              <a:spcBef>
                <a:spcPts val="0"/>
              </a:spcBef>
              <a:spcAft>
                <a:spcPts val="0"/>
              </a:spcAft>
              <a:buClrTx/>
              <a:buSzTx/>
              <a:buFont typeface="Arial" panose="020B0604020202020204" pitchFamily="34" charset="0"/>
              <a:buChar char="•"/>
              <a:tabLst/>
              <a:defRPr/>
            </a:pPr>
            <a:r>
              <a:rPr lang="en-GB" b="0" baseline="0" dirty="0" smtClean="0">
                <a:effectLst/>
                <a:latin typeface="Arial" pitchFamily="34" charset="0"/>
                <a:cs typeface="Arial" pitchFamily="34" charset="0"/>
              </a:rPr>
              <a:t>Providers </a:t>
            </a:r>
            <a:r>
              <a:rPr lang="en-GB" baseline="0" dirty="0" smtClean="0">
                <a:effectLst/>
                <a:latin typeface="Arial" pitchFamily="34" charset="0"/>
                <a:cs typeface="Arial" pitchFamily="34" charset="0"/>
              </a:rPr>
              <a:t>include Leeds College of Building, Greenwich University, Middlesex University, New College Nottingham and South MidKent College.</a:t>
            </a:r>
          </a:p>
          <a:p>
            <a:pPr marL="171450" marR="0" indent="-171450" algn="l" defTabSz="914400" rtl="0" eaLnBrk="1" fontAlgn="auto" latinLnBrk="0" hangingPunct="1">
              <a:spcBef>
                <a:spcPts val="0"/>
              </a:spcBef>
              <a:spcAft>
                <a:spcPts val="0"/>
              </a:spcAft>
              <a:buClrTx/>
              <a:buSzTx/>
              <a:buFont typeface="Arial" panose="020B0604020202020204" pitchFamily="34" charset="0"/>
              <a:buChar char="•"/>
              <a:tabLst/>
              <a:defRPr/>
            </a:pPr>
            <a:endParaRPr lang="en-GB" baseline="0" dirty="0" smtClean="0">
              <a:effectLst/>
              <a:latin typeface="Arial" pitchFamily="34" charset="0"/>
              <a:cs typeface="Arial" pitchFamily="34" charset="0"/>
            </a:endParaRPr>
          </a:p>
          <a:p>
            <a:pPr marL="171450" marR="0" indent="-171450" algn="l" defTabSz="914400" rtl="0" eaLnBrk="1" fontAlgn="auto" latinLnBrk="0" hangingPunct="1">
              <a:spcBef>
                <a:spcPts val="0"/>
              </a:spcBef>
              <a:spcAft>
                <a:spcPts val="0"/>
              </a:spcAft>
              <a:buClrTx/>
              <a:buSzTx/>
              <a:buFont typeface="Arial" panose="020B0604020202020204" pitchFamily="34" charset="0"/>
              <a:buChar char="•"/>
              <a:tabLst/>
              <a:defRPr/>
            </a:pPr>
            <a:r>
              <a:rPr lang="en-GB" b="0" dirty="0" smtClean="0">
                <a:effectLst/>
                <a:latin typeface="Arial" pitchFamily="34" charset="0"/>
                <a:cs typeface="Arial" pitchFamily="34" charset="0"/>
              </a:rPr>
              <a:t>For further information </a:t>
            </a:r>
            <a:r>
              <a:rPr lang="en-GB" dirty="0" smtClean="0">
                <a:effectLst/>
                <a:latin typeface="Arial" pitchFamily="34" charset="0"/>
                <a:cs typeface="Arial" pitchFamily="34" charset="0"/>
              </a:rPr>
              <a:t>on </a:t>
            </a:r>
            <a:r>
              <a:rPr lang="en-GB" b="0" dirty="0" smtClean="0">
                <a:effectLst/>
                <a:latin typeface="Arial" pitchFamily="34" charset="0"/>
                <a:cs typeface="Arial" pitchFamily="34" charset="0"/>
              </a:rPr>
              <a:t>Higher Apprenticeships,</a:t>
            </a:r>
            <a:r>
              <a:rPr lang="en-GB" b="0" baseline="0" dirty="0" smtClean="0">
                <a:effectLst/>
                <a:latin typeface="Arial" pitchFamily="34" charset="0"/>
                <a:cs typeface="Arial" pitchFamily="34" charset="0"/>
              </a:rPr>
              <a:t> go to </a:t>
            </a:r>
            <a:r>
              <a:rPr kumimoji="0" lang="en-GB" sz="1200" b="0" i="0" u="none" strike="noStrike" kern="1200" cap="none" spc="0" normalizeH="0" baseline="0" noProof="0" dirty="0" smtClean="0">
                <a:ln>
                  <a:noFill/>
                </a:ln>
                <a:solidFill>
                  <a:prstClr val="black"/>
                </a:solidFill>
                <a:effectLst/>
                <a:uLnTx/>
                <a:uFillTx/>
                <a:latin typeface="Arial" pitchFamily="34" charset="0"/>
                <a:ea typeface="+mj-ea"/>
                <a:cs typeface="Arial" pitchFamily="34" charset="0"/>
                <a:hlinkClick r:id="rId3"/>
              </a:rPr>
              <a:t>www.gov.uk/construction-management-apprenticeships</a:t>
            </a:r>
            <a:r>
              <a:rPr lang="en-GB" dirty="0" smtClean="0">
                <a:effectLst/>
                <a:latin typeface="Arial" pitchFamily="34" charset="0"/>
                <a:cs typeface="Arial" pitchFamily="34" charset="0"/>
              </a:rPr>
              <a:t>.</a:t>
            </a:r>
          </a:p>
          <a:p>
            <a:pPr marL="171450" marR="0" indent="-171450" algn="l" defTabSz="914400" rtl="0" eaLnBrk="1" fontAlgn="auto" latinLnBrk="0" hangingPunct="1">
              <a:spcBef>
                <a:spcPts val="0"/>
              </a:spcBef>
              <a:spcAft>
                <a:spcPts val="0"/>
              </a:spcAft>
              <a:buClrTx/>
              <a:buSzTx/>
              <a:buFont typeface="Arial" panose="020B0604020202020204" pitchFamily="34" charset="0"/>
              <a:buChar char="•"/>
              <a:tabLst/>
              <a:defRPr/>
            </a:pPr>
            <a:endParaRPr lang="en-GB" b="1" dirty="0" smtClean="0">
              <a:effectLst/>
              <a:latin typeface="Arial" pitchFamily="34" charset="0"/>
              <a:cs typeface="Arial" pitchFamily="34" charset="0"/>
            </a:endParaRPr>
          </a:p>
          <a:p>
            <a:pPr marL="171450" marR="0" indent="-171450" algn="l" defTabSz="914400" rtl="0" eaLnBrk="1" fontAlgn="auto" latinLnBrk="0" hangingPunct="1">
              <a:spcBef>
                <a:spcPts val="0"/>
              </a:spcBef>
              <a:spcAft>
                <a:spcPts val="0"/>
              </a:spcAft>
              <a:buClrTx/>
              <a:buSzTx/>
              <a:buFont typeface="Arial" panose="020B0604020202020204" pitchFamily="34" charset="0"/>
              <a:buChar char="•"/>
              <a:tabLst/>
              <a:defRPr/>
            </a:pPr>
            <a:r>
              <a:rPr lang="en-GB" b="1" baseline="0" dirty="0" smtClean="0">
                <a:effectLst/>
                <a:latin typeface="Arial" pitchFamily="34" charset="0"/>
                <a:cs typeface="Arial" pitchFamily="34" charset="0"/>
              </a:rPr>
              <a:t>Examples of Higher Apprenticeships include:</a:t>
            </a:r>
          </a:p>
          <a:p>
            <a:pPr marL="628650" lvl="1" indent="-171450">
              <a:buFont typeface="Arial" panose="020B0604020202020204" pitchFamily="34" charset="0"/>
              <a:buChar char="•"/>
            </a:pPr>
            <a:r>
              <a:rPr lang="en-GB" b="0" dirty="0" smtClean="0">
                <a:latin typeface="Arial" pitchFamily="34" charset="0"/>
                <a:cs typeface="Arial" pitchFamily="34" charset="0"/>
              </a:rPr>
              <a:t>Level 4 NVQ in Construction and Building Services Management and Supervision, supported by a Higher National Certificate (HNC) </a:t>
            </a:r>
          </a:p>
          <a:p>
            <a:pPr marL="628650" lvl="1" indent="-171450">
              <a:buFont typeface="Arial" panose="020B0604020202020204" pitchFamily="34" charset="0"/>
              <a:buChar char="•"/>
            </a:pPr>
            <a:r>
              <a:rPr lang="en-GB" b="0" dirty="0" smtClean="0">
                <a:latin typeface="Arial" pitchFamily="34" charset="0"/>
                <a:cs typeface="Arial" pitchFamily="34" charset="0"/>
              </a:rPr>
              <a:t>Level 5 NVQ in Construction Operations Management, supported by a Higher National Diploma (HND)</a:t>
            </a:r>
          </a:p>
          <a:p>
            <a:pPr marL="628650" lvl="1" indent="-171450">
              <a:buFont typeface="Arial" panose="020B0604020202020204" pitchFamily="34" charset="0"/>
              <a:buChar char="•"/>
            </a:pPr>
            <a:r>
              <a:rPr lang="en-GB" dirty="0" smtClean="0">
                <a:latin typeface="Arial" pitchFamily="34" charset="0"/>
                <a:cs typeface="Arial" pitchFamily="34" charset="0"/>
              </a:rPr>
              <a:t>Level 5 Foundation degree in Professional Practice in Construction Operations Management.</a:t>
            </a:r>
            <a:endParaRPr lang="en-GB" dirty="0" smtClean="0">
              <a:effectLst/>
              <a:latin typeface="Arial" pitchFamily="34" charset="0"/>
              <a:cs typeface="Arial" pitchFamily="34" charset="0"/>
            </a:endParaRPr>
          </a:p>
          <a:p>
            <a:pPr marL="0" marR="0" indent="0" algn="l" defTabSz="914400" rtl="0" eaLnBrk="1" fontAlgn="auto" latinLnBrk="0" hangingPunct="1">
              <a:spcBef>
                <a:spcPts val="0"/>
              </a:spcBef>
              <a:spcAft>
                <a:spcPts val="0"/>
              </a:spcAft>
              <a:buClrTx/>
              <a:buSzTx/>
              <a:buFont typeface="Arial" panose="020B0604020202020204" pitchFamily="34" charset="0"/>
              <a:buNone/>
              <a:tabLst/>
              <a:defRPr/>
            </a:pPr>
            <a:endParaRPr lang="en-GB" b="0" baseline="0" dirty="0" smtClean="0">
              <a:effectLst/>
              <a:latin typeface="Arial" pitchFamily="34" charset="0"/>
              <a:cs typeface="Arial" pitchFamily="34" charset="0"/>
            </a:endParaRPr>
          </a:p>
          <a:p>
            <a:pPr marL="0" marR="0" indent="0" algn="l" defTabSz="914400" rtl="0" eaLnBrk="1" fontAlgn="auto" latinLnBrk="0" hangingPunct="1">
              <a:spcBef>
                <a:spcPts val="0"/>
              </a:spcBef>
              <a:spcAft>
                <a:spcPts val="0"/>
              </a:spcAft>
              <a:buClrTx/>
              <a:buSzTx/>
              <a:buFont typeface="Arial" panose="020B0604020202020204" pitchFamily="34" charset="0"/>
              <a:buNone/>
              <a:tabLst/>
              <a:defRPr/>
            </a:pPr>
            <a:r>
              <a:rPr lang="en-GB" b="1" baseline="0" dirty="0" smtClean="0">
                <a:effectLst/>
                <a:latin typeface="Arial" pitchFamily="34" charset="0"/>
                <a:cs typeface="Arial" pitchFamily="34" charset="0"/>
              </a:rPr>
              <a:t>Degree </a:t>
            </a:r>
            <a:r>
              <a:rPr lang="en-GB" b="1" dirty="0" smtClean="0">
                <a:latin typeface="Arial" pitchFamily="34" charset="0"/>
                <a:cs typeface="Arial" pitchFamily="34" charset="0"/>
              </a:rPr>
              <a:t>Apprenticeships </a:t>
            </a:r>
          </a:p>
          <a:p>
            <a:pPr marL="0" marR="0" indent="0" algn="l" defTabSz="914400" rtl="0" eaLnBrk="1" fontAlgn="auto" latinLnBrk="0" hangingPunct="1">
              <a:spcBef>
                <a:spcPts val="0"/>
              </a:spcBef>
              <a:spcAft>
                <a:spcPts val="0"/>
              </a:spcAft>
              <a:buClrTx/>
              <a:buSzTx/>
              <a:buFont typeface="Arial" panose="020B0604020202020204" pitchFamily="34" charset="0"/>
              <a:buNone/>
              <a:tabLst/>
              <a:defRPr/>
            </a:pPr>
            <a:endParaRPr lang="en-GB" b="1" dirty="0" smtClean="0">
              <a:latin typeface="Arial" pitchFamily="34" charset="0"/>
              <a:cs typeface="Arial" pitchFamily="34" charset="0"/>
            </a:endParaRPr>
          </a:p>
          <a:p>
            <a:pPr marL="171450" marR="0" indent="-171450" algn="l" defTabSz="914400" rtl="0" eaLnBrk="1" fontAlgn="auto" latinLnBrk="0" hangingPunct="1">
              <a:spcBef>
                <a:spcPts val="0"/>
              </a:spcBef>
              <a:spcAft>
                <a:spcPts val="0"/>
              </a:spcAft>
              <a:buClrTx/>
              <a:buSzTx/>
              <a:buFont typeface="Arial" panose="020B0604020202020204" pitchFamily="34" charset="0"/>
              <a:buChar char="•"/>
              <a:tabLst/>
              <a:defRPr/>
            </a:pPr>
            <a:r>
              <a:rPr lang="en-GB" baseline="0" dirty="0" smtClean="0">
                <a:effectLst/>
                <a:latin typeface="Arial" pitchFamily="34" charset="0"/>
                <a:cs typeface="Arial" pitchFamily="34" charset="0"/>
              </a:rPr>
              <a:t>The main difference between Higher and Degree Apprenticeships is that Degree Apprenticeships</a:t>
            </a:r>
            <a:r>
              <a:rPr lang="en-GB" baseline="0" dirty="0" smtClean="0">
                <a:latin typeface="Arial" pitchFamily="34" charset="0"/>
                <a:cs typeface="Arial" pitchFamily="34" charset="0"/>
              </a:rPr>
              <a:t> include</a:t>
            </a:r>
            <a:r>
              <a:rPr lang="en-GB" dirty="0" smtClean="0">
                <a:latin typeface="Arial" pitchFamily="34" charset="0"/>
                <a:cs typeface="Arial" pitchFamily="34" charset="0"/>
              </a:rPr>
              <a:t> a Honours degree as an integral part of the apprenticeship</a:t>
            </a:r>
            <a:r>
              <a:rPr lang="en-GB" baseline="0" dirty="0" smtClean="0">
                <a:latin typeface="Arial" pitchFamily="34" charset="0"/>
                <a:cs typeface="Arial" pitchFamily="34" charset="0"/>
              </a:rPr>
              <a:t>.</a:t>
            </a:r>
          </a:p>
          <a:p>
            <a:pPr marL="171450" marR="0" indent="-171450" algn="l" defTabSz="914400" rtl="0" eaLnBrk="1" fontAlgn="auto" latinLnBrk="0" hangingPunct="1">
              <a:spcBef>
                <a:spcPts val="0"/>
              </a:spcBef>
              <a:spcAft>
                <a:spcPts val="0"/>
              </a:spcAft>
              <a:buClrTx/>
              <a:buSzTx/>
              <a:buFont typeface="Arial" panose="020B0604020202020204" pitchFamily="34" charset="0"/>
              <a:buChar char="•"/>
              <a:tabLst/>
              <a:defRPr/>
            </a:pPr>
            <a:endParaRPr lang="en-GB" baseline="0" dirty="0" smtClean="0">
              <a:latin typeface="Arial" pitchFamily="34" charset="0"/>
              <a:cs typeface="Arial" pitchFamily="34" charset="0"/>
            </a:endParaRPr>
          </a:p>
          <a:p>
            <a:pPr marL="171450" marR="0" indent="-171450" algn="l" defTabSz="914400" rtl="0" eaLnBrk="1" fontAlgn="auto" latinLnBrk="0" hangingPunct="1">
              <a:spcBef>
                <a:spcPts val="0"/>
              </a:spcBef>
              <a:spcAft>
                <a:spcPts val="0"/>
              </a:spcAft>
              <a:buClrTx/>
              <a:buSzTx/>
              <a:buFont typeface="Arial" panose="020B0604020202020204" pitchFamily="34" charset="0"/>
              <a:buChar char="•"/>
              <a:tabLst/>
              <a:defRPr/>
            </a:pPr>
            <a:r>
              <a:rPr lang="en-GB" baseline="0" dirty="0" smtClean="0">
                <a:latin typeface="Arial" pitchFamily="34" charset="0"/>
                <a:cs typeface="Arial" pitchFamily="34" charset="0"/>
              </a:rPr>
              <a:t>Current Degree Apprenticeships in Construction &amp; the Built Environment start with an Honours degree and allow for progression through to include a Masters Degree (Level 7)</a:t>
            </a:r>
            <a:endParaRPr lang="en-GB" dirty="0" smtClean="0">
              <a:latin typeface="Arial" pitchFamily="34" charset="0"/>
              <a:cs typeface="Arial" pitchFamily="34" charset="0"/>
            </a:endParaRPr>
          </a:p>
          <a:p>
            <a:pPr marL="171450" marR="0" indent="-171450" algn="l" defTabSz="914400" rtl="0" eaLnBrk="1" fontAlgn="auto" latinLnBrk="0" hangingPunct="1">
              <a:spcBef>
                <a:spcPts val="0"/>
              </a:spcBef>
              <a:spcAft>
                <a:spcPts val="0"/>
              </a:spcAft>
              <a:buClrTx/>
              <a:buSzTx/>
              <a:buFont typeface="Arial" panose="020B0604020202020204" pitchFamily="34" charset="0"/>
              <a:buChar char="•"/>
              <a:tabLst/>
              <a:defRPr/>
            </a:pPr>
            <a:endParaRPr lang="en-GB" dirty="0" smtClean="0">
              <a:latin typeface="Arial" pitchFamily="34" charset="0"/>
              <a:cs typeface="Arial" pitchFamily="34" charset="0"/>
            </a:endParaRPr>
          </a:p>
          <a:p>
            <a:pPr marL="171450" marR="0" indent="-171450" algn="l" defTabSz="914400" rtl="0" eaLnBrk="1" fontAlgn="auto" latinLnBrk="0" hangingPunct="1">
              <a:spcBef>
                <a:spcPts val="0"/>
              </a:spcBef>
              <a:spcAft>
                <a:spcPts val="0"/>
              </a:spcAft>
              <a:buClrTx/>
              <a:buSzTx/>
              <a:buFont typeface="Arial" panose="020B0604020202020204" pitchFamily="34" charset="0"/>
              <a:buChar char="•"/>
              <a:tabLst/>
              <a:defRPr/>
            </a:pPr>
            <a:r>
              <a:rPr lang="en-GB" dirty="0" smtClean="0">
                <a:latin typeface="Arial" pitchFamily="34" charset="0"/>
                <a:cs typeface="Arial" pitchFamily="34" charset="0"/>
              </a:rPr>
              <a:t>Apprentices</a:t>
            </a:r>
            <a:r>
              <a:rPr lang="en-GB" baseline="0" dirty="0" smtClean="0">
                <a:latin typeface="Arial" pitchFamily="34" charset="0"/>
                <a:cs typeface="Arial" pitchFamily="34" charset="0"/>
              </a:rPr>
              <a:t> s</a:t>
            </a:r>
            <a:r>
              <a:rPr lang="en-GB" dirty="0" smtClean="0">
                <a:latin typeface="Arial" pitchFamily="34" charset="0"/>
                <a:cs typeface="Arial" pitchFamily="34" charset="0"/>
              </a:rPr>
              <a:t>plit their time between university study and the workplace and will be employed throughout the</a:t>
            </a:r>
            <a:r>
              <a:rPr lang="en-GB" baseline="0" dirty="0" smtClean="0">
                <a:latin typeface="Arial" pitchFamily="34" charset="0"/>
                <a:cs typeface="Arial" pitchFamily="34" charset="0"/>
              </a:rPr>
              <a:t> course, eventually</a:t>
            </a:r>
            <a:r>
              <a:rPr lang="en-GB" dirty="0" smtClean="0">
                <a:latin typeface="Arial" pitchFamily="34" charset="0"/>
                <a:cs typeface="Arial" pitchFamily="34" charset="0"/>
              </a:rPr>
              <a:t> gaining a full bachelor’s or master’s degree.</a:t>
            </a:r>
          </a:p>
          <a:p>
            <a:pPr marL="171450" marR="0" indent="-171450" algn="l" defTabSz="914400" rtl="0" eaLnBrk="1" fontAlgn="auto" latinLnBrk="0" hangingPunct="1">
              <a:spcBef>
                <a:spcPts val="0"/>
              </a:spcBef>
              <a:spcAft>
                <a:spcPts val="0"/>
              </a:spcAft>
              <a:buClrTx/>
              <a:buSzTx/>
              <a:buFont typeface="Arial" panose="020B0604020202020204" pitchFamily="34" charset="0"/>
              <a:buChar char="•"/>
              <a:tabLst/>
              <a:defRPr/>
            </a:pPr>
            <a:endParaRPr lang="en-GB" dirty="0" smtClean="0">
              <a:latin typeface="Arial" pitchFamily="34" charset="0"/>
              <a:cs typeface="Arial" pitchFamily="34" charset="0"/>
            </a:endParaRPr>
          </a:p>
          <a:p>
            <a:pPr marL="171450" marR="0" indent="-171450" algn="l" defTabSz="914400" rtl="0" eaLnBrk="1" fontAlgn="auto" latinLnBrk="0" hangingPunct="1">
              <a:spcBef>
                <a:spcPts val="0"/>
              </a:spcBef>
              <a:spcAft>
                <a:spcPts val="0"/>
              </a:spcAft>
              <a:buClrTx/>
              <a:buSzTx/>
              <a:buFont typeface="Arial" panose="020B0604020202020204" pitchFamily="34" charset="0"/>
              <a:buChar char="•"/>
              <a:tabLst/>
              <a:defRPr/>
            </a:pPr>
            <a:r>
              <a:rPr lang="en-GB" dirty="0" smtClean="0">
                <a:latin typeface="Arial" pitchFamily="34" charset="0"/>
                <a:cs typeface="Arial" pitchFamily="34" charset="0"/>
              </a:rPr>
              <a:t>The university study</a:t>
            </a:r>
            <a:r>
              <a:rPr lang="en-GB" baseline="0" dirty="0" smtClean="0">
                <a:latin typeface="Arial" pitchFamily="34" charset="0"/>
                <a:cs typeface="Arial" pitchFamily="34" charset="0"/>
              </a:rPr>
              <a:t> element of the apprenticeship may be distance learning or a blend of distance, face to face, group and e-learning. </a:t>
            </a:r>
            <a:endParaRPr lang="en-GB" dirty="0" smtClean="0">
              <a:latin typeface="Arial" pitchFamily="34" charset="0"/>
              <a:cs typeface="Arial" pitchFamily="34" charset="0"/>
            </a:endParaRPr>
          </a:p>
          <a:p>
            <a:pPr marL="171450" marR="0" indent="-171450" algn="l" defTabSz="914400" rtl="0" eaLnBrk="1" fontAlgn="auto" latinLnBrk="0" hangingPunct="1">
              <a:spcBef>
                <a:spcPts val="0"/>
              </a:spcBef>
              <a:spcAft>
                <a:spcPts val="0"/>
              </a:spcAft>
              <a:buClrTx/>
              <a:buSzTx/>
              <a:buFont typeface="Arial" panose="020B0604020202020204" pitchFamily="34" charset="0"/>
              <a:buChar char="•"/>
              <a:tabLst/>
              <a:defRPr/>
            </a:pPr>
            <a:endParaRPr lang="en-GB" dirty="0" smtClean="0">
              <a:latin typeface="Arial" pitchFamily="34" charset="0"/>
              <a:cs typeface="Arial" pitchFamily="34" charset="0"/>
            </a:endParaRPr>
          </a:p>
          <a:p>
            <a:pPr marL="171450" marR="0" indent="-171450" algn="l" defTabSz="914400" rtl="0" eaLnBrk="1" fontAlgn="auto" latinLnBrk="0" hangingPunct="1">
              <a:spcBef>
                <a:spcPts val="0"/>
              </a:spcBef>
              <a:spcAft>
                <a:spcPts val="0"/>
              </a:spcAft>
              <a:buClrTx/>
              <a:buSzTx/>
              <a:buFont typeface="Arial" panose="020B0604020202020204" pitchFamily="34" charset="0"/>
              <a:buChar char="•"/>
              <a:tabLst/>
              <a:defRPr/>
            </a:pPr>
            <a:r>
              <a:rPr lang="en-GB" dirty="0" smtClean="0">
                <a:latin typeface="Arial" pitchFamily="34" charset="0"/>
                <a:cs typeface="Arial" pitchFamily="34" charset="0"/>
              </a:rPr>
              <a:t>The</a:t>
            </a:r>
            <a:r>
              <a:rPr lang="en-GB" baseline="0" dirty="0" smtClean="0">
                <a:latin typeface="Arial" pitchFamily="34" charset="0"/>
                <a:cs typeface="Arial" pitchFamily="34" charset="0"/>
              </a:rPr>
              <a:t> degree is c</a:t>
            </a:r>
            <a:r>
              <a:rPr lang="en-GB" dirty="0" smtClean="0">
                <a:latin typeface="Arial" pitchFamily="34" charset="0"/>
                <a:cs typeface="Arial" pitchFamily="34" charset="0"/>
              </a:rPr>
              <a:t>o-designed by employers to make sure they</a:t>
            </a:r>
            <a:r>
              <a:rPr lang="en-GB" baseline="0" dirty="0" smtClean="0">
                <a:latin typeface="Arial" pitchFamily="34" charset="0"/>
                <a:cs typeface="Arial" pitchFamily="34" charset="0"/>
              </a:rPr>
              <a:t> are</a:t>
            </a:r>
            <a:r>
              <a:rPr lang="en-GB" dirty="0" smtClean="0">
                <a:latin typeface="Arial" pitchFamily="34" charset="0"/>
                <a:cs typeface="Arial" pitchFamily="34" charset="0"/>
              </a:rPr>
              <a:t> relevant</a:t>
            </a:r>
            <a:r>
              <a:rPr lang="en-GB" baseline="0" dirty="0" smtClean="0">
                <a:latin typeface="Arial" pitchFamily="34" charset="0"/>
                <a:cs typeface="Arial" pitchFamily="34" charset="0"/>
              </a:rPr>
              <a:t> for industry.</a:t>
            </a:r>
          </a:p>
          <a:p>
            <a:pPr marL="171450" marR="0" indent="-171450" algn="l" defTabSz="914400" rtl="0" eaLnBrk="1" fontAlgn="auto" latinLnBrk="0" hangingPunct="1">
              <a:spcBef>
                <a:spcPts val="0"/>
              </a:spcBef>
              <a:spcAft>
                <a:spcPts val="0"/>
              </a:spcAft>
              <a:buClrTx/>
              <a:buSzTx/>
              <a:buFont typeface="Arial" panose="020B0604020202020204" pitchFamily="34" charset="0"/>
              <a:buChar char="•"/>
              <a:tabLst/>
              <a:defRPr/>
            </a:pPr>
            <a:endParaRPr lang="en-GB" baseline="0" dirty="0" smtClean="0">
              <a:latin typeface="Arial" pitchFamily="34" charset="0"/>
              <a:cs typeface="Arial" pitchFamily="34" charset="0"/>
            </a:endParaRPr>
          </a:p>
          <a:p>
            <a:pPr marL="171450" marR="0" indent="-171450" algn="l" defTabSz="914400" rtl="0" eaLnBrk="1" fontAlgn="auto" latinLnBrk="0" hangingPunct="1">
              <a:spcBef>
                <a:spcPts val="0"/>
              </a:spcBef>
              <a:spcAft>
                <a:spcPts val="0"/>
              </a:spcAft>
              <a:buClrTx/>
              <a:buSzTx/>
              <a:buFont typeface="Arial" panose="020B0604020202020204" pitchFamily="34" charset="0"/>
              <a:buChar char="•"/>
              <a:tabLst/>
              <a:defRPr/>
            </a:pPr>
            <a:r>
              <a:rPr lang="en-GB" b="1" dirty="0" smtClean="0">
                <a:effectLst/>
                <a:latin typeface="Arial" pitchFamily="34" charset="0"/>
                <a:cs typeface="Arial" pitchFamily="34" charset="0"/>
              </a:rPr>
              <a:t>Entry requirements</a:t>
            </a:r>
            <a:r>
              <a:rPr lang="en-GB" b="0" dirty="0" smtClean="0">
                <a:effectLst/>
                <a:latin typeface="Arial" pitchFamily="34" charset="0"/>
                <a:cs typeface="Arial" pitchFamily="34" charset="0"/>
              </a:rPr>
              <a:t>.</a:t>
            </a:r>
            <a:r>
              <a:rPr lang="en-GB" b="0" baseline="0" dirty="0" smtClean="0">
                <a:effectLst/>
                <a:latin typeface="Arial" pitchFamily="34" charset="0"/>
                <a:cs typeface="Arial" pitchFamily="34" charset="0"/>
              </a:rPr>
              <a:t> </a:t>
            </a:r>
            <a:r>
              <a:rPr lang="en-GB" baseline="0" dirty="0" smtClean="0">
                <a:effectLst/>
                <a:latin typeface="Arial" pitchFamily="34" charset="0"/>
                <a:cs typeface="Arial" pitchFamily="34" charset="0"/>
              </a:rPr>
              <a:t>Candidates must have:</a:t>
            </a:r>
          </a:p>
          <a:p>
            <a:pPr marL="0" marR="0" indent="0" algn="l" defTabSz="914400" rtl="0" eaLnBrk="1" fontAlgn="auto" latinLnBrk="0" hangingPunct="1">
              <a:spcBef>
                <a:spcPts val="0"/>
              </a:spcBef>
              <a:spcAft>
                <a:spcPts val="0"/>
              </a:spcAft>
              <a:buClrTx/>
              <a:buSzTx/>
              <a:buFont typeface="Arial" panose="020B0604020202020204" pitchFamily="34" charset="0"/>
              <a:buNone/>
              <a:tabLst/>
              <a:defRPr/>
            </a:pPr>
            <a:endParaRPr lang="en-GB" baseline="0" dirty="0" smtClean="0">
              <a:effectLst/>
              <a:latin typeface="Arial" pitchFamily="34" charset="0"/>
              <a:cs typeface="Arial" pitchFamily="34" charset="0"/>
            </a:endParaRPr>
          </a:p>
          <a:p>
            <a:pPr marL="628650" marR="0" lvl="1" indent="-171450" algn="l" defTabSz="914400" rtl="0" eaLnBrk="1" fontAlgn="auto" latinLnBrk="0" hangingPunct="1">
              <a:spcBef>
                <a:spcPts val="0"/>
              </a:spcBef>
              <a:spcAft>
                <a:spcPts val="0"/>
              </a:spcAft>
              <a:buClrTx/>
              <a:buSzTx/>
              <a:buFont typeface="Wingdings" panose="05000000000000000000" pitchFamily="2" charset="2"/>
              <a:buChar char="Ø"/>
              <a:tabLst/>
              <a:defRPr/>
            </a:pPr>
            <a:r>
              <a:rPr lang="en-GB" baseline="0" dirty="0" smtClean="0">
                <a:effectLst/>
                <a:latin typeface="Arial" pitchFamily="34" charset="0"/>
                <a:cs typeface="Arial" pitchFamily="34" charset="0"/>
              </a:rPr>
              <a:t>Completed Construction Operations Management at Level 5 or other construction sector-related qualifications, or candidates will have significant (at least 5 years) experience of working in the construction sector at supervisory level. </a:t>
            </a:r>
          </a:p>
          <a:p>
            <a:pPr marL="628650" marR="0" lvl="1" indent="-171450" algn="l" defTabSz="914400" rtl="0" eaLnBrk="1" fontAlgn="auto" latinLnBrk="0" hangingPunct="1">
              <a:spcBef>
                <a:spcPts val="0"/>
              </a:spcBef>
              <a:spcAft>
                <a:spcPts val="0"/>
              </a:spcAft>
              <a:buClrTx/>
              <a:buSzTx/>
              <a:buFont typeface="Wingdings" panose="05000000000000000000" pitchFamily="2" charset="2"/>
              <a:buChar char="Ø"/>
              <a:tabLst/>
              <a:defRPr/>
            </a:pPr>
            <a:r>
              <a:rPr lang="en-GB" baseline="0" dirty="0" smtClean="0">
                <a:effectLst/>
                <a:latin typeface="Arial" pitchFamily="34" charset="0"/>
                <a:cs typeface="Arial" pitchFamily="34" charset="0"/>
              </a:rPr>
              <a:t>Need to be in full time work (voluntary or paid) in a construction and built environment related role</a:t>
            </a:r>
          </a:p>
          <a:p>
            <a:pPr marL="171450" marR="0" indent="-171450" algn="l" defTabSz="914400" rtl="0" eaLnBrk="1" fontAlgn="auto" latinLnBrk="0" hangingPunct="1">
              <a:spcBef>
                <a:spcPts val="0"/>
              </a:spcBef>
              <a:spcAft>
                <a:spcPts val="0"/>
              </a:spcAft>
              <a:buClrTx/>
              <a:buSzTx/>
              <a:buFont typeface="Arial" panose="020B0604020202020204" pitchFamily="34" charset="0"/>
              <a:buChar char="•"/>
              <a:tabLst/>
              <a:defRPr/>
            </a:pPr>
            <a:endParaRPr lang="en-GB" baseline="0" dirty="0" smtClean="0">
              <a:latin typeface="Arial" pitchFamily="34" charset="0"/>
              <a:cs typeface="Arial" pitchFamily="34" charset="0"/>
            </a:endParaRPr>
          </a:p>
          <a:p>
            <a:pPr marL="171450" marR="0" indent="-171450" algn="l" defTabSz="914400" rtl="0" eaLnBrk="1" fontAlgn="auto" latinLnBrk="0" hangingPunct="1">
              <a:spcBef>
                <a:spcPts val="0"/>
              </a:spcBef>
              <a:spcAft>
                <a:spcPts val="0"/>
              </a:spcAft>
              <a:buClrTx/>
              <a:buSzTx/>
              <a:buFont typeface="Arial" panose="020B0604020202020204" pitchFamily="34" charset="0"/>
              <a:buChar char="•"/>
              <a:tabLst/>
              <a:defRPr/>
            </a:pPr>
            <a:r>
              <a:rPr lang="en-GB" dirty="0" smtClean="0">
                <a:effectLst/>
                <a:latin typeface="Arial" pitchFamily="34" charset="0"/>
                <a:cs typeface="Arial" pitchFamily="34" charset="0"/>
              </a:rPr>
              <a:t>For further information on </a:t>
            </a:r>
            <a:r>
              <a:rPr lang="en-GB" b="0" dirty="0" smtClean="0">
                <a:effectLst/>
                <a:latin typeface="Arial" pitchFamily="34" charset="0"/>
                <a:cs typeface="Arial" pitchFamily="34" charset="0"/>
              </a:rPr>
              <a:t>Degree Apprenticeships,</a:t>
            </a:r>
            <a:r>
              <a:rPr lang="en-GB" b="0" baseline="0" dirty="0" smtClean="0">
                <a:effectLst/>
                <a:latin typeface="Arial" pitchFamily="34" charset="0"/>
                <a:cs typeface="Arial" pitchFamily="34" charset="0"/>
              </a:rPr>
              <a:t> see </a:t>
            </a:r>
            <a:r>
              <a:rPr kumimoji="0" lang="en-GB" sz="1200" b="0" i="0" u="none" strike="noStrike" kern="1200" cap="none" spc="0" normalizeH="0" baseline="0" noProof="0" dirty="0" smtClean="0">
                <a:ln>
                  <a:noFill/>
                </a:ln>
                <a:solidFill>
                  <a:prstClr val="black"/>
                </a:solidFill>
                <a:effectLst/>
                <a:uLnTx/>
                <a:uFillTx/>
                <a:latin typeface="Arial" pitchFamily="34" charset="0"/>
                <a:ea typeface="+mj-ea"/>
                <a:cs typeface="Arial" pitchFamily="34" charset="0"/>
                <a:hlinkClick r:id="rId4"/>
              </a:rPr>
              <a:t>https://www.gov.uk/guidance/construction-management-apprenticeships</a:t>
            </a:r>
            <a:endParaRPr lang="en-GB" b="1" baseline="0" dirty="0" smtClean="0">
              <a:effectLst/>
              <a:latin typeface="Arial" pitchFamily="34" charset="0"/>
              <a:cs typeface="Arial" pitchFamily="34" charset="0"/>
            </a:endParaRPr>
          </a:p>
          <a:p>
            <a:pPr marL="171450" marR="0" indent="-171450" algn="l" defTabSz="914400" rtl="0" eaLnBrk="1" fontAlgn="auto" latinLnBrk="0" hangingPunct="1">
              <a:spcBef>
                <a:spcPts val="0"/>
              </a:spcBef>
              <a:spcAft>
                <a:spcPts val="0"/>
              </a:spcAft>
              <a:buClrTx/>
              <a:buSzTx/>
              <a:buFont typeface="Arial" panose="020B0604020202020204" pitchFamily="34" charset="0"/>
              <a:buChar char="•"/>
              <a:tabLst/>
              <a:defRPr/>
            </a:pPr>
            <a:r>
              <a:rPr lang="en-GB" b="0" baseline="0" dirty="0" smtClean="0">
                <a:latin typeface="Arial" pitchFamily="34" charset="0"/>
                <a:cs typeface="Arial" pitchFamily="34" charset="0"/>
              </a:rPr>
              <a:t>Current Degree Apprenticeships currently include (offered by Middlesex University) - </a:t>
            </a:r>
          </a:p>
          <a:p>
            <a:pPr marL="628650" marR="0" lvl="1" indent="-171450" algn="l" defTabSz="914400" rtl="0" eaLnBrk="1" fontAlgn="auto" latinLnBrk="0" hangingPunct="1">
              <a:spcBef>
                <a:spcPts val="0"/>
              </a:spcBef>
              <a:spcAft>
                <a:spcPts val="0"/>
              </a:spcAft>
              <a:buClrTx/>
              <a:buSzTx/>
              <a:buFont typeface="Arial" panose="020B0604020202020204" pitchFamily="34" charset="0"/>
              <a:buChar char="•"/>
              <a:tabLst/>
              <a:defRPr/>
            </a:pPr>
            <a:r>
              <a:rPr lang="en-GB" baseline="0" dirty="0" smtClean="0">
                <a:latin typeface="Arial" pitchFamily="34" charset="0"/>
                <a:cs typeface="Arial" pitchFamily="34" charset="0"/>
              </a:rPr>
              <a:t>BA Hons Professional Practice in Construction Site Management (suitable for construction managers or commercial managers)</a:t>
            </a:r>
          </a:p>
          <a:p>
            <a:pPr marL="628650" marR="0" lvl="1" indent="-171450" algn="l" defTabSz="914400" rtl="0" eaLnBrk="1" fontAlgn="auto" latinLnBrk="0" hangingPunct="1">
              <a:spcBef>
                <a:spcPts val="0"/>
              </a:spcBef>
              <a:spcAft>
                <a:spcPts val="0"/>
              </a:spcAft>
              <a:buClrTx/>
              <a:buSzTx/>
              <a:buFont typeface="Arial" panose="020B0604020202020204" pitchFamily="34" charset="0"/>
              <a:buChar char="•"/>
              <a:tabLst/>
              <a:defRPr/>
            </a:pPr>
            <a:r>
              <a:rPr lang="en-GB" baseline="0" dirty="0" smtClean="0">
                <a:latin typeface="Arial" pitchFamily="34" charset="0"/>
                <a:cs typeface="Arial" pitchFamily="34" charset="0"/>
              </a:rPr>
              <a:t>BA Hons Professional Practice in Quantity Surveying and Commercial Management </a:t>
            </a:r>
            <a:endParaRPr lang="en-GB" dirty="0" smtClean="0">
              <a:effectLst/>
              <a:latin typeface="Arial" pitchFamily="34" charset="0"/>
              <a:cs typeface="Arial" pitchFamily="34" charset="0"/>
            </a:endParaRPr>
          </a:p>
          <a:p>
            <a:pPr marL="0" marR="0" indent="0" algn="l" defTabSz="914400" rtl="0" eaLnBrk="1" fontAlgn="auto" latinLnBrk="0" hangingPunct="1">
              <a:spcBef>
                <a:spcPts val="0"/>
              </a:spcBef>
              <a:spcAft>
                <a:spcPts val="0"/>
              </a:spcAft>
              <a:buClrTx/>
              <a:buSzTx/>
              <a:buFontTx/>
              <a:buNone/>
              <a:tabLst/>
              <a:defRPr/>
            </a:pPr>
            <a:endParaRPr lang="en-GB" dirty="0" smtClean="0">
              <a:effectLst/>
              <a:latin typeface="Arial" pitchFamily="34" charset="0"/>
              <a:cs typeface="Arial" pitchFamily="34" charset="0"/>
            </a:endParaRPr>
          </a:p>
          <a:p>
            <a:endParaRPr lang="en-GB" dirty="0" smtClean="0">
              <a:latin typeface="Arial" pitchFamily="34" charset="0"/>
              <a:cs typeface="Arial" pitchFamily="34" charset="0"/>
            </a:endParaRPr>
          </a:p>
          <a:p>
            <a:endParaRPr lang="en-ZA"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7</a:t>
            </a:fld>
            <a:endParaRPr lang="en-GB"/>
          </a:p>
        </p:txBody>
      </p:sp>
    </p:spTree>
    <p:extLst>
      <p:ext uri="{BB962C8B-B14F-4D97-AF65-F5344CB8AC3E}">
        <p14:creationId xmlns:p14="http://schemas.microsoft.com/office/powerpoint/2010/main" val="86178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marL="0" marR="0" indent="0" algn="l" defTabSz="914400" rtl="0" eaLnBrk="1" fontAlgn="auto" latinLnBrk="0" hangingPunct="1">
              <a:spcBef>
                <a:spcPts val="0"/>
              </a:spcBef>
              <a:spcAft>
                <a:spcPts val="0"/>
              </a:spcAft>
              <a:buClrTx/>
              <a:buSzTx/>
              <a:buFont typeface="Arial" panose="020B0604020202020204" pitchFamily="34" charset="0"/>
              <a:buNone/>
              <a:tabLst/>
              <a:defRPr/>
            </a:pPr>
            <a:r>
              <a:rPr lang="en-GB" b="1" dirty="0" smtClean="0">
                <a:effectLst/>
                <a:latin typeface="Arial" pitchFamily="34" charset="0"/>
                <a:cs typeface="Arial" pitchFamily="34" charset="0"/>
              </a:rPr>
              <a:t>This</a:t>
            </a:r>
            <a:r>
              <a:rPr lang="en-GB" b="1" baseline="0" dirty="0" smtClean="0">
                <a:effectLst/>
                <a:latin typeface="Arial" pitchFamily="34" charset="0"/>
                <a:cs typeface="Arial" pitchFamily="34" charset="0"/>
              </a:rPr>
              <a:t> s</a:t>
            </a:r>
            <a:r>
              <a:rPr lang="en-GB" b="1" dirty="0" smtClean="0">
                <a:effectLst/>
                <a:latin typeface="Arial" pitchFamily="34" charset="0"/>
                <a:cs typeface="Arial" pitchFamily="34" charset="0"/>
              </a:rPr>
              <a:t>lide</a:t>
            </a:r>
            <a:r>
              <a:rPr lang="en-GB" b="1" baseline="0" dirty="0" smtClean="0">
                <a:effectLst/>
                <a:latin typeface="Arial" pitchFamily="34" charset="0"/>
                <a:cs typeface="Arial" pitchFamily="34" charset="0"/>
              </a:rPr>
              <a:t> is relevant to an audience in Wales</a:t>
            </a:r>
            <a:r>
              <a:rPr lang="en-GB" b="1" i="0" baseline="0" dirty="0" smtClean="0">
                <a:effectLst/>
                <a:latin typeface="Arial" pitchFamily="34" charset="0"/>
                <a:cs typeface="Arial" pitchFamily="34" charset="0"/>
              </a:rPr>
              <a:t>. It may also be more relevant to students aged 16+. </a:t>
            </a:r>
            <a:r>
              <a:rPr lang="en-GB" b="1" baseline="0" dirty="0" smtClean="0">
                <a:effectLst/>
                <a:latin typeface="Arial" pitchFamily="34" charset="0"/>
                <a:cs typeface="Arial" pitchFamily="34" charset="0"/>
              </a:rPr>
              <a:t>Please delete it if it is not appropriate to your audience.</a:t>
            </a:r>
          </a:p>
          <a:p>
            <a:pPr marL="0" marR="0" indent="0" algn="l" defTabSz="914400" rtl="0" eaLnBrk="1" fontAlgn="auto" latinLnBrk="0" hangingPunct="1">
              <a:spcBef>
                <a:spcPts val="0"/>
              </a:spcBef>
              <a:spcAft>
                <a:spcPts val="0"/>
              </a:spcAft>
              <a:buClrTx/>
              <a:buSzTx/>
              <a:buFont typeface="Arial" panose="020B0604020202020204" pitchFamily="34" charset="0"/>
              <a:buNone/>
              <a:tabLst/>
              <a:defRPr/>
            </a:pPr>
            <a:endParaRPr lang="en-GB" b="1" dirty="0" smtClean="0">
              <a:effectLst/>
              <a:latin typeface="Arial" pitchFamily="34" charset="0"/>
              <a:cs typeface="Arial" pitchFamily="34" charset="0"/>
            </a:endParaRPr>
          </a:p>
          <a:p>
            <a:pPr marL="0" marR="0" indent="0" algn="l" defTabSz="914400" rtl="0" eaLnBrk="1" fontAlgn="auto" latinLnBrk="0" hangingPunct="1">
              <a:spcBef>
                <a:spcPts val="0"/>
              </a:spcBef>
              <a:spcAft>
                <a:spcPts val="0"/>
              </a:spcAft>
              <a:buClrTx/>
              <a:buSzTx/>
              <a:buFont typeface="Arial" panose="020B0604020202020204" pitchFamily="34" charset="0"/>
              <a:buNone/>
              <a:tabLst/>
              <a:defRPr/>
            </a:pPr>
            <a:r>
              <a:rPr lang="en-GB" b="1" i="0" baseline="0" dirty="0" smtClean="0">
                <a:effectLst/>
                <a:latin typeface="Arial" pitchFamily="34" charset="0"/>
                <a:cs typeface="Arial" pitchFamily="34" charset="0"/>
              </a:rPr>
              <a:t>General introduction </a:t>
            </a:r>
          </a:p>
          <a:p>
            <a:pPr marL="171450" marR="0" indent="-171450" algn="l" defTabSz="914400" rtl="0" eaLnBrk="1" fontAlgn="auto" latinLnBrk="0" hangingPunct="1">
              <a:spcBef>
                <a:spcPts val="0"/>
              </a:spcBef>
              <a:spcAft>
                <a:spcPts val="0"/>
              </a:spcAft>
              <a:buClrTx/>
              <a:buSzTx/>
              <a:buFont typeface="Arial" panose="020B0604020202020204" pitchFamily="34" charset="0"/>
              <a:buChar char="•"/>
              <a:tabLst/>
              <a:defRPr/>
            </a:pPr>
            <a:endParaRPr lang="en-GB" b="1" i="0" baseline="0" dirty="0" smtClean="0">
              <a:effectLst/>
              <a:latin typeface="Arial" pitchFamily="34" charset="0"/>
              <a:cs typeface="Arial" pitchFamily="34" charset="0"/>
            </a:endParaRPr>
          </a:p>
          <a:p>
            <a:pPr marL="171450" marR="0" indent="-171450" algn="l" defTabSz="914400" rtl="0" eaLnBrk="1" fontAlgn="auto" latinLnBrk="0" hangingPunct="1">
              <a:spcBef>
                <a:spcPts val="0"/>
              </a:spcBef>
              <a:spcAft>
                <a:spcPts val="1200"/>
              </a:spcAft>
              <a:buClrTx/>
              <a:buSzTx/>
              <a:buFont typeface="Arial" panose="020B0604020202020204" pitchFamily="34" charset="0"/>
              <a:buChar char="•"/>
              <a:tabLst/>
              <a:defRPr/>
            </a:pPr>
            <a:r>
              <a:rPr lang="en-GB" sz="1200" i="0" kern="1200" dirty="0" smtClean="0">
                <a:solidFill>
                  <a:schemeClr val="tx1"/>
                </a:solidFill>
                <a:effectLst/>
                <a:latin typeface="Arial" pitchFamily="34" charset="0"/>
                <a:ea typeface="+mn-ea"/>
                <a:cs typeface="Arial" pitchFamily="34" charset="0"/>
              </a:rPr>
              <a:t>New Higher and Degree Apprenticeships</a:t>
            </a:r>
            <a:r>
              <a:rPr lang="en-GB" sz="1200" i="0" kern="1200" baseline="0" dirty="0" smtClean="0">
                <a:solidFill>
                  <a:schemeClr val="tx1"/>
                </a:solidFill>
                <a:effectLst/>
                <a:latin typeface="Arial" pitchFamily="34" charset="0"/>
                <a:ea typeface="+mn-ea"/>
                <a:cs typeface="Arial" pitchFamily="34" charset="0"/>
              </a:rPr>
              <a:t> are a move towards apprenticeships gaining professional recognition. </a:t>
            </a:r>
            <a:endParaRPr lang="en-GB" sz="1200" i="0" kern="1200" dirty="0" smtClean="0">
              <a:solidFill>
                <a:schemeClr val="tx1"/>
              </a:solidFill>
              <a:effectLst/>
              <a:latin typeface="Arial" pitchFamily="34" charset="0"/>
              <a:ea typeface="+mn-ea"/>
              <a:cs typeface="Arial" pitchFamily="34" charset="0"/>
            </a:endParaRPr>
          </a:p>
          <a:p>
            <a:pPr marL="171450" marR="0" indent="-171450" algn="l" defTabSz="914400" rtl="0" eaLnBrk="1" fontAlgn="auto" latinLnBrk="0" hangingPunct="1">
              <a:spcBef>
                <a:spcPts val="0"/>
              </a:spcBef>
              <a:spcAft>
                <a:spcPts val="1200"/>
              </a:spcAft>
              <a:buClrTx/>
              <a:buSzTx/>
              <a:buFont typeface="Arial" panose="020B0604020202020204" pitchFamily="34" charset="0"/>
              <a:buChar char="•"/>
              <a:tabLst/>
              <a:defRPr/>
            </a:pPr>
            <a:r>
              <a:rPr lang="en-GB" sz="1200" i="0" kern="1200" dirty="0" smtClean="0">
                <a:solidFill>
                  <a:schemeClr val="tx1"/>
                </a:solidFill>
                <a:effectLst/>
                <a:latin typeface="Arial" pitchFamily="34" charset="0"/>
                <a:ea typeface="+mn-ea"/>
                <a:cs typeface="Arial" pitchFamily="34" charset="0"/>
              </a:rPr>
              <a:t>They</a:t>
            </a:r>
            <a:r>
              <a:rPr lang="en-GB" sz="1200" i="0" kern="1200" baseline="0" dirty="0" smtClean="0">
                <a:solidFill>
                  <a:schemeClr val="tx1"/>
                </a:solidFill>
                <a:effectLst/>
                <a:latin typeface="Arial" pitchFamily="34" charset="0"/>
                <a:ea typeface="+mn-ea"/>
                <a:cs typeface="Arial" pitchFamily="34" charset="0"/>
              </a:rPr>
              <a:t> </a:t>
            </a:r>
            <a:r>
              <a:rPr lang="en-GB" sz="1200" i="0" kern="1200" dirty="0" smtClean="0">
                <a:solidFill>
                  <a:schemeClr val="tx1"/>
                </a:solidFill>
                <a:effectLst/>
                <a:latin typeface="Arial" pitchFamily="34" charset="0"/>
                <a:ea typeface="+mn-ea"/>
                <a:cs typeface="Arial" pitchFamily="34" charset="0"/>
              </a:rPr>
              <a:t>enable entrants to the industry to move more quickly into management roles where a further skills shortage is emerging. </a:t>
            </a:r>
          </a:p>
          <a:p>
            <a:pPr marL="171450" marR="0" indent="-171450" algn="l" defTabSz="914400" rtl="0" eaLnBrk="1" fontAlgn="auto" latinLnBrk="0" hangingPunct="1">
              <a:spcBef>
                <a:spcPts val="0"/>
              </a:spcBef>
              <a:spcAft>
                <a:spcPts val="1200"/>
              </a:spcAft>
              <a:buClrTx/>
              <a:buSzTx/>
              <a:buFont typeface="Arial" panose="020B0604020202020204" pitchFamily="34" charset="0"/>
              <a:buChar char="•"/>
              <a:tabLst/>
              <a:defRPr/>
            </a:pPr>
            <a:r>
              <a:rPr lang="en-GB" dirty="0" smtClean="0">
                <a:effectLst/>
                <a:latin typeface="Arial" pitchFamily="34" charset="0"/>
                <a:cs typeface="Arial" pitchFamily="34" charset="0"/>
              </a:rPr>
              <a:t>Higher Apprenticeships</a:t>
            </a:r>
            <a:r>
              <a:rPr lang="en-GB" baseline="0" dirty="0" smtClean="0">
                <a:effectLst/>
                <a:latin typeface="Arial" pitchFamily="34" charset="0"/>
                <a:cs typeface="Arial" pitchFamily="34" charset="0"/>
              </a:rPr>
              <a:t> are quite new so not everybody has heard of them.</a:t>
            </a:r>
          </a:p>
          <a:p>
            <a:pPr marL="171450" marR="0" indent="-171450" algn="l" defTabSz="914400" rtl="0" eaLnBrk="1" fontAlgn="auto" latinLnBrk="0" hangingPunct="1">
              <a:spcBef>
                <a:spcPts val="0"/>
              </a:spcBef>
              <a:spcAft>
                <a:spcPts val="1200"/>
              </a:spcAft>
              <a:buClrTx/>
              <a:buSzTx/>
              <a:buFont typeface="Arial" panose="020B0604020202020204" pitchFamily="34" charset="0"/>
              <a:buChar char="•"/>
              <a:tabLst/>
              <a:defRPr/>
            </a:pPr>
            <a:r>
              <a:rPr lang="en-GB" baseline="0" dirty="0" smtClean="0">
                <a:effectLst/>
                <a:latin typeface="Arial" pitchFamily="34" charset="0"/>
                <a:cs typeface="Arial" pitchFamily="34" charset="0"/>
              </a:rPr>
              <a:t>They work in the same way as other apprenticeships in that you are employed full time, study part time (usually at a college or a higher education institute such as a university) and cover a combination of qualifications and skills.</a:t>
            </a:r>
          </a:p>
          <a:p>
            <a:pPr marL="171450" marR="0" indent="-171450" algn="l" defTabSz="914400" rtl="0" eaLnBrk="1" fontAlgn="auto" latinLnBrk="0" hangingPunct="1">
              <a:spcBef>
                <a:spcPts val="0"/>
              </a:spcBef>
              <a:spcAft>
                <a:spcPts val="1200"/>
              </a:spcAft>
              <a:buClrTx/>
              <a:buSzTx/>
              <a:buFont typeface="Arial" panose="020B0604020202020204" pitchFamily="34" charset="0"/>
              <a:buChar char="•"/>
              <a:tabLst/>
              <a:defRPr/>
            </a:pPr>
            <a:r>
              <a:rPr lang="en-GB" baseline="0" dirty="0" smtClean="0">
                <a:effectLst/>
                <a:latin typeface="Arial" pitchFamily="34" charset="0"/>
                <a:cs typeface="Arial" pitchFamily="34" charset="0"/>
              </a:rPr>
              <a:t>They can be good alternative to traditional university studies as, in the majority of cases, your employer will pay your college or university fees.</a:t>
            </a:r>
          </a:p>
          <a:p>
            <a:endParaRPr lang="en-GB" dirty="0" smtClean="0">
              <a:latin typeface="Arial" pitchFamily="34" charset="0"/>
              <a:cs typeface="Arial" pitchFamily="34" charset="0"/>
            </a:endParaRPr>
          </a:p>
          <a:p>
            <a:r>
              <a:rPr lang="en-GB" b="1" dirty="0" smtClean="0">
                <a:latin typeface="Arial" pitchFamily="34" charset="0"/>
                <a:cs typeface="Arial" pitchFamily="34" charset="0"/>
              </a:rPr>
              <a:t>Higher Apprenticeships </a:t>
            </a:r>
            <a:r>
              <a:rPr lang="en-GB" dirty="0" smtClean="0">
                <a:latin typeface="Arial" pitchFamily="34" charset="0"/>
                <a:cs typeface="Arial" pitchFamily="34" charset="0"/>
              </a:rPr>
              <a:t>in</a:t>
            </a:r>
            <a:r>
              <a:rPr lang="en-GB" baseline="0" dirty="0" smtClean="0">
                <a:latin typeface="Arial" pitchFamily="34" charset="0"/>
                <a:cs typeface="Arial" pitchFamily="34" charset="0"/>
              </a:rPr>
              <a:t> Wales include:</a:t>
            </a:r>
          </a:p>
          <a:p>
            <a:pPr marL="171450" indent="-171450">
              <a:buFont typeface="Arial" panose="020B0604020202020204" pitchFamily="34" charset="0"/>
              <a:buChar char="•"/>
            </a:pPr>
            <a:r>
              <a:rPr lang="en-GB" dirty="0" smtClean="0">
                <a:latin typeface="Arial" pitchFamily="34" charset="0"/>
                <a:cs typeface="Arial" pitchFamily="34" charset="0"/>
              </a:rPr>
              <a:t>Leve</a:t>
            </a:r>
            <a:r>
              <a:rPr lang="en-GB" baseline="0" dirty="0" smtClean="0">
                <a:latin typeface="Arial" pitchFamily="34" charset="0"/>
                <a:cs typeface="Arial" pitchFamily="34" charset="0"/>
              </a:rPr>
              <a:t>l 4 in Construction Site Supervision </a:t>
            </a:r>
          </a:p>
          <a:p>
            <a:pPr marL="171450" indent="-171450">
              <a:buFont typeface="Arial" panose="020B0604020202020204" pitchFamily="34" charset="0"/>
              <a:buChar char="•"/>
            </a:pPr>
            <a:r>
              <a:rPr lang="en-GB" baseline="0" dirty="0" smtClean="0">
                <a:latin typeface="Arial" pitchFamily="34" charset="0"/>
                <a:cs typeface="Arial" pitchFamily="34" charset="0"/>
              </a:rPr>
              <a:t>Level 5 in Construction Management Sustainability </a:t>
            </a:r>
          </a:p>
          <a:p>
            <a:pPr marL="171450" indent="-171450">
              <a:buFont typeface="Arial" panose="020B0604020202020204" pitchFamily="34" charset="0"/>
              <a:buChar char="•"/>
            </a:pPr>
            <a:r>
              <a:rPr lang="en-GB" baseline="0" dirty="0" smtClean="0">
                <a:latin typeface="Arial" pitchFamily="34" charset="0"/>
                <a:cs typeface="Arial" pitchFamily="34" charset="0"/>
              </a:rPr>
              <a:t>Level 6 in Construction Site Management.</a:t>
            </a:r>
          </a:p>
          <a:p>
            <a:endParaRPr lang="en-GB" baseline="0" dirty="0" smtClean="0">
              <a:latin typeface="Arial" pitchFamily="34" charset="0"/>
              <a:cs typeface="Arial" pitchFamily="34" charset="0"/>
            </a:endParaRPr>
          </a:p>
          <a:p>
            <a:pPr marL="171450" indent="-171450">
              <a:buFont typeface="Arial" panose="020B0604020202020204" pitchFamily="34" charset="0"/>
              <a:buChar char="•"/>
            </a:pPr>
            <a:r>
              <a:rPr lang="en-GB" baseline="0" dirty="0" smtClean="0">
                <a:latin typeface="Arial" pitchFamily="34" charset="0"/>
                <a:cs typeface="Arial" pitchFamily="34" charset="0"/>
              </a:rPr>
              <a:t>Higher Apprenticeships in Wales are delivered through further education (FE) colleges. FE colleges that will deliver Higher Apprenticeships are in the process of being identified in Wales. </a:t>
            </a:r>
            <a:endParaRPr lang="en-GB" dirty="0" smtClean="0">
              <a:latin typeface="Arial" pitchFamily="34" charset="0"/>
              <a:cs typeface="Arial" pitchFamily="34" charset="0"/>
            </a:endParaRPr>
          </a:p>
          <a:p>
            <a:endParaRPr lang="en-ZA"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8</a:t>
            </a:fld>
            <a:endParaRPr lang="en-GB"/>
          </a:p>
        </p:txBody>
      </p:sp>
    </p:spTree>
    <p:extLst>
      <p:ext uri="{BB962C8B-B14F-4D97-AF65-F5344CB8AC3E}">
        <p14:creationId xmlns:p14="http://schemas.microsoft.com/office/powerpoint/2010/main" val="40703300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3265488" cy="1836738"/>
          </a:xfrm>
        </p:spPr>
      </p:sp>
      <p:sp>
        <p:nvSpPr>
          <p:cNvPr id="3" name="Notes Placeholder 2"/>
          <p:cNvSpPr>
            <a:spLocks noGrp="1"/>
          </p:cNvSpPr>
          <p:nvPr>
            <p:ph type="body" idx="1"/>
          </p:nvPr>
        </p:nvSpPr>
        <p:spPr/>
        <p:txBody>
          <a:bodyPr/>
          <a:lstStyle/>
          <a:p>
            <a:pPr defTabSz="867857">
              <a:defRPr/>
            </a:pPr>
            <a:endParaRPr lang="en-GB" b="1" dirty="0" smtClean="0">
              <a:effectLst/>
            </a:endParaRPr>
          </a:p>
          <a:p>
            <a:pPr defTabSz="867857">
              <a:defRPr/>
            </a:pPr>
            <a:r>
              <a:rPr lang="en-GB" b="1" dirty="0" smtClean="0">
                <a:effectLst/>
              </a:rPr>
              <a:t>Slide relevant to an audience in Scotland. Please delete if not</a:t>
            </a:r>
            <a:r>
              <a:rPr lang="en-GB" b="1" baseline="0" dirty="0" smtClean="0">
                <a:effectLst/>
              </a:rPr>
              <a:t> suitable for your audience </a:t>
            </a:r>
            <a:r>
              <a:rPr lang="en-GB" b="1" i="1" baseline="0" dirty="0" smtClean="0">
                <a:effectLst/>
              </a:rPr>
              <a:t>(this slide may be more relevant to students age 16+).</a:t>
            </a:r>
          </a:p>
          <a:p>
            <a:pPr defTabSz="867857">
              <a:defRPr/>
            </a:pPr>
            <a:endParaRPr lang="en-GB" b="1" i="1" baseline="0" dirty="0" smtClean="0">
              <a:effectLst/>
            </a:endParaRPr>
          </a:p>
          <a:p>
            <a:pPr defTabSz="867857">
              <a:defRPr/>
            </a:pPr>
            <a:r>
              <a:rPr lang="en-GB" b="1" i="0" baseline="0" dirty="0" smtClean="0">
                <a:effectLst/>
              </a:rPr>
              <a:t>General Introduction</a:t>
            </a:r>
          </a:p>
          <a:p>
            <a:pPr defTabSz="867857">
              <a:defRPr/>
            </a:pPr>
            <a:endParaRPr lang="en-GB" b="1" i="1" dirty="0" smtClean="0">
              <a:effectLst/>
            </a:endParaRPr>
          </a:p>
          <a:p>
            <a:pPr marL="162723" indent="-162723" defTabSz="867857">
              <a:buFont typeface="Arial" panose="020B0604020202020204" pitchFamily="34" charset="0"/>
              <a:buChar char="•"/>
              <a:defRPr/>
            </a:pPr>
            <a:r>
              <a:rPr lang="en-GB" baseline="0" dirty="0" smtClean="0">
                <a:effectLst/>
              </a:rPr>
              <a:t>They work in the same way as other apprenticeships in that you are employed full time, study part time and cover a combination of qualifications/skills</a:t>
            </a:r>
          </a:p>
          <a:p>
            <a:pPr marL="162723" indent="-162723" defTabSz="867857">
              <a:buFont typeface="Arial" panose="020B0604020202020204" pitchFamily="34" charset="0"/>
              <a:buChar char="•"/>
              <a:defRPr/>
            </a:pPr>
            <a:r>
              <a:rPr lang="en-GB" baseline="0" dirty="0" smtClean="0">
                <a:effectLst/>
              </a:rPr>
              <a:t>They can be good alternative to traditional university studies as in the majority of cases your employer will pay your college/university fees</a:t>
            </a:r>
          </a:p>
          <a:p>
            <a:pPr marL="162723" indent="-162723" defTabSz="867857">
              <a:buFont typeface="Arial" panose="020B0604020202020204" pitchFamily="34" charset="0"/>
              <a:buChar char="•"/>
              <a:defRPr/>
            </a:pPr>
            <a:r>
              <a:rPr lang="en-GB" baseline="0" dirty="0" smtClean="0">
                <a:effectLst/>
              </a:rPr>
              <a:t>Career Skills e.g. business admin/customers services are also part of the requirement of this apprenticeship framework and are separately certificated. </a:t>
            </a:r>
          </a:p>
          <a:p>
            <a:pPr marL="162723" indent="-162723" defTabSz="867857">
              <a:buFont typeface="Arial" panose="020B0604020202020204" pitchFamily="34" charset="0"/>
              <a:buChar char="•"/>
              <a:defRPr/>
            </a:pPr>
            <a:endParaRPr lang="en-GB" b="1" baseline="0" dirty="0" smtClean="0">
              <a:effectLst/>
            </a:endParaRPr>
          </a:p>
          <a:p>
            <a:pPr defTabSz="867857">
              <a:defRPr/>
            </a:pPr>
            <a:r>
              <a:rPr lang="en-GB" dirty="0" smtClean="0">
                <a:effectLst/>
              </a:rPr>
              <a:t>Examples include:</a:t>
            </a:r>
          </a:p>
          <a:p>
            <a:pPr marL="162723" indent="-162723" defTabSz="867857">
              <a:buFont typeface="Arial" panose="020B0604020202020204" pitchFamily="34" charset="0"/>
              <a:buChar char="•"/>
              <a:defRPr/>
            </a:pPr>
            <a:r>
              <a:rPr lang="en-GB" dirty="0" smtClean="0">
                <a:effectLst/>
              </a:rPr>
              <a:t>Construction Site Management </a:t>
            </a:r>
          </a:p>
          <a:p>
            <a:pPr marL="162723" indent="-162723" defTabSz="867857">
              <a:buFont typeface="Arial" panose="020B0604020202020204" pitchFamily="34" charset="0"/>
              <a:buChar char="•"/>
              <a:defRPr/>
            </a:pPr>
            <a:r>
              <a:rPr lang="en-GB" dirty="0" smtClean="0">
                <a:effectLst/>
              </a:rPr>
              <a:t>Construction Contracting Operations</a:t>
            </a:r>
          </a:p>
          <a:p>
            <a:pPr marL="162723" indent="-162723" defTabSz="867857">
              <a:buFont typeface="Arial" panose="020B0604020202020204" pitchFamily="34" charset="0"/>
              <a:buChar char="•"/>
              <a:defRPr/>
            </a:pPr>
            <a:r>
              <a:rPr lang="en-GB" dirty="0" smtClean="0">
                <a:effectLst/>
              </a:rPr>
              <a:t>Built</a:t>
            </a:r>
            <a:r>
              <a:rPr lang="en-GB" baseline="0" dirty="0" smtClean="0">
                <a:effectLst/>
              </a:rPr>
              <a:t> Environment Design</a:t>
            </a:r>
          </a:p>
          <a:p>
            <a:pPr marL="162723" indent="-162723" defTabSz="867857">
              <a:buFont typeface="Arial" panose="020B0604020202020204" pitchFamily="34" charset="0"/>
              <a:buChar char="•"/>
              <a:defRPr/>
            </a:pPr>
            <a:r>
              <a:rPr lang="en-GB" baseline="0" dirty="0" smtClean="0">
                <a:effectLst/>
              </a:rPr>
              <a:t>Controlling Lifting Operations </a:t>
            </a:r>
          </a:p>
          <a:p>
            <a:pPr marL="162723" indent="-162723" defTabSz="867857">
              <a:buFont typeface="Arial" panose="020B0604020202020204" pitchFamily="34" charset="0"/>
              <a:buChar char="•"/>
              <a:defRPr/>
            </a:pPr>
            <a:endParaRPr lang="en-GB" baseline="0" dirty="0" smtClean="0">
              <a:effectLst/>
            </a:endParaRPr>
          </a:p>
          <a:p>
            <a:pPr marL="162723" indent="-162723" defTabSz="867857">
              <a:buFont typeface="Arial" panose="020B0604020202020204" pitchFamily="34" charset="0"/>
              <a:buChar char="•"/>
              <a:defRPr/>
            </a:pPr>
            <a:endParaRPr lang="en-GB" baseline="0" dirty="0" smtClean="0">
              <a:effectLst/>
            </a:endParaRPr>
          </a:p>
          <a:p>
            <a:pPr defTabSz="867857">
              <a:defRPr/>
            </a:pPr>
            <a:r>
              <a:rPr lang="en-GB" baseline="0" dirty="0" smtClean="0">
                <a:effectLst/>
              </a:rPr>
              <a:t>Providers delivering these apprenticeships include private training providers and Further Education Colleges. Please enquire with local providers to check provision.</a:t>
            </a:r>
          </a:p>
          <a:p>
            <a:pPr defTabSz="867857">
              <a:defRPr/>
            </a:pPr>
            <a:endParaRPr lang="en-GB" baseline="0" dirty="0" smtClean="0">
              <a:effectLst/>
            </a:endParaRPr>
          </a:p>
          <a:p>
            <a:pPr defTabSz="867857">
              <a:defRPr/>
            </a:pPr>
            <a:endParaRPr lang="en-GB" baseline="0" dirty="0" smtClean="0">
              <a:effectLst/>
            </a:endParaRPr>
          </a:p>
          <a:p>
            <a:pPr defTabSz="867857">
              <a:defRPr/>
            </a:pPr>
            <a:endParaRPr lang="en-GB" baseline="0" dirty="0" smtClean="0">
              <a:effectLst/>
            </a:endParaRPr>
          </a:p>
          <a:p>
            <a:pPr defTabSz="867857">
              <a:defRPr/>
            </a:pPr>
            <a:endParaRPr lang="en-GB" dirty="0" smtClean="0">
              <a:effectLst/>
            </a:endParaRPr>
          </a:p>
          <a:p>
            <a:pPr defTabSz="867857">
              <a:defRPr/>
            </a:pPr>
            <a:endParaRPr lang="en-GB" dirty="0" smtClean="0">
              <a:effectLst/>
            </a:endParaRPr>
          </a:p>
          <a:p>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9</a:t>
            </a:fld>
            <a:endParaRPr lang="en-GB"/>
          </a:p>
        </p:txBody>
      </p:sp>
    </p:spTree>
    <p:extLst>
      <p:ext uri="{BB962C8B-B14F-4D97-AF65-F5344CB8AC3E}">
        <p14:creationId xmlns:p14="http://schemas.microsoft.com/office/powerpoint/2010/main" val="28499112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Bkgds.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smtClean="0"/>
              <a:t>Headline</a:t>
            </a:r>
            <a:endParaRPr lang="en-US" dirty="0"/>
          </a:p>
        </p:txBody>
      </p:sp>
      <p:sp>
        <p:nvSpPr>
          <p:cNvPr id="3"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11" name="Picture 10"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39897711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17"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39"/>
            <a:ext cx="2483121" cy="1241561"/>
          </a:xfrm>
          <a:prstGeom prst="rect">
            <a:avLst/>
          </a:prstGeom>
        </p:spPr>
      </p:pic>
      <p:sp>
        <p:nvSpPr>
          <p:cNvPr id="7" name="Rectangle 6"/>
          <p:cNvSpPr/>
          <p:nvPr userDrawn="1"/>
        </p:nvSpPr>
        <p:spPr>
          <a:xfrm>
            <a:off x="4486188" y="4634090"/>
            <a:ext cx="116239" cy="116239"/>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511588" y="2161824"/>
            <a:ext cx="116239" cy="116239"/>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171952991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7"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39"/>
            <a:ext cx="2483121" cy="1241561"/>
          </a:xfrm>
          <a:prstGeom prst="rect">
            <a:avLst/>
          </a:prstGeom>
        </p:spPr>
      </p:pic>
      <p:sp>
        <p:nvSpPr>
          <p:cNvPr id="7" name="Rectangle 6"/>
          <p:cNvSpPr/>
          <p:nvPr userDrawn="1"/>
        </p:nvSpPr>
        <p:spPr>
          <a:xfrm>
            <a:off x="4486188" y="4634090"/>
            <a:ext cx="116239" cy="116239"/>
          </a:xfrm>
          <a:prstGeom prst="rect">
            <a:avLst/>
          </a:prstGeom>
          <a:solidFill>
            <a:srgbClr val="1C23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rgbClr val="F5B01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511588" y="2161824"/>
            <a:ext cx="116239" cy="116239"/>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230438831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9" name="Picture 8"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4" name="Content Placeholder 3"/>
          <p:cNvSpPr>
            <a:spLocks noGrp="1"/>
          </p:cNvSpPr>
          <p:nvPr>
            <p:ph sz="half" idx="2"/>
          </p:nvPr>
        </p:nvSpPr>
        <p:spPr>
          <a:xfrm>
            <a:off x="4775200" y="1579418"/>
            <a:ext cx="3784599" cy="2997894"/>
          </a:xfrm>
        </p:spPr>
        <p:txBody>
          <a:bodyPr/>
          <a:lstStyle>
            <a:lvl1pPr>
              <a:defRPr sz="2000">
                <a:solidFill>
                  <a:srgbClr val="3D3D3C"/>
                </a:solidFill>
              </a:defRPr>
            </a:lvl1pPr>
            <a:lvl2pPr>
              <a:defRPr sz="1800">
                <a:solidFill>
                  <a:srgbClr val="3D3D3C"/>
                </a:solidFill>
              </a:defRPr>
            </a:lvl2pPr>
            <a:lvl3pPr>
              <a:defRPr sz="1600">
                <a:solidFill>
                  <a:srgbClr val="3D3D3C"/>
                </a:solidFill>
              </a:defRPr>
            </a:lvl3pPr>
            <a:lvl4pPr>
              <a:defRPr sz="1400">
                <a:solidFill>
                  <a:srgbClr val="3D3D3C"/>
                </a:solidFill>
              </a:defRPr>
            </a:lvl4pPr>
            <a:lvl5pPr>
              <a:defRPr sz="1400">
                <a:solidFill>
                  <a:srgbClr val="3D3D3C"/>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half" idx="10"/>
          </p:nvPr>
        </p:nvSpPr>
        <p:spPr>
          <a:xfrm>
            <a:off x="584200" y="1579418"/>
            <a:ext cx="3784599" cy="2997894"/>
          </a:xfrm>
        </p:spPr>
        <p:txBody>
          <a:bodyPr/>
          <a:lstStyle>
            <a:lvl1pPr>
              <a:defRPr sz="2000">
                <a:solidFill>
                  <a:srgbClr val="3D3D3C"/>
                </a:solidFill>
              </a:defRPr>
            </a:lvl1pPr>
            <a:lvl2pPr>
              <a:defRPr sz="1800">
                <a:solidFill>
                  <a:srgbClr val="3D3D3C"/>
                </a:solidFill>
              </a:defRPr>
            </a:lvl2pPr>
            <a:lvl3pPr>
              <a:defRPr sz="1600">
                <a:solidFill>
                  <a:srgbClr val="3D3D3C"/>
                </a:solidFill>
              </a:defRPr>
            </a:lvl3pPr>
            <a:lvl4pPr>
              <a:defRPr sz="1400">
                <a:solidFill>
                  <a:srgbClr val="3D3D3C"/>
                </a:solidFill>
              </a:defRPr>
            </a:lvl4pPr>
            <a:lvl5pPr>
              <a:defRPr sz="1400">
                <a:solidFill>
                  <a:srgbClr val="3D3D3C"/>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Tree>
    <p:extLst>
      <p:ext uri="{BB962C8B-B14F-4D97-AF65-F5344CB8AC3E}">
        <p14:creationId xmlns:p14="http://schemas.microsoft.com/office/powerpoint/2010/main" val="34727242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4" name="Picture 13"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28911427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3375970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descr="Bkgds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smtClean="0"/>
              <a:t>Headline</a:t>
            </a:r>
            <a:endParaRPr lang="en-US" dirty="0"/>
          </a:p>
        </p:txBody>
      </p:sp>
      <p:sp>
        <p:nvSpPr>
          <p:cNvPr id="10"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11" name="Picture 10"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21265000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9" name="Picture 8" descr="Bkgds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0"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smtClean="0"/>
              <a:t>Headline</a:t>
            </a:r>
            <a:endParaRPr lang="en-US" dirty="0"/>
          </a:p>
        </p:txBody>
      </p:sp>
      <p:sp>
        <p:nvSpPr>
          <p:cNvPr id="11"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12" name="Picture 11"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1123326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11"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5" name="Picture 4"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39083635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
        <p:nvSpPr>
          <p:cNvPr id="7" name="Slide Number Placeholder 4"/>
          <p:cNvSpPr>
            <a:spLocks noGrp="1"/>
          </p:cNvSpPr>
          <p:nvPr>
            <p:ph type="sldNum" sz="quarter" idx="12"/>
          </p:nvPr>
        </p:nvSpPr>
        <p:spPr>
          <a:xfrm>
            <a:off x="6553200" y="4767263"/>
            <a:ext cx="2133600" cy="273844"/>
          </a:xfrm>
          <a:prstGeom prst="rect">
            <a:avLst/>
          </a:prstGeom>
        </p:spPr>
        <p:txBody>
          <a:bodyPr/>
          <a:lstStyle/>
          <a:p>
            <a:fld id="{3C8BFF48-4880-CB4D-9A24-85077AB40EA1}" type="slidenum">
              <a:rPr lang="en-US" smtClean="0"/>
              <a:pPr/>
              <a:t>‹#›</a:t>
            </a:fld>
            <a:endParaRPr lang="en-US"/>
          </a:p>
        </p:txBody>
      </p:sp>
      <p:sp>
        <p:nvSpPr>
          <p:cNvPr id="8" name="Rectangle 7"/>
          <p:cNvSpPr/>
          <p:nvPr userDrawn="1"/>
        </p:nvSpPr>
        <p:spPr>
          <a:xfrm>
            <a:off x="5000053" y="0"/>
            <a:ext cx="4965951" cy="5143500"/>
          </a:xfrm>
          <a:custGeom>
            <a:avLst/>
            <a:gdLst/>
            <a:ahLst/>
            <a:cxnLst/>
            <a:rect l="l" t="t" r="r" b="b"/>
            <a:pathLst>
              <a:path w="4965951" h="5143500">
                <a:moveTo>
                  <a:pt x="1014840" y="0"/>
                </a:moveTo>
                <a:lnTo>
                  <a:pt x="4965951" y="0"/>
                </a:lnTo>
                <a:lnTo>
                  <a:pt x="4965951" y="5143500"/>
                </a:lnTo>
                <a:lnTo>
                  <a:pt x="1014840" y="5143500"/>
                </a:lnTo>
                <a:lnTo>
                  <a:pt x="1014840" y="4295664"/>
                </a:lnTo>
                <a:lnTo>
                  <a:pt x="598562" y="4295664"/>
                </a:lnTo>
                <a:lnTo>
                  <a:pt x="598562" y="3774721"/>
                </a:lnTo>
                <a:lnTo>
                  <a:pt x="1014840" y="3774721"/>
                </a:lnTo>
                <a:lnTo>
                  <a:pt x="1014840" y="1905001"/>
                </a:lnTo>
                <a:lnTo>
                  <a:pt x="0" y="1905001"/>
                </a:lnTo>
                <a:lnTo>
                  <a:pt x="0" y="811389"/>
                </a:lnTo>
                <a:lnTo>
                  <a:pt x="1014840"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1" name="Rectangle 10"/>
          <p:cNvSpPr/>
          <p:nvPr userDrawn="1"/>
        </p:nvSpPr>
        <p:spPr>
          <a:xfrm>
            <a:off x="5137475" y="390194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userDrawn="1"/>
        </p:nvSpPr>
        <p:spPr>
          <a:xfrm>
            <a:off x="5573761"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465645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142387945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3"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4"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329289078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rgbClr val="6AA9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335563922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3C8BFF48-4880-CB4D-9A24-85077AB40EA1}" type="slidenum">
              <a:rPr lang="en-US" smtClean="0"/>
              <a:pPr/>
              <a:t>‹#›</a:t>
            </a:fld>
            <a:endParaRPr lang="en-US"/>
          </a:p>
        </p:txBody>
      </p:sp>
      <p:sp>
        <p:nvSpPr>
          <p:cNvPr id="8"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Rectangle 2"/>
          <p:cNvSpPr/>
          <p:nvPr userDrawn="1"/>
        </p:nvSpPr>
        <p:spPr>
          <a:xfrm>
            <a:off x="4486188" y="4634090"/>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4511588"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64602532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AD7E914-2E24-E44E-8E32-D2278494C075}" type="datetimeFigureOut">
              <a:rPr lang="en-US" smtClean="0"/>
              <a:pPr/>
              <a:t>4/8/2016</a:t>
            </a:fld>
            <a:endParaRPr lang="en-US"/>
          </a:p>
        </p:txBody>
      </p:sp>
    </p:spTree>
    <p:extLst>
      <p:ext uri="{BB962C8B-B14F-4D97-AF65-F5344CB8AC3E}">
        <p14:creationId xmlns:p14="http://schemas.microsoft.com/office/powerpoint/2010/main" val="3158628684"/>
      </p:ext>
    </p:extLst>
  </p:cSld>
  <p:clrMap bg1="lt1" tx1="dk1" bg2="lt2" tx2="dk2" accent1="accent1" accent2="accent2" accent3="accent3" accent4="accent4" accent5="accent5" accent6="accent6" hlink="hlink" folHlink="folHlink"/>
  <p:sldLayoutIdLst>
    <p:sldLayoutId id="2147483745" r:id="rId1"/>
    <p:sldLayoutId id="2147483757" r:id="rId2"/>
    <p:sldLayoutId id="2147483758" r:id="rId3"/>
    <p:sldLayoutId id="2147483759" r:id="rId4"/>
    <p:sldLayoutId id="2147483761" r:id="rId5"/>
    <p:sldLayoutId id="2147483764" r:id="rId6"/>
    <p:sldLayoutId id="2147483765" r:id="rId7"/>
    <p:sldLayoutId id="2147483763" r:id="rId8"/>
    <p:sldLayoutId id="2147483750" r:id="rId9"/>
    <p:sldLayoutId id="2147483762" r:id="rId10"/>
    <p:sldLayoutId id="2147483760" r:id="rId11"/>
    <p:sldLayoutId id="2147483748" r:id="rId12"/>
    <p:sldLayoutId id="2147483756" r:id="rId13"/>
    <p:sldLayoutId id="2147483746"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hyperlink" Target="https://apprenticeshipvacancymatchingservice.lsc.gov.uk/"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hyperlink" Target="http://www.myworldofwork.co.uk/vacancysearch"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hyperlink" Target="http://www.goconstruct.or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wmf"/></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6.wmf"/></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image" Target="../media/image25.jpg"/><Relationship Id="rId4" Type="http://schemas.openxmlformats.org/officeDocument/2006/relationships/image" Target="../media/image24.wmf"/></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28.png"/><Relationship Id="rId5" Type="http://schemas.openxmlformats.org/officeDocument/2006/relationships/image" Target="../media/image27.jpg"/><Relationship Id="rId4" Type="http://schemas.openxmlformats.org/officeDocument/2006/relationships/image" Target="../media/image24.wmf"/></Relationships>
</file>

<file path=ppt/slides/_rels/slide24.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30.png"/><Relationship Id="rId5" Type="http://schemas.openxmlformats.org/officeDocument/2006/relationships/image" Target="../media/image29.jpg"/><Relationship Id="rId4" Type="http://schemas.openxmlformats.org/officeDocument/2006/relationships/image" Target="../media/image23.jpg"/></Relationships>
</file>

<file path=ppt/slides/_rels/slide2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9.jpg"/><Relationship Id="rId4" Type="http://schemas.openxmlformats.org/officeDocument/2006/relationships/image" Target="../media/image8.jpg"/></Relationships>
</file>

<file path=ppt/slides/_rels/slide30.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image" Target="../media/image38.jpg"/></Relationships>
</file>

<file path=ppt/slides/_rels/slide3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hyperlink" Target="http://www.goconstruct.or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1.jpg"/></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a:spLocks noGrp="1"/>
          </p:cNvSpPr>
          <p:nvPr>
            <p:ph type="ctrTitle"/>
          </p:nvPr>
        </p:nvSpPr>
        <p:spPr>
          <a:xfrm>
            <a:off x="394642" y="1762791"/>
            <a:ext cx="8219256" cy="1431801"/>
          </a:xfrm>
        </p:spPr>
        <p:txBody>
          <a:bodyPr/>
          <a:lstStyle/>
          <a:p>
            <a:r>
              <a:rPr lang="en-GB" dirty="0"/>
              <a:t>ROUTES INTO CONSTRUCTION </a:t>
            </a:r>
            <a:r>
              <a:rPr lang="en-GB" dirty="0" smtClean="0"/>
              <a:t>AND </a:t>
            </a:r>
            <a:r>
              <a:rPr lang="en-GB" dirty="0"/>
              <a:t>THE BUILT ENVIRONMENT</a:t>
            </a:r>
            <a:endParaRPr lang="en-GB" altLang="en-US" dirty="0">
              <a:latin typeface="Arial" charset="0"/>
            </a:endParaRPr>
          </a:p>
        </p:txBody>
      </p:sp>
    </p:spTree>
    <p:extLst>
      <p:ext uri="{BB962C8B-B14F-4D97-AF65-F5344CB8AC3E}">
        <p14:creationId xmlns:p14="http://schemas.microsoft.com/office/powerpoint/2010/main" val="1416270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4" y="0"/>
            <a:ext cx="9141291" cy="5143499"/>
          </a:xfrm>
          <a:prstGeom prst="rect">
            <a:avLst/>
          </a:prstGeom>
        </p:spPr>
      </p:pic>
      <p:sp>
        <p:nvSpPr>
          <p:cNvPr id="3" name="Subtitle 2"/>
          <p:cNvSpPr>
            <a:spLocks noGrp="1"/>
          </p:cNvSpPr>
          <p:nvPr>
            <p:ph type="subTitle" idx="1"/>
          </p:nvPr>
        </p:nvSpPr>
        <p:spPr>
          <a:xfrm>
            <a:off x="207418" y="1608672"/>
            <a:ext cx="4133013" cy="2922667"/>
          </a:xfrm>
        </p:spPr>
        <p:txBody>
          <a:bodyPr/>
          <a:lstStyle/>
          <a:p>
            <a:pPr marL="285750" indent="-285750">
              <a:buFont typeface="Arial" panose="020B0604020202020204" pitchFamily="34" charset="0"/>
              <a:buChar char="•"/>
            </a:pPr>
            <a:r>
              <a:rPr lang="en-GB" dirty="0"/>
              <a:t>Earning and Learning </a:t>
            </a:r>
            <a:r>
              <a:rPr lang="en-GB" dirty="0" smtClean="0"/>
              <a:t>– </a:t>
            </a:r>
          </a:p>
          <a:p>
            <a:pPr marL="266700" indent="-266700"/>
            <a:r>
              <a:rPr lang="en-GB" dirty="0"/>
              <a:t> </a:t>
            </a:r>
            <a:r>
              <a:rPr lang="en-GB" dirty="0" smtClean="0"/>
              <a:t>   the </a:t>
            </a:r>
            <a:r>
              <a:rPr lang="en-GB" dirty="0"/>
              <a:t>same as a traditional </a:t>
            </a:r>
            <a:r>
              <a:rPr lang="en-GB" dirty="0" smtClean="0"/>
              <a:t>apprenticeship</a:t>
            </a:r>
            <a:endParaRPr lang="en-GB" dirty="0"/>
          </a:p>
          <a:p>
            <a:endParaRPr lang="en-GB" dirty="0" smtClean="0"/>
          </a:p>
          <a:p>
            <a:pPr marL="285750" indent="-285750">
              <a:buFont typeface="Arial" panose="020B0604020202020204" pitchFamily="34" charset="0"/>
              <a:buChar char="•"/>
            </a:pPr>
            <a:r>
              <a:rPr lang="en-GB" dirty="0" smtClean="0"/>
              <a:t>An </a:t>
            </a:r>
            <a:r>
              <a:rPr lang="en-GB" dirty="0"/>
              <a:t>alternative route to university </a:t>
            </a:r>
            <a:r>
              <a:rPr lang="en-GB" dirty="0" smtClean="0"/>
              <a:t>studies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smtClean="0"/>
              <a:t>Covers Construction Senior Management  </a:t>
            </a:r>
          </a:p>
          <a:p>
            <a:endParaRPr lang="en-GB" dirty="0" smtClean="0"/>
          </a:p>
          <a:p>
            <a:pPr marL="285750" indent="-285750">
              <a:buFont typeface="Arial" panose="020B0604020202020204" pitchFamily="34" charset="0"/>
              <a:buChar char="•"/>
            </a:pPr>
            <a:endParaRPr lang="en-GB" dirty="0"/>
          </a:p>
          <a:p>
            <a:endParaRPr lang="en-GB" dirty="0"/>
          </a:p>
        </p:txBody>
      </p:sp>
      <p:sp>
        <p:nvSpPr>
          <p:cNvPr id="4" name="TextBox 3"/>
          <p:cNvSpPr txBox="1"/>
          <p:nvPr/>
        </p:nvSpPr>
        <p:spPr>
          <a:xfrm>
            <a:off x="207418" y="255058"/>
            <a:ext cx="6419293" cy="400110"/>
          </a:xfrm>
          <a:prstGeom prst="rect">
            <a:avLst/>
          </a:prstGeom>
          <a:noFill/>
        </p:spPr>
        <p:txBody>
          <a:bodyPr wrap="square" rtlCol="0">
            <a:spAutoFit/>
          </a:bodyPr>
          <a:lstStyle/>
          <a:p>
            <a:r>
              <a:rPr lang="en-GB" sz="2000" b="1" dirty="0" smtClean="0">
                <a:solidFill>
                  <a:schemeClr val="bg1"/>
                </a:solidFill>
              </a:rPr>
              <a:t>MODERN PROFESSIONAL  APPRENTICES</a:t>
            </a:r>
            <a:endParaRPr lang="en-GB" sz="2000" b="1" dirty="0">
              <a:solidFill>
                <a:schemeClr val="bg1"/>
              </a:solidFill>
            </a:endParaRPr>
          </a:p>
        </p:txBody>
      </p:sp>
      <p:sp>
        <p:nvSpPr>
          <p:cNvPr id="5" name="TextBox 4"/>
          <p:cNvSpPr txBox="1"/>
          <p:nvPr/>
        </p:nvSpPr>
        <p:spPr>
          <a:xfrm>
            <a:off x="207418" y="655168"/>
            <a:ext cx="4456113" cy="1261884"/>
          </a:xfrm>
          <a:prstGeom prst="rect">
            <a:avLst/>
          </a:prstGeom>
          <a:noFill/>
        </p:spPr>
        <p:txBody>
          <a:bodyPr wrap="square" rtlCol="0">
            <a:spAutoFit/>
          </a:bodyPr>
          <a:lstStyle/>
          <a:p>
            <a:r>
              <a:rPr lang="en-GB" sz="2000" b="1" dirty="0" smtClean="0">
                <a:solidFill>
                  <a:schemeClr val="bg1"/>
                </a:solidFill>
              </a:rPr>
              <a:t>IN SCOTLAND</a:t>
            </a:r>
          </a:p>
          <a:p>
            <a:r>
              <a:rPr lang="en-GB" sz="1600" b="1" dirty="0">
                <a:solidFill>
                  <a:schemeClr val="bg1"/>
                </a:solidFill>
              </a:rPr>
              <a:t>At </a:t>
            </a:r>
            <a:r>
              <a:rPr lang="en-GB" sz="1600" b="1" dirty="0" smtClean="0">
                <a:solidFill>
                  <a:schemeClr val="bg1"/>
                </a:solidFill>
              </a:rPr>
              <a:t>SVQ Level 5 </a:t>
            </a:r>
            <a:r>
              <a:rPr lang="en-GB" sz="1600" b="1" dirty="0">
                <a:solidFill>
                  <a:schemeClr val="bg1"/>
                </a:solidFill>
              </a:rPr>
              <a:t>or SVQF Level 10 or above</a:t>
            </a:r>
          </a:p>
          <a:p>
            <a:endParaRPr lang="en-GB" sz="2000" b="1" dirty="0" smtClean="0">
              <a:solidFill>
                <a:schemeClr val="bg1"/>
              </a:solidFill>
            </a:endParaRPr>
          </a:p>
          <a:p>
            <a:endParaRPr lang="en-GB" sz="2000" b="1" dirty="0">
              <a:solidFill>
                <a:schemeClr val="bg1"/>
              </a:solidFill>
            </a:endParaRPr>
          </a:p>
        </p:txBody>
      </p:sp>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478" y="272866"/>
            <a:ext cx="5308361" cy="407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231481" y="269154"/>
            <a:ext cx="5260857" cy="400110"/>
          </a:xfrm>
          <a:prstGeom prst="rect">
            <a:avLst/>
          </a:prstGeom>
          <a:noFill/>
        </p:spPr>
        <p:txBody>
          <a:bodyPr wrap="square" rtlCol="0">
            <a:spAutoFit/>
          </a:bodyPr>
          <a:lstStyle/>
          <a:p>
            <a:r>
              <a:rPr lang="en-GB" sz="2000" b="1" dirty="0" smtClean="0">
                <a:solidFill>
                  <a:schemeClr val="bg1"/>
                </a:solidFill>
              </a:rPr>
              <a:t>MODERN TECHNICAL  APPRENTICESHIP</a:t>
            </a:r>
            <a:endParaRPr lang="en-GB" sz="2000" b="1" dirty="0">
              <a:solidFill>
                <a:schemeClr val="bg1"/>
              </a:solidFill>
            </a:endParaRPr>
          </a:p>
        </p:txBody>
      </p:sp>
      <p:pic>
        <p:nvPicPr>
          <p:cNvPr id="1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1480" y="673229"/>
            <a:ext cx="1935767" cy="40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231481" y="674531"/>
            <a:ext cx="4463858" cy="400110"/>
          </a:xfrm>
          <a:prstGeom prst="rect">
            <a:avLst/>
          </a:prstGeom>
          <a:noFill/>
        </p:spPr>
        <p:txBody>
          <a:bodyPr wrap="square" rtlCol="0">
            <a:spAutoFit/>
          </a:bodyPr>
          <a:lstStyle/>
          <a:p>
            <a:r>
              <a:rPr lang="en-GB" sz="2000" b="1" dirty="0" smtClean="0">
                <a:solidFill>
                  <a:schemeClr val="bg1"/>
                </a:solidFill>
              </a:rPr>
              <a:t>IN SCOTLAND</a:t>
            </a:r>
            <a:endParaRPr lang="en-GB" sz="2000" b="1" dirty="0">
              <a:solidFill>
                <a:schemeClr val="bg1"/>
              </a:solidFill>
            </a:endParaRPr>
          </a:p>
        </p:txBody>
      </p:sp>
      <p:pic>
        <p:nvPicPr>
          <p:cNvPr id="1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703" y="1075922"/>
            <a:ext cx="4189855" cy="319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243440" y="1045001"/>
            <a:ext cx="4494811" cy="584775"/>
          </a:xfrm>
          <a:prstGeom prst="rect">
            <a:avLst/>
          </a:prstGeom>
          <a:noFill/>
        </p:spPr>
        <p:txBody>
          <a:bodyPr wrap="square" rtlCol="0">
            <a:spAutoFit/>
          </a:bodyPr>
          <a:lstStyle/>
          <a:p>
            <a:r>
              <a:rPr lang="en-GB" sz="1600" b="1" dirty="0">
                <a:solidFill>
                  <a:schemeClr val="bg1"/>
                </a:solidFill>
              </a:rPr>
              <a:t>At SVQ Level 4 or SCQF Level 8 or above</a:t>
            </a:r>
          </a:p>
          <a:p>
            <a:endParaRPr lang="en-ZA" sz="1600" dirty="0"/>
          </a:p>
        </p:txBody>
      </p:sp>
    </p:spTree>
    <p:extLst>
      <p:ext uri="{BB962C8B-B14F-4D97-AF65-F5344CB8AC3E}">
        <p14:creationId xmlns:p14="http://schemas.microsoft.com/office/powerpoint/2010/main" val="28076752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95" y="0"/>
            <a:ext cx="9141291" cy="5143500"/>
          </a:xfrm>
          <a:prstGeom prst="rect">
            <a:avLst/>
          </a:prstGeom>
        </p:spPr>
      </p:pic>
      <p:sp>
        <p:nvSpPr>
          <p:cNvPr id="7" name="Text Placeholder 1"/>
          <p:cNvSpPr txBox="1">
            <a:spLocks/>
          </p:cNvSpPr>
          <p:nvPr/>
        </p:nvSpPr>
        <p:spPr>
          <a:xfrm>
            <a:off x="257944" y="1793550"/>
            <a:ext cx="4184747" cy="1362636"/>
          </a:xfrm>
          <a:prstGeom prst="rect">
            <a:avLst/>
          </a:prstGeom>
        </p:spPr>
        <p:txBody>
          <a:bodyPr vert="horz" lIns="91440" tIns="45720" rIns="91440" bIns="45720" rtlCol="0">
            <a:no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285750" indent="-285750">
              <a:buClr>
                <a:srgbClr val="494976"/>
              </a:buClr>
              <a:buFont typeface="Arial" panose="020B0604020202020204" pitchFamily="34" charset="0"/>
              <a:buChar char="•"/>
            </a:pPr>
            <a:r>
              <a:rPr lang="en-GB" altLang="en-US" sz="1400" dirty="0">
                <a:solidFill>
                  <a:srgbClr val="4D4E53"/>
                </a:solidFill>
                <a:latin typeface="Arial" charset="0"/>
              </a:rPr>
              <a:t>Good practical </a:t>
            </a:r>
            <a:r>
              <a:rPr lang="en-GB" altLang="en-US" sz="1400" dirty="0" smtClean="0">
                <a:solidFill>
                  <a:srgbClr val="4D4E53"/>
                </a:solidFill>
                <a:latin typeface="Arial" charset="0"/>
              </a:rPr>
              <a:t>skills.</a:t>
            </a:r>
            <a:r>
              <a:rPr lang="en-GB" altLang="en-US" sz="1400" dirty="0">
                <a:solidFill>
                  <a:srgbClr val="4D4E53"/>
                </a:solidFill>
                <a:latin typeface="Arial" charset="0"/>
              </a:rPr>
              <a:t/>
            </a:r>
            <a:br>
              <a:rPr lang="en-GB" altLang="en-US" sz="1400" dirty="0">
                <a:solidFill>
                  <a:srgbClr val="4D4E53"/>
                </a:solidFill>
                <a:latin typeface="Arial" charset="0"/>
              </a:rPr>
            </a:br>
            <a:endParaRPr lang="en-GB" altLang="en-US" sz="1400" dirty="0">
              <a:solidFill>
                <a:srgbClr val="4D4E53"/>
              </a:solidFill>
              <a:latin typeface="Arial" charset="0"/>
            </a:endParaRPr>
          </a:p>
          <a:p>
            <a:pPr marL="285750" indent="-285750">
              <a:buClr>
                <a:srgbClr val="494976"/>
              </a:buClr>
              <a:buFont typeface="Arial" panose="020B0604020202020204" pitchFamily="34" charset="0"/>
              <a:buChar char="•"/>
            </a:pPr>
            <a:r>
              <a:rPr lang="en-GB" altLang="en-US" sz="1400" dirty="0">
                <a:solidFill>
                  <a:srgbClr val="4D4E53"/>
                </a:solidFill>
                <a:latin typeface="Arial" charset="0"/>
              </a:rPr>
              <a:t>Good communication </a:t>
            </a:r>
            <a:r>
              <a:rPr lang="en-GB" altLang="en-US" sz="1400" dirty="0" smtClean="0">
                <a:solidFill>
                  <a:srgbClr val="4D4E53"/>
                </a:solidFill>
                <a:latin typeface="Arial" charset="0"/>
              </a:rPr>
              <a:t>skills.</a:t>
            </a:r>
            <a:endParaRPr lang="en-GB" altLang="en-US" sz="1400" dirty="0">
              <a:solidFill>
                <a:srgbClr val="4D4E53"/>
              </a:solidFill>
              <a:latin typeface="Arial" charset="0"/>
            </a:endParaRPr>
          </a:p>
          <a:p>
            <a:pPr marL="285750" indent="-285750">
              <a:buClr>
                <a:srgbClr val="494976"/>
              </a:buClr>
              <a:buFont typeface="Arial" panose="020B0604020202020204" pitchFamily="34" charset="0"/>
              <a:buChar char="•"/>
            </a:pPr>
            <a:endParaRPr lang="en-GB" altLang="en-US" sz="1400" dirty="0">
              <a:solidFill>
                <a:srgbClr val="4D4E53"/>
              </a:solidFill>
              <a:latin typeface="Arial" charset="0"/>
            </a:endParaRPr>
          </a:p>
          <a:p>
            <a:pPr marL="285750" indent="-285750">
              <a:buClr>
                <a:srgbClr val="494976"/>
              </a:buClr>
              <a:buFont typeface="Arial" panose="020B0604020202020204" pitchFamily="34" charset="0"/>
              <a:buChar char="•"/>
            </a:pPr>
            <a:r>
              <a:rPr lang="en-GB" altLang="en-US" sz="1400" dirty="0">
                <a:solidFill>
                  <a:srgbClr val="4D4E53"/>
                </a:solidFill>
                <a:latin typeface="Arial" charset="0"/>
              </a:rPr>
              <a:t>Excellent </a:t>
            </a:r>
            <a:r>
              <a:rPr lang="en-GB" altLang="en-US" sz="1400" dirty="0" smtClean="0">
                <a:solidFill>
                  <a:srgbClr val="4D4E53"/>
                </a:solidFill>
                <a:latin typeface="Arial" charset="0"/>
              </a:rPr>
              <a:t>problem-solving skills.</a:t>
            </a:r>
            <a:r>
              <a:rPr lang="en-GB" altLang="en-US" sz="1400" dirty="0">
                <a:solidFill>
                  <a:srgbClr val="4D4E53"/>
                </a:solidFill>
                <a:latin typeface="Arial" charset="0"/>
              </a:rPr>
              <a:t/>
            </a:r>
            <a:br>
              <a:rPr lang="en-GB" altLang="en-US" sz="1400" dirty="0">
                <a:solidFill>
                  <a:srgbClr val="4D4E53"/>
                </a:solidFill>
                <a:latin typeface="Arial" charset="0"/>
              </a:rPr>
            </a:br>
            <a:endParaRPr lang="en-GB" altLang="en-US" sz="1400" dirty="0">
              <a:solidFill>
                <a:srgbClr val="4D4E53"/>
              </a:solidFill>
              <a:latin typeface="Arial" charset="0"/>
            </a:endParaRPr>
          </a:p>
          <a:p>
            <a:pPr marL="285750" indent="-285750">
              <a:buClr>
                <a:srgbClr val="494976"/>
              </a:buClr>
              <a:buFont typeface="Arial" panose="020B0604020202020204" pitchFamily="34" charset="0"/>
              <a:buChar char="•"/>
            </a:pPr>
            <a:r>
              <a:rPr lang="en-GB" altLang="en-US" sz="1400" dirty="0">
                <a:solidFill>
                  <a:srgbClr val="4D4E53"/>
                </a:solidFill>
                <a:latin typeface="Arial" charset="0"/>
              </a:rPr>
              <a:t>Excellent punctuality and </a:t>
            </a:r>
            <a:r>
              <a:rPr lang="en-GB" altLang="en-US" sz="1400" dirty="0" smtClean="0">
                <a:solidFill>
                  <a:srgbClr val="4D4E53"/>
                </a:solidFill>
                <a:latin typeface="Arial" charset="0"/>
              </a:rPr>
              <a:t>reliability. </a:t>
            </a:r>
            <a:r>
              <a:rPr lang="en-GB" altLang="en-US" sz="1400" dirty="0">
                <a:solidFill>
                  <a:srgbClr val="4D4E53"/>
                </a:solidFill>
                <a:latin typeface="Arial" charset="0"/>
              </a:rPr>
              <a:t/>
            </a:r>
            <a:br>
              <a:rPr lang="en-GB" altLang="en-US" sz="1400" dirty="0">
                <a:solidFill>
                  <a:srgbClr val="4D4E53"/>
                </a:solidFill>
                <a:latin typeface="Arial" charset="0"/>
              </a:rPr>
            </a:br>
            <a:endParaRPr lang="en-GB" altLang="en-US" sz="1400" dirty="0">
              <a:solidFill>
                <a:srgbClr val="4D4E53"/>
              </a:solidFill>
              <a:latin typeface="Arial" charset="0"/>
            </a:endParaRPr>
          </a:p>
          <a:p>
            <a:pPr marL="285750" indent="-285750">
              <a:buClr>
                <a:srgbClr val="494976"/>
              </a:buClr>
              <a:buFont typeface="Arial" panose="020B0604020202020204" pitchFamily="34" charset="0"/>
              <a:buChar char="•"/>
            </a:pPr>
            <a:r>
              <a:rPr lang="en-GB" altLang="en-US" sz="1400" dirty="0">
                <a:solidFill>
                  <a:srgbClr val="4D4E53"/>
                </a:solidFill>
                <a:latin typeface="Arial" charset="0"/>
              </a:rPr>
              <a:t>Good team </a:t>
            </a:r>
            <a:r>
              <a:rPr lang="en-GB" altLang="en-US" sz="1400" dirty="0" smtClean="0">
                <a:solidFill>
                  <a:srgbClr val="4D4E53"/>
                </a:solidFill>
                <a:latin typeface="Arial" charset="0"/>
              </a:rPr>
              <a:t>player.</a:t>
            </a:r>
            <a:r>
              <a:rPr lang="en-GB" altLang="en-US" sz="1400" dirty="0">
                <a:solidFill>
                  <a:srgbClr val="4D4E53"/>
                </a:solidFill>
                <a:latin typeface="Arial" charset="0"/>
              </a:rPr>
              <a:t/>
            </a:r>
            <a:br>
              <a:rPr lang="en-GB" altLang="en-US" sz="1400" dirty="0">
                <a:solidFill>
                  <a:srgbClr val="4D4E53"/>
                </a:solidFill>
                <a:latin typeface="Arial" charset="0"/>
              </a:rPr>
            </a:br>
            <a:endParaRPr lang="en-GB" altLang="en-US" sz="1400" dirty="0">
              <a:solidFill>
                <a:srgbClr val="4D4E53"/>
              </a:solidFill>
              <a:latin typeface="Arial" charset="0"/>
            </a:endParaRPr>
          </a:p>
          <a:p>
            <a:pPr marL="285750" indent="-285750">
              <a:buClr>
                <a:srgbClr val="494976"/>
              </a:buClr>
              <a:buFont typeface="Arial" panose="020B0604020202020204" pitchFamily="34" charset="0"/>
              <a:buChar char="•"/>
            </a:pPr>
            <a:r>
              <a:rPr lang="en-GB" altLang="en-US" sz="1400" dirty="0">
                <a:solidFill>
                  <a:srgbClr val="4D4E53"/>
                </a:solidFill>
                <a:latin typeface="Arial" charset="0"/>
              </a:rPr>
              <a:t>Keen to </a:t>
            </a:r>
            <a:r>
              <a:rPr lang="en-GB" altLang="en-US" sz="1400" dirty="0" smtClean="0">
                <a:solidFill>
                  <a:srgbClr val="4D4E53"/>
                </a:solidFill>
                <a:latin typeface="Arial" charset="0"/>
              </a:rPr>
              <a:t>learn.</a:t>
            </a:r>
            <a:endParaRPr lang="en-GB" altLang="en-US" sz="1400" dirty="0">
              <a:solidFill>
                <a:srgbClr val="4D4E53"/>
              </a:solidFill>
              <a:latin typeface="Arial" charset="0"/>
            </a:endParaRPr>
          </a:p>
          <a:p>
            <a:pPr marL="285750" indent="-285750">
              <a:lnSpc>
                <a:spcPct val="150000"/>
              </a:lnSpc>
              <a:buFont typeface="Arial" pitchFamily="34" charset="0"/>
              <a:buChar char="•"/>
            </a:pPr>
            <a:endParaRPr lang="en-GB" sz="1400" dirty="0"/>
          </a:p>
        </p:txBody>
      </p:sp>
      <p:sp>
        <p:nvSpPr>
          <p:cNvPr id="9" name="Rectangle 8"/>
          <p:cNvSpPr/>
          <p:nvPr/>
        </p:nvSpPr>
        <p:spPr>
          <a:xfrm>
            <a:off x="4564969" y="2872902"/>
            <a:ext cx="227550" cy="2275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2480586" y="3572989"/>
            <a:ext cx="188953" cy="18895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355054" y="295564"/>
            <a:ext cx="1686182"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4" name="Rectangle 13"/>
          <p:cNvSpPr/>
          <p:nvPr/>
        </p:nvSpPr>
        <p:spPr>
          <a:xfrm>
            <a:off x="355052" y="701964"/>
            <a:ext cx="2220010" cy="471052"/>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5" name="Rectangle 14"/>
          <p:cNvSpPr/>
          <p:nvPr/>
        </p:nvSpPr>
        <p:spPr>
          <a:xfrm>
            <a:off x="355052" y="1174472"/>
            <a:ext cx="1695809"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2" name="Title 2"/>
          <p:cNvSpPr txBox="1">
            <a:spLocks/>
          </p:cNvSpPr>
          <p:nvPr/>
        </p:nvSpPr>
        <p:spPr>
          <a:xfrm>
            <a:off x="355054" y="224625"/>
            <a:ext cx="3681237" cy="2030134"/>
          </a:xfrm>
          <a:prstGeom prst="rect">
            <a:avLst/>
          </a:prstGeom>
        </p:spPr>
        <p:txBody>
          <a:bodyPr vert="horz" lIns="91440" tIns="45720" rIns="91440" bIns="45720" rtlCol="0" anchor="ctr">
            <a:no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50000"/>
              </a:lnSpc>
            </a:pPr>
            <a:r>
              <a:rPr lang="en-GB" altLang="en-US" sz="2000" dirty="0" smtClean="0">
                <a:solidFill>
                  <a:schemeClr val="bg1"/>
                </a:solidFill>
              </a:rPr>
              <a:t>PERSONAL </a:t>
            </a:r>
          </a:p>
          <a:p>
            <a:pPr>
              <a:lnSpc>
                <a:spcPct val="150000"/>
              </a:lnSpc>
            </a:pPr>
            <a:r>
              <a:rPr lang="en-GB" altLang="en-US" sz="2000" dirty="0" smtClean="0">
                <a:solidFill>
                  <a:schemeClr val="bg1"/>
                </a:solidFill>
              </a:rPr>
              <a:t>QUALITIES FOR</a:t>
            </a:r>
          </a:p>
          <a:p>
            <a:pPr>
              <a:lnSpc>
                <a:spcPct val="150000"/>
              </a:lnSpc>
            </a:pPr>
            <a:r>
              <a:rPr lang="en-GB" sz="2400" dirty="0" smtClean="0">
                <a:solidFill>
                  <a:schemeClr val="bg1"/>
                </a:solidFill>
                <a:latin typeface="Arial" panose="020B0604020202020204" pitchFamily="34" charset="0"/>
                <a:cs typeface="Arial" panose="020B0604020202020204" pitchFamily="34" charset="0"/>
              </a:rPr>
              <a:t/>
            </a:r>
            <a:br>
              <a:rPr lang="en-GB" sz="2400" dirty="0" smtClean="0">
                <a:solidFill>
                  <a:schemeClr val="bg1"/>
                </a:solidFill>
                <a:latin typeface="Arial" panose="020B0604020202020204" pitchFamily="34" charset="0"/>
                <a:cs typeface="Arial" panose="020B0604020202020204" pitchFamily="34" charset="0"/>
              </a:rPr>
            </a:br>
            <a:endParaRPr lang="en-GB" sz="2400" dirty="0">
              <a:solidFill>
                <a:schemeClr val="bg1"/>
              </a:solidFill>
            </a:endParaRPr>
          </a:p>
        </p:txBody>
      </p:sp>
      <p:sp>
        <p:nvSpPr>
          <p:cNvPr id="11" name="TextBox 10"/>
          <p:cNvSpPr txBox="1"/>
          <p:nvPr/>
        </p:nvSpPr>
        <p:spPr>
          <a:xfrm>
            <a:off x="355052" y="1178954"/>
            <a:ext cx="2479534" cy="677108"/>
          </a:xfrm>
          <a:prstGeom prst="rect">
            <a:avLst/>
          </a:prstGeom>
          <a:noFill/>
        </p:spPr>
        <p:txBody>
          <a:bodyPr wrap="square" rtlCol="0">
            <a:spAutoFit/>
          </a:bodyPr>
          <a:lstStyle/>
          <a:p>
            <a:r>
              <a:rPr lang="en-GB" altLang="en-US" sz="2000" b="1" dirty="0">
                <a:solidFill>
                  <a:schemeClr val="bg1"/>
                </a:solidFill>
              </a:rPr>
              <a:t>MOST JOBS</a:t>
            </a:r>
          </a:p>
          <a:p>
            <a:endParaRPr lang="en-ZA" dirty="0"/>
          </a:p>
        </p:txBody>
      </p:sp>
    </p:spTree>
    <p:extLst>
      <p:ext uri="{BB962C8B-B14F-4D97-AF65-F5344CB8AC3E}">
        <p14:creationId xmlns:p14="http://schemas.microsoft.com/office/powerpoint/2010/main" val="21325346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9" y="0"/>
            <a:ext cx="9141291" cy="5143499"/>
          </a:xfrm>
          <a:prstGeom prst="rect">
            <a:avLst/>
          </a:prstGeom>
        </p:spPr>
      </p:pic>
      <p:sp>
        <p:nvSpPr>
          <p:cNvPr id="4" name="Text Placeholder 1"/>
          <p:cNvSpPr txBox="1">
            <a:spLocks/>
          </p:cNvSpPr>
          <p:nvPr/>
        </p:nvSpPr>
        <p:spPr>
          <a:xfrm>
            <a:off x="174112" y="1366873"/>
            <a:ext cx="3815997" cy="3410548"/>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endParaRPr lang="en-GB" sz="1600" b="1" dirty="0" smtClean="0">
              <a:latin typeface="Arial" panose="020B0604020202020204" pitchFamily="34" charset="0"/>
              <a:cs typeface="Arial" panose="020B0604020202020204" pitchFamily="34" charset="0"/>
            </a:endParaRPr>
          </a:p>
          <a:p>
            <a:pPr>
              <a:buClr>
                <a:srgbClr val="494976"/>
              </a:buClr>
              <a:defRPr/>
            </a:pPr>
            <a:r>
              <a:rPr lang="en-GB" b="1" dirty="0" smtClean="0">
                <a:solidFill>
                  <a:schemeClr val="accent2"/>
                </a:solidFill>
              </a:rPr>
              <a:t>Things </a:t>
            </a:r>
            <a:r>
              <a:rPr lang="en-GB" b="1" dirty="0">
                <a:solidFill>
                  <a:schemeClr val="accent2"/>
                </a:solidFill>
              </a:rPr>
              <a:t>you can do:</a:t>
            </a:r>
          </a:p>
          <a:p>
            <a:pPr>
              <a:buClr>
                <a:srgbClr val="494976"/>
              </a:buClr>
              <a:defRPr/>
            </a:pPr>
            <a:endParaRPr lang="en-GB" sz="1400" dirty="0">
              <a:solidFill>
                <a:srgbClr val="4D4E53"/>
              </a:solidFill>
            </a:endParaRPr>
          </a:p>
          <a:p>
            <a:pPr marL="285750" indent="-285750">
              <a:buFont typeface="Arial" panose="020B0604020202020204" pitchFamily="34" charset="0"/>
              <a:buChar char="•"/>
            </a:pPr>
            <a:r>
              <a:rPr lang="en-GB" sz="1400" dirty="0"/>
              <a:t>Research the industry in </a:t>
            </a:r>
            <a:r>
              <a:rPr lang="en-GB" sz="1400" dirty="0" smtClean="0"/>
              <a:t>general.</a:t>
            </a:r>
            <a:endParaRPr lang="en-GB" sz="1400" dirty="0"/>
          </a:p>
          <a:p>
            <a:pPr marL="285750" indent="-285750">
              <a:buFont typeface="Arial" panose="020B0604020202020204" pitchFamily="34" charset="0"/>
              <a:buChar char="•"/>
            </a:pPr>
            <a:r>
              <a:rPr lang="en-GB" sz="1400" dirty="0"/>
              <a:t>Put a good CV </a:t>
            </a:r>
            <a:r>
              <a:rPr lang="en-GB" sz="1400" dirty="0" smtClean="0"/>
              <a:t>together.</a:t>
            </a:r>
            <a:endParaRPr lang="en-GB" sz="1400" dirty="0"/>
          </a:p>
          <a:p>
            <a:pPr marL="285750" indent="-285750">
              <a:buFont typeface="Arial" panose="020B0604020202020204" pitchFamily="34" charset="0"/>
              <a:buChar char="•"/>
            </a:pPr>
            <a:r>
              <a:rPr lang="en-GB" sz="1400" dirty="0"/>
              <a:t>Use web searches, newspapers and research your local area to find </a:t>
            </a:r>
            <a:r>
              <a:rPr lang="en-GB" sz="1400" dirty="0" smtClean="0"/>
              <a:t>suitable companies.</a:t>
            </a:r>
            <a:endParaRPr lang="en-GB" sz="1400" dirty="0"/>
          </a:p>
          <a:p>
            <a:pPr marL="285750" indent="-285750">
              <a:buFont typeface="Arial" panose="020B0604020202020204" pitchFamily="34" charset="0"/>
              <a:buChar char="•"/>
            </a:pPr>
            <a:r>
              <a:rPr lang="en-GB" sz="1400" dirty="0"/>
              <a:t>Apply online or send your CV with a letter or even </a:t>
            </a:r>
            <a:r>
              <a:rPr lang="en-GB" sz="1400" dirty="0" smtClean="0"/>
              <a:t>make an approach </a:t>
            </a:r>
            <a:r>
              <a:rPr lang="en-GB" sz="1400" dirty="0"/>
              <a:t>in </a:t>
            </a:r>
            <a:r>
              <a:rPr lang="en-GB" sz="1400" dirty="0" smtClean="0"/>
              <a:t>person.</a:t>
            </a:r>
            <a:endParaRPr lang="en-GB" sz="1400" dirty="0"/>
          </a:p>
          <a:p>
            <a:pPr marL="285750" indent="-285750">
              <a:buFont typeface="Arial" panose="020B0604020202020204" pitchFamily="34" charset="0"/>
              <a:buChar char="•"/>
            </a:pPr>
            <a:r>
              <a:rPr lang="en-GB" sz="1400" dirty="0"/>
              <a:t>Use your network of people around you to find useful </a:t>
            </a:r>
            <a:r>
              <a:rPr lang="en-GB" sz="1400" dirty="0" smtClean="0"/>
              <a:t>contacts.</a:t>
            </a:r>
            <a:endParaRPr lang="en-GB" sz="1400" dirty="0"/>
          </a:p>
          <a:p>
            <a:pPr marL="285750" indent="-285750">
              <a:buFont typeface="Arial" panose="020B0604020202020204" pitchFamily="34" charset="0"/>
              <a:buChar char="•"/>
            </a:pPr>
            <a:r>
              <a:rPr lang="en-GB" sz="1400" dirty="0"/>
              <a:t>Get some work </a:t>
            </a:r>
            <a:r>
              <a:rPr lang="en-GB" sz="1400" dirty="0" smtClean="0"/>
              <a:t>experience first.</a:t>
            </a:r>
            <a:endParaRPr lang="en-GB" sz="1400" dirty="0"/>
          </a:p>
        </p:txBody>
      </p:sp>
      <p:sp>
        <p:nvSpPr>
          <p:cNvPr id="9" name="Rectangle 8"/>
          <p:cNvSpPr/>
          <p:nvPr/>
        </p:nvSpPr>
        <p:spPr>
          <a:xfrm>
            <a:off x="188805" y="701964"/>
            <a:ext cx="3625820" cy="471052"/>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8" name="Rectangle 7"/>
          <p:cNvSpPr/>
          <p:nvPr/>
        </p:nvSpPr>
        <p:spPr>
          <a:xfrm>
            <a:off x="188806" y="295564"/>
            <a:ext cx="3976802"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290952" y="203886"/>
            <a:ext cx="8229600" cy="1467207"/>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50000"/>
              </a:lnSpc>
            </a:pPr>
            <a:r>
              <a:rPr lang="en-GB" altLang="en-US" sz="2000" dirty="0" smtClean="0">
                <a:solidFill>
                  <a:schemeClr val="bg1"/>
                </a:solidFill>
                <a:latin typeface="Arial" charset="0"/>
              </a:rPr>
              <a:t>APPROACHING EMPLOYERS </a:t>
            </a:r>
          </a:p>
          <a:p>
            <a:pPr>
              <a:lnSpc>
                <a:spcPct val="150000"/>
              </a:lnSpc>
            </a:pPr>
            <a:r>
              <a:rPr lang="en-GB" altLang="en-US" sz="2000" dirty="0" smtClean="0">
                <a:solidFill>
                  <a:schemeClr val="bg1"/>
                </a:solidFill>
                <a:latin typeface="Arial" charset="0"/>
              </a:rPr>
              <a:t>FOR AN APPRENTICESHIP</a:t>
            </a:r>
            <a:r>
              <a:rPr lang="en-GB" altLang="en-US" sz="2000" dirty="0">
                <a:solidFill>
                  <a:srgbClr val="494976"/>
                </a:solidFill>
                <a:latin typeface="Arial" charset="0"/>
              </a:rPr>
              <a:t/>
            </a:r>
            <a:br>
              <a:rPr lang="en-GB" altLang="en-US" sz="2000" dirty="0">
                <a:solidFill>
                  <a:srgbClr val="494976"/>
                </a:solidFill>
                <a:latin typeface="Arial" charset="0"/>
              </a:rPr>
            </a:b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49315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0" y="0"/>
            <a:ext cx="9144000" cy="5143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Rectangle 6"/>
          <p:cNvSpPr/>
          <p:nvPr/>
        </p:nvSpPr>
        <p:spPr>
          <a:xfrm>
            <a:off x="355053" y="295564"/>
            <a:ext cx="5602402"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9" name="Title 2"/>
          <p:cNvSpPr txBox="1">
            <a:spLocks/>
          </p:cNvSpPr>
          <p:nvPr/>
        </p:nvSpPr>
        <p:spPr>
          <a:xfrm>
            <a:off x="355054" y="101616"/>
            <a:ext cx="5740946" cy="1912904"/>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000" dirty="0">
                <a:solidFill>
                  <a:schemeClr val="bg1"/>
                </a:solidFill>
              </a:rPr>
              <a:t>APPRENTICESHIP PATHWAYS IN ENGLAND</a:t>
            </a:r>
          </a:p>
          <a:p>
            <a:pPr>
              <a:lnSpc>
                <a:spcPct val="120000"/>
              </a:lnSpc>
            </a:pP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15" name="Right Arrow 14"/>
          <p:cNvSpPr/>
          <p:nvPr/>
        </p:nvSpPr>
        <p:spPr>
          <a:xfrm>
            <a:off x="355054" y="3444736"/>
            <a:ext cx="7440432" cy="1245155"/>
          </a:xfrm>
          <a:prstGeom prs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33473" y="137507"/>
            <a:ext cx="2009999" cy="510075"/>
          </a:xfrm>
          <a:prstGeom prst="rect">
            <a:avLst/>
          </a:prstGeom>
        </p:spPr>
      </p:pic>
      <p:sp>
        <p:nvSpPr>
          <p:cNvPr id="14" name="Right Arrow 13"/>
          <p:cNvSpPr/>
          <p:nvPr/>
        </p:nvSpPr>
        <p:spPr>
          <a:xfrm>
            <a:off x="355051" y="2826537"/>
            <a:ext cx="6830837" cy="1245155"/>
          </a:xfrm>
          <a:prstGeom prst="rightArrow">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3" name="Right Arrow 12"/>
          <p:cNvSpPr/>
          <p:nvPr/>
        </p:nvSpPr>
        <p:spPr>
          <a:xfrm>
            <a:off x="355054" y="2205062"/>
            <a:ext cx="6221237" cy="1245155"/>
          </a:xfrm>
          <a:prstGeom prs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2" name="Right Arrow 11"/>
          <p:cNvSpPr/>
          <p:nvPr/>
        </p:nvSpPr>
        <p:spPr>
          <a:xfrm>
            <a:off x="355052" y="1587213"/>
            <a:ext cx="5602403" cy="1245155"/>
          </a:xfrm>
          <a:prstGeom prst="rightArrow">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9" name="Right Arrow 18"/>
          <p:cNvSpPr/>
          <p:nvPr/>
        </p:nvSpPr>
        <p:spPr>
          <a:xfrm>
            <a:off x="355054" y="972948"/>
            <a:ext cx="4983566" cy="1245155"/>
          </a:xfrm>
          <a:prstGeom prs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4" name="TextBox 3"/>
          <p:cNvSpPr txBox="1"/>
          <p:nvPr/>
        </p:nvSpPr>
        <p:spPr>
          <a:xfrm>
            <a:off x="355054" y="1423606"/>
            <a:ext cx="5837382" cy="615553"/>
          </a:xfrm>
          <a:prstGeom prst="rect">
            <a:avLst/>
          </a:prstGeom>
          <a:noFill/>
        </p:spPr>
        <p:txBody>
          <a:bodyPr wrap="square" rtlCol="0">
            <a:spAutoFit/>
          </a:bodyPr>
          <a:lstStyle/>
          <a:p>
            <a:r>
              <a:rPr lang="en-GB" sz="1600" b="1" dirty="0">
                <a:solidFill>
                  <a:schemeClr val="bg1"/>
                </a:solidFill>
              </a:rPr>
              <a:t>Intermediate Level 2 </a:t>
            </a:r>
            <a:r>
              <a:rPr lang="en-GB" sz="1600" b="1" dirty="0" smtClean="0">
                <a:solidFill>
                  <a:schemeClr val="bg1"/>
                </a:solidFill>
              </a:rPr>
              <a:t>NVQ </a:t>
            </a:r>
            <a:r>
              <a:rPr lang="en-GB" sz="1600" b="1" dirty="0">
                <a:solidFill>
                  <a:schemeClr val="bg1"/>
                </a:solidFill>
              </a:rPr>
              <a:t>Level 2 </a:t>
            </a:r>
          </a:p>
          <a:p>
            <a:endParaRPr lang="en-ZA" dirty="0"/>
          </a:p>
        </p:txBody>
      </p:sp>
      <p:sp>
        <p:nvSpPr>
          <p:cNvPr id="25" name="TextBox 24"/>
          <p:cNvSpPr txBox="1"/>
          <p:nvPr/>
        </p:nvSpPr>
        <p:spPr>
          <a:xfrm>
            <a:off x="355054" y="2041866"/>
            <a:ext cx="5837382" cy="615553"/>
          </a:xfrm>
          <a:prstGeom prst="rect">
            <a:avLst/>
          </a:prstGeom>
          <a:noFill/>
        </p:spPr>
        <p:txBody>
          <a:bodyPr wrap="square" rtlCol="0">
            <a:spAutoFit/>
          </a:bodyPr>
          <a:lstStyle/>
          <a:p>
            <a:r>
              <a:rPr lang="en-GB" sz="1600" b="1" dirty="0">
                <a:solidFill>
                  <a:schemeClr val="bg1"/>
                </a:solidFill>
              </a:rPr>
              <a:t>Advanced/Technical Level </a:t>
            </a:r>
            <a:r>
              <a:rPr lang="en-GB" sz="1600" b="1" dirty="0" smtClean="0">
                <a:solidFill>
                  <a:schemeClr val="bg1"/>
                </a:solidFill>
              </a:rPr>
              <a:t>3 NVQ </a:t>
            </a:r>
            <a:r>
              <a:rPr lang="en-GB" sz="1600" b="1" dirty="0">
                <a:solidFill>
                  <a:schemeClr val="bg1"/>
                </a:solidFill>
              </a:rPr>
              <a:t>Level 3</a:t>
            </a:r>
          </a:p>
          <a:p>
            <a:endParaRPr lang="en-ZA" dirty="0"/>
          </a:p>
        </p:txBody>
      </p:sp>
      <p:sp>
        <p:nvSpPr>
          <p:cNvPr id="26" name="TextBox 25"/>
          <p:cNvSpPr txBox="1"/>
          <p:nvPr/>
        </p:nvSpPr>
        <p:spPr>
          <a:xfrm>
            <a:off x="355054" y="2710290"/>
            <a:ext cx="5837382" cy="615553"/>
          </a:xfrm>
          <a:prstGeom prst="rect">
            <a:avLst/>
          </a:prstGeom>
          <a:noFill/>
        </p:spPr>
        <p:txBody>
          <a:bodyPr wrap="square" rtlCol="0">
            <a:spAutoFit/>
          </a:bodyPr>
          <a:lstStyle/>
          <a:p>
            <a:r>
              <a:rPr lang="en-GB" sz="1600" b="1" dirty="0">
                <a:solidFill>
                  <a:schemeClr val="bg1"/>
                </a:solidFill>
              </a:rPr>
              <a:t>Higher Level 4 </a:t>
            </a:r>
            <a:r>
              <a:rPr lang="en-GB" sz="1600" b="1" dirty="0" smtClean="0">
                <a:solidFill>
                  <a:schemeClr val="bg1"/>
                </a:solidFill>
              </a:rPr>
              <a:t>NVQ </a:t>
            </a:r>
            <a:r>
              <a:rPr lang="en-GB" sz="1600" b="1" dirty="0">
                <a:solidFill>
                  <a:schemeClr val="bg1"/>
                </a:solidFill>
              </a:rPr>
              <a:t>Level 4 / HNC</a:t>
            </a:r>
          </a:p>
          <a:p>
            <a:endParaRPr lang="en-ZA" dirty="0"/>
          </a:p>
        </p:txBody>
      </p:sp>
      <p:sp>
        <p:nvSpPr>
          <p:cNvPr id="27" name="TextBox 26"/>
          <p:cNvSpPr txBox="1"/>
          <p:nvPr/>
        </p:nvSpPr>
        <p:spPr>
          <a:xfrm>
            <a:off x="355054" y="3277118"/>
            <a:ext cx="5837382" cy="615553"/>
          </a:xfrm>
          <a:prstGeom prst="rect">
            <a:avLst/>
          </a:prstGeom>
          <a:noFill/>
        </p:spPr>
        <p:txBody>
          <a:bodyPr wrap="square" rtlCol="0">
            <a:spAutoFit/>
          </a:bodyPr>
          <a:lstStyle/>
          <a:p>
            <a:r>
              <a:rPr lang="en-GB" sz="1600" b="1" dirty="0">
                <a:solidFill>
                  <a:schemeClr val="bg1"/>
                </a:solidFill>
              </a:rPr>
              <a:t>Level 5 </a:t>
            </a:r>
            <a:r>
              <a:rPr lang="en-GB" sz="1600" b="1" dirty="0" smtClean="0">
                <a:solidFill>
                  <a:schemeClr val="bg1"/>
                </a:solidFill>
              </a:rPr>
              <a:t>NVQ </a:t>
            </a:r>
            <a:r>
              <a:rPr lang="en-GB" sz="1600" b="1" dirty="0">
                <a:solidFill>
                  <a:schemeClr val="bg1"/>
                </a:solidFill>
              </a:rPr>
              <a:t>Level 5 / HND / Foundation Degree</a:t>
            </a:r>
          </a:p>
          <a:p>
            <a:endParaRPr lang="en-ZA" dirty="0"/>
          </a:p>
        </p:txBody>
      </p:sp>
      <p:sp>
        <p:nvSpPr>
          <p:cNvPr id="28" name="TextBox 27"/>
          <p:cNvSpPr txBox="1"/>
          <p:nvPr/>
        </p:nvSpPr>
        <p:spPr>
          <a:xfrm>
            <a:off x="355054" y="3915954"/>
            <a:ext cx="5837382" cy="615553"/>
          </a:xfrm>
          <a:prstGeom prst="rect">
            <a:avLst/>
          </a:prstGeom>
          <a:noFill/>
        </p:spPr>
        <p:txBody>
          <a:bodyPr wrap="square" rtlCol="0">
            <a:spAutoFit/>
          </a:bodyPr>
          <a:lstStyle/>
          <a:p>
            <a:r>
              <a:rPr lang="en-GB" sz="1600" b="1" dirty="0">
                <a:solidFill>
                  <a:schemeClr val="bg1"/>
                </a:solidFill>
              </a:rPr>
              <a:t>Level 6 </a:t>
            </a:r>
            <a:r>
              <a:rPr lang="en-GB" sz="1600" b="1" dirty="0" smtClean="0">
                <a:solidFill>
                  <a:schemeClr val="bg1"/>
                </a:solidFill>
              </a:rPr>
              <a:t>BA/BSc </a:t>
            </a:r>
            <a:r>
              <a:rPr lang="en-GB" sz="1600" b="1" dirty="0">
                <a:solidFill>
                  <a:schemeClr val="bg1"/>
                </a:solidFill>
              </a:rPr>
              <a:t>Honours Degree</a:t>
            </a:r>
          </a:p>
          <a:p>
            <a:endParaRPr lang="en-ZA" dirty="0"/>
          </a:p>
        </p:txBody>
      </p:sp>
    </p:spTree>
    <p:extLst>
      <p:ext uri="{BB962C8B-B14F-4D97-AF65-F5344CB8AC3E}">
        <p14:creationId xmlns:p14="http://schemas.microsoft.com/office/powerpoint/2010/main" val="42102316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0" y="0"/>
            <a:ext cx="9144000" cy="5143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9" name="Rectangle 18"/>
          <p:cNvSpPr/>
          <p:nvPr/>
        </p:nvSpPr>
        <p:spPr>
          <a:xfrm>
            <a:off x="355053" y="295564"/>
            <a:ext cx="5288365"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0" name="Title 2"/>
          <p:cNvSpPr txBox="1">
            <a:spLocks/>
          </p:cNvSpPr>
          <p:nvPr/>
        </p:nvSpPr>
        <p:spPr>
          <a:xfrm>
            <a:off x="355054" y="101616"/>
            <a:ext cx="5740946" cy="1912904"/>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000" dirty="0">
                <a:solidFill>
                  <a:schemeClr val="bg1"/>
                </a:solidFill>
              </a:rPr>
              <a:t>APPRENTICESHIP PATHWAYS </a:t>
            </a:r>
            <a:r>
              <a:rPr lang="en-GB" altLang="en-US" sz="2000" dirty="0" smtClean="0">
                <a:solidFill>
                  <a:schemeClr val="bg1"/>
                </a:solidFill>
              </a:rPr>
              <a:t>IN WALES</a:t>
            </a:r>
            <a:endParaRPr lang="en-GB" altLang="en-US" sz="2000" dirty="0">
              <a:solidFill>
                <a:schemeClr val="bg1"/>
              </a:solidFill>
            </a:endParaRPr>
          </a:p>
          <a:p>
            <a:pPr>
              <a:lnSpc>
                <a:spcPct val="120000"/>
              </a:lnSpc>
            </a:pP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21" name="Right Arrow 20"/>
          <p:cNvSpPr/>
          <p:nvPr/>
        </p:nvSpPr>
        <p:spPr>
          <a:xfrm>
            <a:off x="355054" y="3444736"/>
            <a:ext cx="7440432" cy="1245155"/>
          </a:xfrm>
          <a:prstGeom prs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33473" y="137507"/>
            <a:ext cx="2009999" cy="510075"/>
          </a:xfrm>
          <a:prstGeom prst="rect">
            <a:avLst/>
          </a:prstGeom>
        </p:spPr>
      </p:pic>
      <p:sp>
        <p:nvSpPr>
          <p:cNvPr id="23" name="Right Arrow 22"/>
          <p:cNvSpPr/>
          <p:nvPr/>
        </p:nvSpPr>
        <p:spPr>
          <a:xfrm>
            <a:off x="355051" y="2826537"/>
            <a:ext cx="6830837" cy="1245155"/>
          </a:xfrm>
          <a:prstGeom prst="rightArrow">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4" name="Right Arrow 23"/>
          <p:cNvSpPr/>
          <p:nvPr/>
        </p:nvSpPr>
        <p:spPr>
          <a:xfrm>
            <a:off x="355054" y="2205062"/>
            <a:ext cx="6221237" cy="1245155"/>
          </a:xfrm>
          <a:prstGeom prs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5" name="Right Arrow 24"/>
          <p:cNvSpPr/>
          <p:nvPr/>
        </p:nvSpPr>
        <p:spPr>
          <a:xfrm>
            <a:off x="355052" y="1587213"/>
            <a:ext cx="5602403" cy="1245155"/>
          </a:xfrm>
          <a:prstGeom prst="rightArrow">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6" name="Right Arrow 25"/>
          <p:cNvSpPr/>
          <p:nvPr/>
        </p:nvSpPr>
        <p:spPr>
          <a:xfrm>
            <a:off x="355054" y="972948"/>
            <a:ext cx="4983566" cy="1245155"/>
          </a:xfrm>
          <a:prstGeom prs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7" name="TextBox 26"/>
          <p:cNvSpPr txBox="1"/>
          <p:nvPr/>
        </p:nvSpPr>
        <p:spPr>
          <a:xfrm>
            <a:off x="355054" y="1423606"/>
            <a:ext cx="5837382" cy="615553"/>
          </a:xfrm>
          <a:prstGeom prst="rect">
            <a:avLst/>
          </a:prstGeom>
          <a:noFill/>
        </p:spPr>
        <p:txBody>
          <a:bodyPr wrap="square" rtlCol="0">
            <a:spAutoFit/>
          </a:bodyPr>
          <a:lstStyle/>
          <a:p>
            <a:r>
              <a:rPr lang="en-GB" sz="1600" b="1" dirty="0">
                <a:solidFill>
                  <a:schemeClr val="bg1"/>
                </a:solidFill>
              </a:rPr>
              <a:t>Foundation Level 2 </a:t>
            </a:r>
            <a:r>
              <a:rPr lang="en-GB" sz="1600" b="1" dirty="0" smtClean="0">
                <a:solidFill>
                  <a:schemeClr val="bg1"/>
                </a:solidFill>
              </a:rPr>
              <a:t>NVQ </a:t>
            </a:r>
            <a:r>
              <a:rPr lang="en-GB" sz="1600" b="1" dirty="0">
                <a:solidFill>
                  <a:schemeClr val="bg1"/>
                </a:solidFill>
              </a:rPr>
              <a:t>Level 2 </a:t>
            </a:r>
          </a:p>
          <a:p>
            <a:endParaRPr lang="en-ZA" dirty="0"/>
          </a:p>
        </p:txBody>
      </p:sp>
      <p:sp>
        <p:nvSpPr>
          <p:cNvPr id="28" name="TextBox 27"/>
          <p:cNvSpPr txBox="1"/>
          <p:nvPr/>
        </p:nvSpPr>
        <p:spPr>
          <a:xfrm>
            <a:off x="355054" y="2041866"/>
            <a:ext cx="5837382" cy="338554"/>
          </a:xfrm>
          <a:prstGeom prst="rect">
            <a:avLst/>
          </a:prstGeom>
          <a:noFill/>
        </p:spPr>
        <p:txBody>
          <a:bodyPr wrap="square" rtlCol="0">
            <a:spAutoFit/>
          </a:bodyPr>
          <a:lstStyle/>
          <a:p>
            <a:r>
              <a:rPr lang="en-GB" sz="1600" b="1" dirty="0">
                <a:solidFill>
                  <a:schemeClr val="bg1"/>
                </a:solidFill>
              </a:rPr>
              <a:t>Apprenticeship Level </a:t>
            </a:r>
            <a:r>
              <a:rPr lang="en-GB" sz="1600" b="1" dirty="0" smtClean="0">
                <a:solidFill>
                  <a:schemeClr val="bg1"/>
                </a:solidFill>
              </a:rPr>
              <a:t>3 NVQ </a:t>
            </a:r>
            <a:r>
              <a:rPr lang="en-GB" sz="1600" b="1" dirty="0">
                <a:solidFill>
                  <a:schemeClr val="bg1"/>
                </a:solidFill>
              </a:rPr>
              <a:t>Level 3</a:t>
            </a:r>
          </a:p>
        </p:txBody>
      </p:sp>
      <p:sp>
        <p:nvSpPr>
          <p:cNvPr id="29" name="TextBox 28"/>
          <p:cNvSpPr txBox="1"/>
          <p:nvPr/>
        </p:nvSpPr>
        <p:spPr>
          <a:xfrm>
            <a:off x="355054" y="2710290"/>
            <a:ext cx="5837382" cy="338554"/>
          </a:xfrm>
          <a:prstGeom prst="rect">
            <a:avLst/>
          </a:prstGeom>
          <a:noFill/>
        </p:spPr>
        <p:txBody>
          <a:bodyPr wrap="square" rtlCol="0">
            <a:spAutoFit/>
          </a:bodyPr>
          <a:lstStyle/>
          <a:p>
            <a:r>
              <a:rPr lang="en-GB" sz="1600" b="1" dirty="0">
                <a:solidFill>
                  <a:schemeClr val="bg1"/>
                </a:solidFill>
              </a:rPr>
              <a:t>Level 4 </a:t>
            </a:r>
            <a:r>
              <a:rPr lang="en-GB" sz="1600" b="1" dirty="0" smtClean="0">
                <a:solidFill>
                  <a:schemeClr val="bg1"/>
                </a:solidFill>
              </a:rPr>
              <a:t>NVQ </a:t>
            </a:r>
            <a:r>
              <a:rPr lang="en-GB" sz="1600" b="1" dirty="0">
                <a:solidFill>
                  <a:schemeClr val="bg1"/>
                </a:solidFill>
              </a:rPr>
              <a:t>Level 4 / HNC</a:t>
            </a:r>
          </a:p>
        </p:txBody>
      </p:sp>
      <p:sp>
        <p:nvSpPr>
          <p:cNvPr id="30" name="TextBox 29"/>
          <p:cNvSpPr txBox="1"/>
          <p:nvPr/>
        </p:nvSpPr>
        <p:spPr>
          <a:xfrm>
            <a:off x="355054" y="3277118"/>
            <a:ext cx="5837382" cy="338554"/>
          </a:xfrm>
          <a:prstGeom prst="rect">
            <a:avLst/>
          </a:prstGeom>
          <a:noFill/>
        </p:spPr>
        <p:txBody>
          <a:bodyPr wrap="square" rtlCol="0">
            <a:spAutoFit/>
          </a:bodyPr>
          <a:lstStyle/>
          <a:p>
            <a:r>
              <a:rPr lang="en-GB" sz="1600" b="1" dirty="0">
                <a:solidFill>
                  <a:schemeClr val="bg1"/>
                </a:solidFill>
              </a:rPr>
              <a:t>Level 5 </a:t>
            </a:r>
            <a:r>
              <a:rPr lang="en-GB" sz="1600" b="1" dirty="0" smtClean="0">
                <a:solidFill>
                  <a:schemeClr val="bg1"/>
                </a:solidFill>
              </a:rPr>
              <a:t>NVQ </a:t>
            </a:r>
            <a:r>
              <a:rPr lang="en-GB" sz="1600" b="1" dirty="0">
                <a:solidFill>
                  <a:schemeClr val="bg1"/>
                </a:solidFill>
              </a:rPr>
              <a:t>Level 5 / HND / Foundation Degree</a:t>
            </a:r>
          </a:p>
        </p:txBody>
      </p:sp>
      <p:sp>
        <p:nvSpPr>
          <p:cNvPr id="31" name="TextBox 30"/>
          <p:cNvSpPr txBox="1"/>
          <p:nvPr/>
        </p:nvSpPr>
        <p:spPr>
          <a:xfrm>
            <a:off x="355054" y="3915954"/>
            <a:ext cx="5837382" cy="338554"/>
          </a:xfrm>
          <a:prstGeom prst="rect">
            <a:avLst/>
          </a:prstGeom>
          <a:noFill/>
        </p:spPr>
        <p:txBody>
          <a:bodyPr wrap="square" rtlCol="0">
            <a:spAutoFit/>
          </a:bodyPr>
          <a:lstStyle/>
          <a:p>
            <a:r>
              <a:rPr lang="en-GB" sz="1600" b="1" dirty="0">
                <a:solidFill>
                  <a:schemeClr val="bg1"/>
                </a:solidFill>
              </a:rPr>
              <a:t>Level 6 </a:t>
            </a:r>
            <a:r>
              <a:rPr lang="en-GB" sz="1600" b="1" dirty="0" smtClean="0">
                <a:solidFill>
                  <a:schemeClr val="bg1"/>
                </a:solidFill>
              </a:rPr>
              <a:t>NVQ/HNC   </a:t>
            </a:r>
            <a:endParaRPr lang="en-GB" sz="1600" b="1" dirty="0">
              <a:solidFill>
                <a:schemeClr val="bg1"/>
              </a:solidFill>
            </a:endParaRPr>
          </a:p>
        </p:txBody>
      </p:sp>
    </p:spTree>
    <p:extLst>
      <p:ext uri="{BB962C8B-B14F-4D97-AF65-F5344CB8AC3E}">
        <p14:creationId xmlns:p14="http://schemas.microsoft.com/office/powerpoint/2010/main" val="29036605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0" y="0"/>
            <a:ext cx="9144000" cy="5143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9" name="Rectangle 18"/>
          <p:cNvSpPr/>
          <p:nvPr/>
        </p:nvSpPr>
        <p:spPr>
          <a:xfrm>
            <a:off x="355052" y="295564"/>
            <a:ext cx="5740947"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0" name="Title 2"/>
          <p:cNvSpPr txBox="1">
            <a:spLocks/>
          </p:cNvSpPr>
          <p:nvPr/>
        </p:nvSpPr>
        <p:spPr>
          <a:xfrm>
            <a:off x="355054" y="101616"/>
            <a:ext cx="5740946" cy="1912904"/>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000" dirty="0">
                <a:solidFill>
                  <a:schemeClr val="bg1"/>
                </a:solidFill>
              </a:rPr>
              <a:t>APPRENTICESHIP PATHWAYS </a:t>
            </a:r>
            <a:r>
              <a:rPr lang="en-GB" altLang="en-US" sz="2000" dirty="0" smtClean="0">
                <a:solidFill>
                  <a:schemeClr val="bg1"/>
                </a:solidFill>
              </a:rPr>
              <a:t>IN SCOTLAND</a:t>
            </a:r>
            <a:endParaRPr lang="en-GB" altLang="en-US" sz="2000" dirty="0">
              <a:solidFill>
                <a:schemeClr val="bg1"/>
              </a:solidFill>
            </a:endParaRPr>
          </a:p>
          <a:p>
            <a:pPr>
              <a:lnSpc>
                <a:spcPct val="120000"/>
              </a:lnSpc>
            </a:pP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33473" y="137507"/>
            <a:ext cx="2009999" cy="510075"/>
          </a:xfrm>
          <a:prstGeom prst="rect">
            <a:avLst/>
          </a:prstGeom>
        </p:spPr>
      </p:pic>
      <p:sp>
        <p:nvSpPr>
          <p:cNvPr id="23" name="Right Arrow 22"/>
          <p:cNvSpPr/>
          <p:nvPr/>
        </p:nvSpPr>
        <p:spPr>
          <a:xfrm>
            <a:off x="355051" y="2826537"/>
            <a:ext cx="6830837" cy="1245155"/>
          </a:xfrm>
          <a:prstGeom prst="rightArrow">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4" name="Right Arrow 23"/>
          <p:cNvSpPr/>
          <p:nvPr/>
        </p:nvSpPr>
        <p:spPr>
          <a:xfrm>
            <a:off x="355054" y="2205062"/>
            <a:ext cx="6221237" cy="1245155"/>
          </a:xfrm>
          <a:prstGeom prs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5" name="Right Arrow 24"/>
          <p:cNvSpPr/>
          <p:nvPr/>
        </p:nvSpPr>
        <p:spPr>
          <a:xfrm>
            <a:off x="355052" y="1587213"/>
            <a:ext cx="5602403" cy="1245155"/>
          </a:xfrm>
          <a:prstGeom prst="rightArrow">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6" name="Right Arrow 25"/>
          <p:cNvSpPr/>
          <p:nvPr/>
        </p:nvSpPr>
        <p:spPr>
          <a:xfrm>
            <a:off x="355054" y="972948"/>
            <a:ext cx="4983566" cy="1245155"/>
          </a:xfrm>
          <a:prstGeom prs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7" name="TextBox 26"/>
          <p:cNvSpPr txBox="1"/>
          <p:nvPr/>
        </p:nvSpPr>
        <p:spPr>
          <a:xfrm>
            <a:off x="355054" y="1423606"/>
            <a:ext cx="5837382" cy="338554"/>
          </a:xfrm>
          <a:prstGeom prst="rect">
            <a:avLst/>
          </a:prstGeom>
          <a:noFill/>
        </p:spPr>
        <p:txBody>
          <a:bodyPr wrap="square" rtlCol="0">
            <a:spAutoFit/>
          </a:bodyPr>
          <a:lstStyle/>
          <a:p>
            <a:r>
              <a:rPr lang="en-GB" sz="1600" b="1" dirty="0">
                <a:solidFill>
                  <a:schemeClr val="bg1"/>
                </a:solidFill>
              </a:rPr>
              <a:t>SCQF Level 5 </a:t>
            </a:r>
            <a:r>
              <a:rPr lang="en-GB" sz="1600" b="1" dirty="0" smtClean="0">
                <a:solidFill>
                  <a:schemeClr val="bg1"/>
                </a:solidFill>
              </a:rPr>
              <a:t>SVQ </a:t>
            </a:r>
            <a:r>
              <a:rPr lang="en-GB" sz="1600" b="1" dirty="0">
                <a:solidFill>
                  <a:schemeClr val="bg1"/>
                </a:solidFill>
              </a:rPr>
              <a:t>Level 2 </a:t>
            </a:r>
          </a:p>
        </p:txBody>
      </p:sp>
      <p:sp>
        <p:nvSpPr>
          <p:cNvPr id="28" name="TextBox 27"/>
          <p:cNvSpPr txBox="1"/>
          <p:nvPr/>
        </p:nvSpPr>
        <p:spPr>
          <a:xfrm>
            <a:off x="355054" y="2041866"/>
            <a:ext cx="5837382" cy="338554"/>
          </a:xfrm>
          <a:prstGeom prst="rect">
            <a:avLst/>
          </a:prstGeom>
          <a:noFill/>
        </p:spPr>
        <p:txBody>
          <a:bodyPr wrap="square" rtlCol="0">
            <a:spAutoFit/>
          </a:bodyPr>
          <a:lstStyle/>
          <a:p>
            <a:r>
              <a:rPr lang="en-GB" sz="1600" b="1" dirty="0">
                <a:solidFill>
                  <a:schemeClr val="bg1"/>
                </a:solidFill>
              </a:rPr>
              <a:t>SCQF Level 6 / 7 </a:t>
            </a:r>
            <a:r>
              <a:rPr lang="en-GB" sz="1600" b="1" dirty="0" smtClean="0">
                <a:solidFill>
                  <a:schemeClr val="bg1"/>
                </a:solidFill>
              </a:rPr>
              <a:t>SVQ </a:t>
            </a:r>
            <a:r>
              <a:rPr lang="en-GB" sz="1600" b="1" dirty="0">
                <a:solidFill>
                  <a:schemeClr val="bg1"/>
                </a:solidFill>
              </a:rPr>
              <a:t>Level 3 / HNC</a:t>
            </a:r>
          </a:p>
        </p:txBody>
      </p:sp>
      <p:sp>
        <p:nvSpPr>
          <p:cNvPr id="29" name="TextBox 28"/>
          <p:cNvSpPr txBox="1"/>
          <p:nvPr/>
        </p:nvSpPr>
        <p:spPr>
          <a:xfrm>
            <a:off x="355054" y="2710290"/>
            <a:ext cx="5837382" cy="338554"/>
          </a:xfrm>
          <a:prstGeom prst="rect">
            <a:avLst/>
          </a:prstGeom>
          <a:noFill/>
        </p:spPr>
        <p:txBody>
          <a:bodyPr wrap="square" rtlCol="0">
            <a:spAutoFit/>
          </a:bodyPr>
          <a:lstStyle/>
          <a:p>
            <a:r>
              <a:rPr lang="en-GB" sz="1600" b="1" dirty="0">
                <a:solidFill>
                  <a:schemeClr val="bg1"/>
                </a:solidFill>
              </a:rPr>
              <a:t>SCQF Level 8 / 9 </a:t>
            </a:r>
            <a:r>
              <a:rPr lang="en-GB" sz="1600" b="1" dirty="0" smtClean="0">
                <a:solidFill>
                  <a:schemeClr val="bg1"/>
                </a:solidFill>
              </a:rPr>
              <a:t>SVQ </a:t>
            </a:r>
            <a:r>
              <a:rPr lang="en-GB" sz="1600" b="1" dirty="0">
                <a:solidFill>
                  <a:schemeClr val="bg1"/>
                </a:solidFill>
              </a:rPr>
              <a:t>Level </a:t>
            </a:r>
            <a:r>
              <a:rPr lang="en-GB" sz="1600" b="1" dirty="0" smtClean="0">
                <a:solidFill>
                  <a:schemeClr val="bg1"/>
                </a:solidFill>
              </a:rPr>
              <a:t>4 / Technical </a:t>
            </a:r>
            <a:endParaRPr lang="en-GB" sz="1600" b="1" dirty="0">
              <a:solidFill>
                <a:schemeClr val="bg1"/>
              </a:solidFill>
            </a:endParaRPr>
          </a:p>
        </p:txBody>
      </p:sp>
      <p:sp>
        <p:nvSpPr>
          <p:cNvPr id="30" name="TextBox 29"/>
          <p:cNvSpPr txBox="1"/>
          <p:nvPr/>
        </p:nvSpPr>
        <p:spPr>
          <a:xfrm>
            <a:off x="355054" y="3277118"/>
            <a:ext cx="5837382" cy="338554"/>
          </a:xfrm>
          <a:prstGeom prst="rect">
            <a:avLst/>
          </a:prstGeom>
          <a:noFill/>
        </p:spPr>
        <p:txBody>
          <a:bodyPr wrap="square" rtlCol="0">
            <a:spAutoFit/>
          </a:bodyPr>
          <a:lstStyle/>
          <a:p>
            <a:r>
              <a:rPr lang="en-GB" sz="1600" b="1" dirty="0">
                <a:solidFill>
                  <a:schemeClr val="bg1"/>
                </a:solidFill>
              </a:rPr>
              <a:t>SCQF Level 11 SVQ Level </a:t>
            </a:r>
            <a:r>
              <a:rPr lang="en-GB" sz="1600" b="1" dirty="0" smtClean="0">
                <a:solidFill>
                  <a:schemeClr val="bg1"/>
                </a:solidFill>
              </a:rPr>
              <a:t>5 / Professional  </a:t>
            </a:r>
            <a:endParaRPr lang="en-GB" sz="1600" b="1" dirty="0">
              <a:solidFill>
                <a:schemeClr val="bg1"/>
              </a:solidFill>
            </a:endParaRPr>
          </a:p>
        </p:txBody>
      </p:sp>
    </p:spTree>
    <p:extLst>
      <p:ext uri="{BB962C8B-B14F-4D97-AF65-F5344CB8AC3E}">
        <p14:creationId xmlns:p14="http://schemas.microsoft.com/office/powerpoint/2010/main" val="23135744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p:nvSpPr>
          <p:cNvPr id="2" name="Text Placeholder 1"/>
          <p:cNvSpPr txBox="1">
            <a:spLocks/>
          </p:cNvSpPr>
          <p:nvPr/>
        </p:nvSpPr>
        <p:spPr>
          <a:xfrm>
            <a:off x="174112" y="1366873"/>
            <a:ext cx="3815997" cy="3410548"/>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285750" indent="-285750">
              <a:buFont typeface="Arial" panose="020B0604020202020204" pitchFamily="34" charset="0"/>
              <a:buChar char="•"/>
            </a:pPr>
            <a:r>
              <a:rPr lang="en-GB" sz="1400" dirty="0" smtClean="0"/>
              <a:t>Find </a:t>
            </a:r>
            <a:r>
              <a:rPr lang="en-GB" sz="1400" dirty="0"/>
              <a:t>a construction training provider </a:t>
            </a:r>
            <a:r>
              <a:rPr lang="en-GB" sz="1400" dirty="0" smtClean="0"/>
              <a:t/>
            </a:r>
            <a:br>
              <a:rPr lang="en-GB" sz="1400" dirty="0" smtClean="0"/>
            </a:br>
            <a:r>
              <a:rPr lang="en-GB" sz="1400" dirty="0" smtClean="0"/>
              <a:t>(e.g</a:t>
            </a:r>
            <a:r>
              <a:rPr lang="en-GB" sz="1400" dirty="0"/>
              <a:t>. </a:t>
            </a:r>
            <a:r>
              <a:rPr lang="en-GB" sz="1400" dirty="0" smtClean="0"/>
              <a:t>a </a:t>
            </a:r>
            <a:r>
              <a:rPr lang="en-GB" sz="1400" dirty="0"/>
              <a:t>college or a private training </a:t>
            </a:r>
            <a:r>
              <a:rPr lang="en-GB" sz="1400" dirty="0" smtClean="0"/>
              <a:t>organisation), </a:t>
            </a:r>
            <a:r>
              <a:rPr lang="en-GB" sz="1400" dirty="0"/>
              <a:t>and apply to them.</a:t>
            </a:r>
          </a:p>
          <a:p>
            <a:pPr marL="285750" indent="-285750">
              <a:buFont typeface="Arial" panose="020B0604020202020204" pitchFamily="34" charset="0"/>
              <a:buChar char="•"/>
            </a:pPr>
            <a:r>
              <a:rPr lang="en-GB" sz="1400" dirty="0"/>
              <a:t>Find a suitable </a:t>
            </a:r>
            <a:r>
              <a:rPr lang="en-GB" sz="1400" dirty="0" smtClean="0"/>
              <a:t>employer.</a:t>
            </a:r>
            <a:endParaRPr lang="en-GB" sz="1400" dirty="0"/>
          </a:p>
          <a:p>
            <a:pPr marL="285750" indent="-285750">
              <a:buFont typeface="Arial" panose="020B0604020202020204" pitchFamily="34" charset="0"/>
              <a:buChar char="•"/>
            </a:pPr>
            <a:r>
              <a:rPr lang="en-GB" sz="1400" dirty="0"/>
              <a:t>Government funding is often available to help pay for the </a:t>
            </a:r>
            <a:r>
              <a:rPr lang="en-GB" sz="1400" dirty="0" smtClean="0"/>
              <a:t>training, </a:t>
            </a:r>
            <a:r>
              <a:rPr lang="en-GB" sz="1400" dirty="0"/>
              <a:t>depending on your age and </a:t>
            </a:r>
            <a:r>
              <a:rPr lang="en-GB" sz="1400" dirty="0" smtClean="0"/>
              <a:t>eligibility.</a:t>
            </a:r>
            <a:endParaRPr lang="en-GB" sz="1400" dirty="0"/>
          </a:p>
          <a:p>
            <a:pPr marL="285750" indent="-285750">
              <a:buFont typeface="Arial" panose="020B0604020202020204" pitchFamily="34" charset="0"/>
              <a:buChar char="•"/>
            </a:pPr>
            <a:r>
              <a:rPr lang="en-GB" sz="1400" dirty="0"/>
              <a:t>You may find a list of apprenticeship vacancies at:</a:t>
            </a:r>
          </a:p>
        </p:txBody>
      </p:sp>
      <p:sp>
        <p:nvSpPr>
          <p:cNvPr id="3" name="Rectangle 2"/>
          <p:cNvSpPr/>
          <p:nvPr/>
        </p:nvSpPr>
        <p:spPr>
          <a:xfrm>
            <a:off x="188805" y="701964"/>
            <a:ext cx="1988402" cy="471052"/>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4" name="Rectangle 3"/>
          <p:cNvSpPr/>
          <p:nvPr/>
        </p:nvSpPr>
        <p:spPr>
          <a:xfrm>
            <a:off x="188806" y="295564"/>
            <a:ext cx="3976802"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290952" y="185414"/>
            <a:ext cx="8229600" cy="1467207"/>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50000"/>
              </a:lnSpc>
            </a:pPr>
            <a:r>
              <a:rPr lang="en-GB" altLang="en-US" sz="2000" dirty="0" smtClean="0">
                <a:solidFill>
                  <a:schemeClr val="bg1"/>
                </a:solidFill>
                <a:latin typeface="Arial" charset="0"/>
              </a:rPr>
              <a:t>APPRENTICESHIP TRAINING</a:t>
            </a:r>
          </a:p>
          <a:p>
            <a:pPr>
              <a:lnSpc>
                <a:spcPct val="150000"/>
              </a:lnSpc>
            </a:pPr>
            <a:r>
              <a:rPr lang="en-GB" altLang="en-US" sz="2000" dirty="0" smtClean="0">
                <a:solidFill>
                  <a:schemeClr val="bg1"/>
                </a:solidFill>
                <a:latin typeface="Arial" charset="0"/>
              </a:rPr>
              <a:t>IN ENGLAND</a:t>
            </a:r>
            <a:r>
              <a:rPr lang="en-GB" altLang="en-US" sz="2000" dirty="0">
                <a:solidFill>
                  <a:srgbClr val="494976"/>
                </a:solidFill>
                <a:latin typeface="Arial" charset="0"/>
              </a:rPr>
              <a:t/>
            </a:r>
            <a:br>
              <a:rPr lang="en-GB" altLang="en-US" sz="2000" dirty="0">
                <a:solidFill>
                  <a:srgbClr val="494976"/>
                </a:solidFill>
                <a:latin typeface="Arial" charset="0"/>
              </a:rPr>
            </a:br>
            <a:endParaRPr lang="en-GB" sz="2000" dirty="0">
              <a:solidFill>
                <a:schemeClr val="bg1"/>
              </a:solidFill>
              <a:latin typeface="Arial" panose="020B0604020202020204" pitchFamily="34" charset="0"/>
              <a:cs typeface="Arial" panose="020B0604020202020204" pitchFamily="34" charset="0"/>
            </a:endParaRPr>
          </a:p>
        </p:txBody>
      </p:sp>
      <p:sp>
        <p:nvSpPr>
          <p:cNvPr id="7" name="TextBox 6">
            <a:hlinkClick r:id="rId4"/>
          </p:cNvPr>
          <p:cNvSpPr txBox="1"/>
          <p:nvPr/>
        </p:nvSpPr>
        <p:spPr>
          <a:xfrm>
            <a:off x="506821" y="3497218"/>
            <a:ext cx="4813323" cy="584775"/>
          </a:xfrm>
          <a:prstGeom prst="rect">
            <a:avLst/>
          </a:prstGeom>
          <a:noFill/>
        </p:spPr>
        <p:txBody>
          <a:bodyPr wrap="square" rtlCol="0">
            <a:spAutoFit/>
          </a:bodyPr>
          <a:lstStyle/>
          <a:p>
            <a:r>
              <a:rPr lang="en-GB" sz="1600" b="1" dirty="0">
                <a:solidFill>
                  <a:srgbClr val="C00000"/>
                </a:solidFill>
              </a:rPr>
              <a:t>https://apprenticeshipvacancymatchingservice.lsc.gov.uk/</a:t>
            </a:r>
          </a:p>
        </p:txBody>
      </p:sp>
    </p:spTree>
    <p:extLst>
      <p:ext uri="{BB962C8B-B14F-4D97-AF65-F5344CB8AC3E}">
        <p14:creationId xmlns:p14="http://schemas.microsoft.com/office/powerpoint/2010/main" val="26794645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p:nvSpPr>
          <p:cNvPr id="2" name="Text Placeholder 1"/>
          <p:cNvSpPr txBox="1">
            <a:spLocks/>
          </p:cNvSpPr>
          <p:nvPr/>
        </p:nvSpPr>
        <p:spPr>
          <a:xfrm>
            <a:off x="174112" y="1366873"/>
            <a:ext cx="3815997" cy="3410548"/>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285750" indent="-285750">
              <a:buFont typeface="Arial" panose="020B0604020202020204" pitchFamily="34" charset="0"/>
              <a:buChar char="•"/>
            </a:pPr>
            <a:r>
              <a:rPr lang="en-GB" sz="1400" dirty="0"/>
              <a:t>Find a construction training provider, either a college or a private training organisation, and apply to them.</a:t>
            </a:r>
          </a:p>
          <a:p>
            <a:pPr marL="285750" indent="-285750">
              <a:buFont typeface="Arial" panose="020B0604020202020204" pitchFamily="34" charset="0"/>
              <a:buChar char="•"/>
            </a:pPr>
            <a:r>
              <a:rPr lang="en-GB" sz="1400" dirty="0"/>
              <a:t>Government funding is often available to help pay for the </a:t>
            </a:r>
            <a:r>
              <a:rPr lang="en-GB" sz="1400" dirty="0" smtClean="0"/>
              <a:t>training, </a:t>
            </a:r>
            <a:r>
              <a:rPr lang="en-GB" sz="1400" dirty="0"/>
              <a:t>depending on your age and </a:t>
            </a:r>
            <a:r>
              <a:rPr lang="en-GB" sz="1400" dirty="0" smtClean="0"/>
              <a:t>eligibility.</a:t>
            </a:r>
            <a:endParaRPr lang="en-GB" sz="1400" dirty="0"/>
          </a:p>
          <a:p>
            <a:pPr marL="285750" indent="-285750">
              <a:buFont typeface="Arial" panose="020B0604020202020204" pitchFamily="34" charset="0"/>
              <a:buChar char="•"/>
            </a:pPr>
            <a:r>
              <a:rPr lang="en-GB" sz="1400" dirty="0"/>
              <a:t>Find a suitable </a:t>
            </a:r>
            <a:r>
              <a:rPr lang="en-GB" sz="1400" dirty="0" smtClean="0"/>
              <a:t>employer.</a:t>
            </a:r>
            <a:endParaRPr lang="en-GB" sz="1400" dirty="0"/>
          </a:p>
          <a:p>
            <a:pPr marL="285750" indent="-285750">
              <a:buFont typeface="Arial" panose="020B0604020202020204" pitchFamily="34" charset="0"/>
              <a:buChar char="•"/>
            </a:pPr>
            <a:r>
              <a:rPr lang="en-GB" sz="1400" dirty="0"/>
              <a:t>You may find a list of apprenticeship vacancies at:</a:t>
            </a:r>
          </a:p>
          <a:p>
            <a:endParaRPr lang="en-GB" sz="1400" dirty="0"/>
          </a:p>
        </p:txBody>
      </p:sp>
      <p:sp>
        <p:nvSpPr>
          <p:cNvPr id="3" name="Rectangle 2"/>
          <p:cNvSpPr/>
          <p:nvPr/>
        </p:nvSpPr>
        <p:spPr>
          <a:xfrm>
            <a:off x="188805" y="701964"/>
            <a:ext cx="1612286" cy="471052"/>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4" name="Rectangle 3"/>
          <p:cNvSpPr/>
          <p:nvPr/>
        </p:nvSpPr>
        <p:spPr>
          <a:xfrm>
            <a:off x="188806" y="295564"/>
            <a:ext cx="3976802"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290952" y="185414"/>
            <a:ext cx="8229600" cy="1467207"/>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50000"/>
              </a:lnSpc>
            </a:pPr>
            <a:r>
              <a:rPr lang="en-GB" altLang="en-US" sz="2000" dirty="0" smtClean="0">
                <a:solidFill>
                  <a:schemeClr val="bg1"/>
                </a:solidFill>
                <a:latin typeface="Arial" charset="0"/>
              </a:rPr>
              <a:t>APPRENTICESHIP TRAINING</a:t>
            </a:r>
          </a:p>
          <a:p>
            <a:pPr>
              <a:lnSpc>
                <a:spcPct val="150000"/>
              </a:lnSpc>
            </a:pPr>
            <a:r>
              <a:rPr lang="en-GB" altLang="en-US" sz="2000" dirty="0" smtClean="0">
                <a:solidFill>
                  <a:schemeClr val="bg1"/>
                </a:solidFill>
                <a:latin typeface="Arial" charset="0"/>
              </a:rPr>
              <a:t>IN WALES</a:t>
            </a:r>
            <a:r>
              <a:rPr lang="en-GB" altLang="en-US" sz="2000" dirty="0">
                <a:solidFill>
                  <a:srgbClr val="494976"/>
                </a:solidFill>
                <a:latin typeface="Arial" charset="0"/>
              </a:rPr>
              <a:t/>
            </a:r>
            <a:br>
              <a:rPr lang="en-GB" altLang="en-US" sz="2000" dirty="0">
                <a:solidFill>
                  <a:srgbClr val="494976"/>
                </a:solidFill>
                <a:latin typeface="Arial" charset="0"/>
              </a:rPr>
            </a:br>
            <a:endParaRPr lang="en-GB" sz="2000" dirty="0">
              <a:solidFill>
                <a:schemeClr val="bg1"/>
              </a:solidFill>
              <a:latin typeface="Arial" panose="020B0604020202020204" pitchFamily="34" charset="0"/>
              <a:cs typeface="Arial" panose="020B0604020202020204" pitchFamily="34" charset="0"/>
            </a:endParaRPr>
          </a:p>
        </p:txBody>
      </p:sp>
      <p:sp>
        <p:nvSpPr>
          <p:cNvPr id="6" name="TextBox 5"/>
          <p:cNvSpPr txBox="1"/>
          <p:nvPr/>
        </p:nvSpPr>
        <p:spPr>
          <a:xfrm>
            <a:off x="506821" y="3579106"/>
            <a:ext cx="4813323" cy="338554"/>
          </a:xfrm>
          <a:prstGeom prst="rect">
            <a:avLst/>
          </a:prstGeom>
          <a:noFill/>
        </p:spPr>
        <p:txBody>
          <a:bodyPr wrap="square" rtlCol="0">
            <a:spAutoFit/>
          </a:bodyPr>
          <a:lstStyle/>
          <a:p>
            <a:r>
              <a:rPr lang="en-GB" sz="1600" b="1" dirty="0">
                <a:solidFill>
                  <a:srgbClr val="C00000"/>
                </a:solidFill>
              </a:rPr>
              <a:t>https://</a:t>
            </a:r>
            <a:r>
              <a:rPr lang="en-GB" sz="1600" b="1" dirty="0" smtClean="0">
                <a:solidFill>
                  <a:srgbClr val="C00000"/>
                </a:solidFill>
              </a:rPr>
              <a:t>ams.careerswales.com</a:t>
            </a:r>
            <a:endParaRPr lang="en-GB" sz="1600" b="1" dirty="0">
              <a:solidFill>
                <a:srgbClr val="C00000"/>
              </a:solidFill>
            </a:endParaRPr>
          </a:p>
        </p:txBody>
      </p:sp>
    </p:spTree>
    <p:extLst>
      <p:ext uri="{BB962C8B-B14F-4D97-AF65-F5344CB8AC3E}">
        <p14:creationId xmlns:p14="http://schemas.microsoft.com/office/powerpoint/2010/main" val="33466182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p:nvSpPr>
          <p:cNvPr id="2" name="Text Placeholder 1"/>
          <p:cNvSpPr txBox="1">
            <a:spLocks/>
          </p:cNvSpPr>
          <p:nvPr/>
        </p:nvSpPr>
        <p:spPr>
          <a:xfrm>
            <a:off x="174112" y="1283749"/>
            <a:ext cx="3815997" cy="3410548"/>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285750" indent="-285750">
              <a:buFont typeface="Arial" panose="020B0604020202020204" pitchFamily="34" charset="0"/>
              <a:buChar char="•"/>
            </a:pPr>
            <a:r>
              <a:rPr lang="en-GB" sz="1400" dirty="0"/>
              <a:t>Find a construction training provider, either a college or a private training organisation, and apply to them.</a:t>
            </a:r>
          </a:p>
          <a:p>
            <a:pPr marL="285750" indent="-285750">
              <a:buFont typeface="Arial" panose="020B0604020202020204" pitchFamily="34" charset="0"/>
              <a:buChar char="•"/>
            </a:pPr>
            <a:r>
              <a:rPr lang="en-GB" sz="1400" dirty="0"/>
              <a:t>Government funding is often available to help pay for the </a:t>
            </a:r>
            <a:r>
              <a:rPr lang="en-GB" sz="1400" dirty="0" smtClean="0"/>
              <a:t>training, </a:t>
            </a:r>
            <a:r>
              <a:rPr lang="en-GB" sz="1400" dirty="0"/>
              <a:t>depending on your age and </a:t>
            </a:r>
            <a:r>
              <a:rPr lang="en-GB" sz="1400" dirty="0" smtClean="0"/>
              <a:t>eligibility.</a:t>
            </a:r>
            <a:endParaRPr lang="en-GB" sz="1400" dirty="0"/>
          </a:p>
          <a:p>
            <a:pPr marL="285750" indent="-285750">
              <a:buFont typeface="Arial" panose="020B0604020202020204" pitchFamily="34" charset="0"/>
              <a:buChar char="•"/>
            </a:pPr>
            <a:r>
              <a:rPr lang="en-GB" sz="1400" dirty="0"/>
              <a:t>Find a suitable </a:t>
            </a:r>
            <a:r>
              <a:rPr lang="en-GB" sz="1400" dirty="0" smtClean="0"/>
              <a:t>employer.</a:t>
            </a:r>
            <a:endParaRPr lang="en-GB" sz="1400" dirty="0"/>
          </a:p>
          <a:p>
            <a:pPr marL="285750" indent="-285750">
              <a:buFont typeface="Arial" panose="020B0604020202020204" pitchFamily="34" charset="0"/>
              <a:buChar char="•"/>
            </a:pPr>
            <a:r>
              <a:rPr lang="en-GB" sz="1400" dirty="0"/>
              <a:t>You may find a list of apprenticeship vacancies at:</a:t>
            </a:r>
          </a:p>
          <a:p>
            <a:endParaRPr lang="en-GB" sz="1400" dirty="0"/>
          </a:p>
        </p:txBody>
      </p:sp>
      <p:sp>
        <p:nvSpPr>
          <p:cNvPr id="3" name="Rectangle 2"/>
          <p:cNvSpPr/>
          <p:nvPr/>
        </p:nvSpPr>
        <p:spPr>
          <a:xfrm>
            <a:off x="188804" y="701964"/>
            <a:ext cx="2249595" cy="471052"/>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4" name="Rectangle 3"/>
          <p:cNvSpPr/>
          <p:nvPr/>
        </p:nvSpPr>
        <p:spPr>
          <a:xfrm>
            <a:off x="188806" y="295564"/>
            <a:ext cx="3976802"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290952" y="185414"/>
            <a:ext cx="8229600" cy="1467207"/>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50000"/>
              </a:lnSpc>
            </a:pPr>
            <a:r>
              <a:rPr lang="en-GB" altLang="en-US" sz="2000" dirty="0" smtClean="0">
                <a:solidFill>
                  <a:schemeClr val="bg1"/>
                </a:solidFill>
                <a:latin typeface="Arial" charset="0"/>
              </a:rPr>
              <a:t>APPRENTICESHIP TRAINING</a:t>
            </a:r>
          </a:p>
          <a:p>
            <a:pPr>
              <a:lnSpc>
                <a:spcPct val="150000"/>
              </a:lnSpc>
            </a:pPr>
            <a:r>
              <a:rPr lang="en-GB" altLang="en-US" sz="2000" dirty="0" smtClean="0">
                <a:solidFill>
                  <a:schemeClr val="bg1"/>
                </a:solidFill>
                <a:latin typeface="Arial" charset="0"/>
              </a:rPr>
              <a:t>IN SCOTLAND</a:t>
            </a:r>
            <a:r>
              <a:rPr lang="en-GB" altLang="en-US" sz="2000" dirty="0">
                <a:solidFill>
                  <a:srgbClr val="494976"/>
                </a:solidFill>
                <a:latin typeface="Arial" charset="0"/>
              </a:rPr>
              <a:t/>
            </a:r>
            <a:br>
              <a:rPr lang="en-GB" altLang="en-US" sz="2000" dirty="0">
                <a:solidFill>
                  <a:srgbClr val="494976"/>
                </a:solidFill>
                <a:latin typeface="Arial" charset="0"/>
              </a:rPr>
            </a:br>
            <a:endParaRPr lang="en-GB" sz="2000" dirty="0">
              <a:solidFill>
                <a:schemeClr val="bg1"/>
              </a:solidFill>
              <a:latin typeface="Arial" panose="020B0604020202020204" pitchFamily="34" charset="0"/>
              <a:cs typeface="Arial" panose="020B0604020202020204" pitchFamily="34" charset="0"/>
            </a:endParaRPr>
          </a:p>
        </p:txBody>
      </p:sp>
      <p:sp>
        <p:nvSpPr>
          <p:cNvPr id="6" name="TextBox 5">
            <a:hlinkClick r:id="rId4"/>
          </p:cNvPr>
          <p:cNvSpPr txBox="1"/>
          <p:nvPr/>
        </p:nvSpPr>
        <p:spPr>
          <a:xfrm>
            <a:off x="506821" y="3455038"/>
            <a:ext cx="4998052" cy="338554"/>
          </a:xfrm>
          <a:prstGeom prst="rect">
            <a:avLst/>
          </a:prstGeom>
          <a:noFill/>
        </p:spPr>
        <p:txBody>
          <a:bodyPr wrap="square" rtlCol="0">
            <a:spAutoFit/>
          </a:bodyPr>
          <a:lstStyle/>
          <a:p>
            <a:r>
              <a:rPr lang="en-GB" sz="1600" b="1" dirty="0">
                <a:solidFill>
                  <a:srgbClr val="C00000"/>
                </a:solidFill>
              </a:rPr>
              <a:t>http://www.myworldofwork.co.uk/vacancysearch/</a:t>
            </a:r>
          </a:p>
        </p:txBody>
      </p:sp>
    </p:spTree>
    <p:extLst>
      <p:ext uri="{BB962C8B-B14F-4D97-AF65-F5344CB8AC3E}">
        <p14:creationId xmlns:p14="http://schemas.microsoft.com/office/powerpoint/2010/main" val="14467174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6109"/>
            <a:ext cx="1760239" cy="2655037"/>
          </a:xfrm>
          <a:prstGeom prst="rect">
            <a:avLst/>
          </a:prstGeom>
        </p:spPr>
      </p:pic>
      <p:sp>
        <p:nvSpPr>
          <p:cNvPr id="5" name="Rectangle 4"/>
          <p:cNvSpPr/>
          <p:nvPr/>
        </p:nvSpPr>
        <p:spPr>
          <a:xfrm>
            <a:off x="0" y="2821146"/>
            <a:ext cx="1911927"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TextBox 5"/>
          <p:cNvSpPr txBox="1"/>
          <p:nvPr/>
        </p:nvSpPr>
        <p:spPr>
          <a:xfrm>
            <a:off x="12333" y="2916685"/>
            <a:ext cx="3956961" cy="1159292"/>
          </a:xfrm>
          <a:prstGeom prst="rect">
            <a:avLst/>
          </a:prstGeom>
          <a:noFill/>
        </p:spPr>
        <p:txBody>
          <a:bodyPr wrap="square" rtlCol="0">
            <a:spAutoFit/>
          </a:bodyPr>
          <a:lstStyle/>
          <a:p>
            <a:r>
              <a:rPr lang="en-ZA" sz="4400" b="1" baseline="30000" smtClean="0">
                <a:solidFill>
                  <a:schemeClr val="bg1"/>
                </a:solidFill>
              </a:rPr>
              <a:t>YOU FOR </a:t>
            </a:r>
          </a:p>
          <a:p>
            <a:endParaRPr lang="en-ZA" sz="4000" dirty="0">
              <a:solidFill>
                <a:schemeClr val="bg1"/>
              </a:solidFill>
            </a:endParaRPr>
          </a:p>
        </p:txBody>
      </p:sp>
      <p:sp>
        <p:nvSpPr>
          <p:cNvPr id="7" name="TextBox 6"/>
          <p:cNvSpPr txBox="1"/>
          <p:nvPr/>
        </p:nvSpPr>
        <p:spPr>
          <a:xfrm>
            <a:off x="12333" y="2344529"/>
            <a:ext cx="3956961" cy="707886"/>
          </a:xfrm>
          <a:prstGeom prst="rect">
            <a:avLst/>
          </a:prstGeom>
          <a:noFill/>
        </p:spPr>
        <p:txBody>
          <a:bodyPr wrap="square" rtlCol="0">
            <a:spAutoFit/>
          </a:bodyPr>
          <a:lstStyle/>
          <a:p>
            <a:r>
              <a:rPr lang="en-ZA" sz="4000" b="1" baseline="30000" dirty="0" smtClean="0">
                <a:solidFill>
                  <a:schemeClr val="bg1"/>
                </a:solidFill>
              </a:rPr>
              <a:t>THANK</a:t>
            </a:r>
            <a:endParaRPr lang="en-ZA" sz="4000" dirty="0">
              <a:solidFill>
                <a:schemeClr val="bg1"/>
              </a:solidFill>
            </a:endParaRPr>
          </a:p>
        </p:txBody>
      </p:sp>
      <p:sp>
        <p:nvSpPr>
          <p:cNvPr id="8" name="Rectangle 7"/>
          <p:cNvSpPr/>
          <p:nvPr/>
        </p:nvSpPr>
        <p:spPr>
          <a:xfrm>
            <a:off x="1" y="3219658"/>
            <a:ext cx="2290618" cy="40640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9" name="TextBox 8"/>
          <p:cNvSpPr txBox="1"/>
          <p:nvPr/>
        </p:nvSpPr>
        <p:spPr>
          <a:xfrm>
            <a:off x="12333" y="3328610"/>
            <a:ext cx="3956961" cy="1159292"/>
          </a:xfrm>
          <a:prstGeom prst="rect">
            <a:avLst/>
          </a:prstGeom>
          <a:noFill/>
        </p:spPr>
        <p:txBody>
          <a:bodyPr wrap="square" rtlCol="0">
            <a:spAutoFit/>
          </a:bodyPr>
          <a:lstStyle/>
          <a:p>
            <a:r>
              <a:rPr lang="en-ZA" sz="4400" b="1" baseline="30000" dirty="0" smtClean="0">
                <a:solidFill>
                  <a:schemeClr val="bg1"/>
                </a:solidFill>
              </a:rPr>
              <a:t>LISTENING</a:t>
            </a:r>
            <a:endParaRPr lang="en-ZA" sz="4400" b="1" baseline="30000" dirty="0">
              <a:solidFill>
                <a:schemeClr val="bg1"/>
              </a:solidFill>
            </a:endParaRPr>
          </a:p>
          <a:p>
            <a:endParaRPr lang="en-ZA" sz="4000" dirty="0">
              <a:solidFill>
                <a:schemeClr val="bg1"/>
              </a:solidFill>
            </a:endParaRPr>
          </a:p>
        </p:txBody>
      </p:sp>
      <p:sp>
        <p:nvSpPr>
          <p:cNvPr id="2" name="TextBox 1"/>
          <p:cNvSpPr txBox="1"/>
          <p:nvPr/>
        </p:nvSpPr>
        <p:spPr>
          <a:xfrm>
            <a:off x="92740" y="3752811"/>
            <a:ext cx="3796146" cy="646331"/>
          </a:xfrm>
          <a:prstGeom prst="rect">
            <a:avLst/>
          </a:prstGeom>
          <a:noFill/>
        </p:spPr>
        <p:txBody>
          <a:bodyPr wrap="square" rtlCol="0">
            <a:spAutoFit/>
          </a:bodyPr>
          <a:lstStyle/>
          <a:p>
            <a:r>
              <a:rPr lang="en-GB" dirty="0"/>
              <a:t>Any questions?</a:t>
            </a:r>
          </a:p>
          <a:p>
            <a:endParaRPr lang="en-ZA" dirty="0"/>
          </a:p>
        </p:txBody>
      </p:sp>
      <p:sp>
        <p:nvSpPr>
          <p:cNvPr id="3" name="Rectangle 2">
            <a:hlinkClick r:id="rId4"/>
          </p:cNvPr>
          <p:cNvSpPr/>
          <p:nvPr/>
        </p:nvSpPr>
        <p:spPr>
          <a:xfrm>
            <a:off x="5283559" y="1158651"/>
            <a:ext cx="2808910" cy="400110"/>
          </a:xfrm>
          <a:prstGeom prst="rect">
            <a:avLst/>
          </a:prstGeom>
        </p:spPr>
        <p:txBody>
          <a:bodyPr wrap="none">
            <a:spAutoFit/>
          </a:bodyPr>
          <a:lstStyle/>
          <a:p>
            <a:r>
              <a:rPr lang="en-GB" sz="2000" b="1" dirty="0">
                <a:solidFill>
                  <a:schemeClr val="bg1"/>
                </a:solidFill>
              </a:rPr>
              <a:t>www.goconstruct.org</a:t>
            </a:r>
          </a:p>
        </p:txBody>
      </p:sp>
    </p:spTree>
    <p:extLst>
      <p:ext uri="{BB962C8B-B14F-4D97-AF65-F5344CB8AC3E}">
        <p14:creationId xmlns:p14="http://schemas.microsoft.com/office/powerpoint/2010/main" val="3514998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ZA"/>
          </a:p>
        </p:txBody>
      </p:sp>
      <p:sp>
        <p:nvSpPr>
          <p:cNvPr id="3" name="Subtitle 2"/>
          <p:cNvSpPr>
            <a:spLocks noGrp="1"/>
          </p:cNvSpPr>
          <p:nvPr>
            <p:ph type="subTitle" idx="1"/>
          </p:nvPr>
        </p:nvSpPr>
        <p:spPr/>
        <p:txBody>
          <a:bodyPr/>
          <a:lstStyle/>
          <a:p>
            <a:endParaRPr lang="en-ZA"/>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5" y="0"/>
            <a:ext cx="9141289" cy="5143499"/>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8727" y="4384259"/>
            <a:ext cx="2284236" cy="579668"/>
          </a:xfrm>
          <a:prstGeom prst="rect">
            <a:avLst/>
          </a:prstGeom>
        </p:spPr>
      </p:pic>
      <p:sp>
        <p:nvSpPr>
          <p:cNvPr id="6" name="Rectangle 5"/>
          <p:cNvSpPr/>
          <p:nvPr/>
        </p:nvSpPr>
        <p:spPr>
          <a:xfrm>
            <a:off x="1897189" y="3325091"/>
            <a:ext cx="3066037" cy="397165"/>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Rectangle 6"/>
          <p:cNvSpPr/>
          <p:nvPr/>
        </p:nvSpPr>
        <p:spPr>
          <a:xfrm>
            <a:off x="1897189" y="3722255"/>
            <a:ext cx="3352364" cy="415635"/>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8" name="Title 2"/>
          <p:cNvSpPr txBox="1">
            <a:spLocks/>
          </p:cNvSpPr>
          <p:nvPr/>
        </p:nvSpPr>
        <p:spPr>
          <a:xfrm>
            <a:off x="1897189" y="2578922"/>
            <a:ext cx="8219256" cy="230593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4000" b="1" kern="1200">
                <a:solidFill>
                  <a:schemeClr val="bg1"/>
                </a:solidFill>
                <a:latin typeface="+mj-lt"/>
                <a:ea typeface="+mj-ea"/>
                <a:cs typeface="+mj-cs"/>
              </a:defRPr>
            </a:lvl1pPr>
          </a:lstStyle>
          <a:p>
            <a:r>
              <a:rPr lang="en-GB" altLang="en-US" sz="2400" dirty="0" smtClean="0">
                <a:latin typeface="Arial" charset="0"/>
              </a:rPr>
              <a:t>CONSTRUCTION</a:t>
            </a:r>
            <a:r>
              <a:rPr lang="en-GB" altLang="en-US" sz="2800" dirty="0" smtClean="0">
                <a:latin typeface="Arial" charset="0"/>
              </a:rPr>
              <a:t> </a:t>
            </a:r>
          </a:p>
          <a:p>
            <a:r>
              <a:rPr lang="en-GB" altLang="en-US" sz="2800" dirty="0" smtClean="0">
                <a:latin typeface="Arial" charset="0"/>
              </a:rPr>
              <a:t> </a:t>
            </a:r>
            <a:endParaRPr lang="en-GB" altLang="en-US" sz="2800" dirty="0">
              <a:latin typeface="Arial" charset="0"/>
            </a:endParaRPr>
          </a:p>
        </p:txBody>
      </p:sp>
      <p:sp>
        <p:nvSpPr>
          <p:cNvPr id="10" name="TextBox 9"/>
          <p:cNvSpPr txBox="1"/>
          <p:nvPr/>
        </p:nvSpPr>
        <p:spPr>
          <a:xfrm>
            <a:off x="1917861" y="3668462"/>
            <a:ext cx="3877297" cy="461665"/>
          </a:xfrm>
          <a:prstGeom prst="rect">
            <a:avLst/>
          </a:prstGeom>
          <a:noFill/>
        </p:spPr>
        <p:txBody>
          <a:bodyPr wrap="square" rtlCol="0">
            <a:spAutoFit/>
          </a:bodyPr>
          <a:lstStyle/>
          <a:p>
            <a:r>
              <a:rPr lang="en-GB" altLang="en-US" sz="2400" b="1" dirty="0" smtClean="0">
                <a:solidFill>
                  <a:schemeClr val="bg1"/>
                </a:solidFill>
                <a:latin typeface="Arial" charset="0"/>
              </a:rPr>
              <a:t>APPRENTICESHIPS</a:t>
            </a:r>
            <a:endParaRPr lang="en-ZA" sz="2400" b="1" dirty="0">
              <a:solidFill>
                <a:schemeClr val="bg1"/>
              </a:solidFill>
            </a:endParaRPr>
          </a:p>
        </p:txBody>
      </p:sp>
    </p:spTree>
    <p:extLst>
      <p:ext uri="{BB962C8B-B14F-4D97-AF65-F5344CB8AC3E}">
        <p14:creationId xmlns:p14="http://schemas.microsoft.com/office/powerpoint/2010/main" val="11297790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8727" y="4384259"/>
            <a:ext cx="2284236" cy="579668"/>
          </a:xfrm>
          <a:prstGeom prst="rect">
            <a:avLst/>
          </a:prstGeom>
        </p:spPr>
      </p:pic>
      <p:sp>
        <p:nvSpPr>
          <p:cNvPr id="7" name="Rectangle 6"/>
          <p:cNvSpPr/>
          <p:nvPr/>
        </p:nvSpPr>
        <p:spPr>
          <a:xfrm>
            <a:off x="2624234" y="3093206"/>
            <a:ext cx="3323983" cy="38694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8" name="Rectangle 7"/>
          <p:cNvSpPr/>
          <p:nvPr/>
        </p:nvSpPr>
        <p:spPr>
          <a:xfrm>
            <a:off x="2624234" y="3480155"/>
            <a:ext cx="3083839" cy="386949"/>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9" name="Rectangle 8"/>
          <p:cNvSpPr/>
          <p:nvPr/>
        </p:nvSpPr>
        <p:spPr>
          <a:xfrm>
            <a:off x="2624233" y="3856321"/>
            <a:ext cx="4164493" cy="38694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0" name="Title 2"/>
          <p:cNvSpPr txBox="1">
            <a:spLocks/>
          </p:cNvSpPr>
          <p:nvPr/>
        </p:nvSpPr>
        <p:spPr>
          <a:xfrm>
            <a:off x="2679099" y="2530288"/>
            <a:ext cx="8219256" cy="230593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4000" b="1" kern="1200">
                <a:solidFill>
                  <a:schemeClr val="bg1"/>
                </a:solidFill>
                <a:latin typeface="+mj-lt"/>
                <a:ea typeface="+mj-ea"/>
                <a:cs typeface="+mj-cs"/>
              </a:defRPr>
            </a:lvl1pPr>
          </a:lstStyle>
          <a:p>
            <a:r>
              <a:rPr lang="en-GB" sz="2400" dirty="0" smtClean="0"/>
              <a:t>HIGHER EDUCATION</a:t>
            </a:r>
          </a:p>
          <a:p>
            <a:r>
              <a:rPr lang="en-GB" altLang="en-US" sz="2400" dirty="0" smtClean="0">
                <a:latin typeface="Arial" charset="0"/>
              </a:rPr>
              <a:t>CONSTRUCTION &amp;</a:t>
            </a:r>
          </a:p>
          <a:p>
            <a:r>
              <a:rPr lang="en-GB" altLang="en-US" sz="2400" dirty="0" smtClean="0">
                <a:latin typeface="Arial" charset="0"/>
              </a:rPr>
              <a:t>THE BUILT ENVIRONMENT</a:t>
            </a:r>
            <a:endParaRPr lang="en-GB" altLang="en-US" sz="2400" dirty="0">
              <a:latin typeface="Arial" charset="0"/>
            </a:endParaRPr>
          </a:p>
        </p:txBody>
      </p:sp>
    </p:spTree>
    <p:extLst>
      <p:ext uri="{BB962C8B-B14F-4D97-AF65-F5344CB8AC3E}">
        <p14:creationId xmlns:p14="http://schemas.microsoft.com/office/powerpoint/2010/main" val="25281012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p:nvSpPr>
          <p:cNvPr id="4" name="Rectangle 3"/>
          <p:cNvSpPr/>
          <p:nvPr/>
        </p:nvSpPr>
        <p:spPr>
          <a:xfrm>
            <a:off x="193964" y="277091"/>
            <a:ext cx="2397110" cy="397165"/>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268403" y="-450856"/>
            <a:ext cx="4645342" cy="184557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000" dirty="0" smtClean="0">
                <a:solidFill>
                  <a:schemeClr val="bg1"/>
                </a:solidFill>
                <a:latin typeface="Arial" charset="0"/>
              </a:rPr>
              <a:t>DID YOU KNOW?</a:t>
            </a:r>
            <a:endParaRPr lang="en-GB" sz="2000" dirty="0">
              <a:solidFill>
                <a:schemeClr val="bg1"/>
              </a:solidFill>
            </a:endParaRPr>
          </a:p>
        </p:txBody>
      </p:sp>
      <p:sp>
        <p:nvSpPr>
          <p:cNvPr id="6" name="Text Placeholder 1"/>
          <p:cNvSpPr txBox="1">
            <a:spLocks/>
          </p:cNvSpPr>
          <p:nvPr/>
        </p:nvSpPr>
        <p:spPr>
          <a:xfrm>
            <a:off x="174112" y="1117501"/>
            <a:ext cx="3040143" cy="3410548"/>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285750" indent="-285750">
              <a:buFont typeface="Arial" panose="020B0604020202020204" pitchFamily="34" charset="0"/>
              <a:buChar char="•"/>
            </a:pPr>
            <a:r>
              <a:rPr lang="en-GB" sz="1400" dirty="0"/>
              <a:t>The sector welcomes graduates who want to make a </a:t>
            </a:r>
            <a:r>
              <a:rPr lang="en-GB" sz="1400" dirty="0" smtClean="0"/>
              <a:t>difference.</a:t>
            </a:r>
            <a:endParaRPr lang="en-GB" sz="1400" dirty="0"/>
          </a:p>
          <a:p>
            <a:pPr marL="285750" indent="-285750">
              <a:buFont typeface="Arial" panose="020B0604020202020204" pitchFamily="34" charset="0"/>
              <a:buChar char="•"/>
            </a:pPr>
            <a:endParaRPr lang="en-GB" sz="1400" dirty="0"/>
          </a:p>
          <a:p>
            <a:pPr marL="285750" indent="-285750">
              <a:buFont typeface="Arial" panose="020B0604020202020204" pitchFamily="34" charset="0"/>
              <a:buChar char="•"/>
            </a:pPr>
            <a:r>
              <a:rPr lang="en-GB" sz="1400" dirty="0"/>
              <a:t>There is a growing need for </a:t>
            </a:r>
            <a:r>
              <a:rPr lang="en-GB" sz="1400" dirty="0" smtClean="0"/>
              <a:t>more highly skilled </a:t>
            </a:r>
            <a:r>
              <a:rPr lang="en-GB" sz="1400" dirty="0"/>
              <a:t>people in the industry.</a:t>
            </a:r>
          </a:p>
          <a:p>
            <a:endParaRPr lang="en-GB" sz="1400" dirty="0"/>
          </a:p>
          <a:p>
            <a:pPr marL="285750" indent="-285750">
              <a:buFont typeface="Arial" panose="020B0604020202020204" pitchFamily="34" charset="0"/>
              <a:buChar char="•"/>
            </a:pPr>
            <a:r>
              <a:rPr lang="en-GB" sz="1400" dirty="0"/>
              <a:t>The sector rewards talent with a range of competitive </a:t>
            </a:r>
            <a:r>
              <a:rPr lang="en-GB" sz="1400" dirty="0" smtClean="0"/>
              <a:t>benefits. </a:t>
            </a:r>
            <a:endParaRPr lang="en-GB" sz="1400" dirty="0"/>
          </a:p>
          <a:p>
            <a:pPr marL="285750" indent="-285750">
              <a:buFont typeface="Arial" panose="020B0604020202020204" pitchFamily="34" charset="0"/>
              <a:buChar char="•"/>
            </a:pPr>
            <a:endParaRPr lang="en-GB" sz="1400" dirty="0"/>
          </a:p>
          <a:p>
            <a:pPr marL="285750" indent="-285750">
              <a:buFont typeface="Arial" panose="020B0604020202020204" pitchFamily="34" charset="0"/>
              <a:buChar char="•"/>
            </a:pPr>
            <a:r>
              <a:rPr lang="en-GB" sz="1400" dirty="0" smtClean="0"/>
              <a:t>Higher Education graduates </a:t>
            </a:r>
            <a:r>
              <a:rPr lang="en-GB" sz="1400" dirty="0"/>
              <a:t>can choose from a variety of career opportunities. </a:t>
            </a:r>
          </a:p>
          <a:p>
            <a:endParaRPr lang="en-GB" sz="1400" dirty="0"/>
          </a:p>
        </p:txBody>
      </p:sp>
    </p:spTree>
    <p:extLst>
      <p:ext uri="{BB962C8B-B14F-4D97-AF65-F5344CB8AC3E}">
        <p14:creationId xmlns:p14="http://schemas.microsoft.com/office/powerpoint/2010/main" val="33478926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9" y="4185"/>
            <a:ext cx="9141291" cy="51435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2513" y="4666077"/>
            <a:ext cx="1702597" cy="464757"/>
          </a:xfrm>
          <a:prstGeom prst="rect">
            <a:avLst/>
          </a:prstGeom>
          <a:solidFill>
            <a:schemeClr val="bg1"/>
          </a:solidFill>
        </p:spPr>
      </p:pic>
      <p:sp>
        <p:nvSpPr>
          <p:cNvPr id="8" name="Rectangle 7"/>
          <p:cNvSpPr/>
          <p:nvPr/>
        </p:nvSpPr>
        <p:spPr>
          <a:xfrm>
            <a:off x="203191" y="216200"/>
            <a:ext cx="3768445"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ZA"/>
          </a:p>
        </p:txBody>
      </p:sp>
      <p:sp>
        <p:nvSpPr>
          <p:cNvPr id="9" name="Title 2"/>
          <p:cNvSpPr txBox="1">
            <a:spLocks/>
          </p:cNvSpPr>
          <p:nvPr/>
        </p:nvSpPr>
        <p:spPr>
          <a:xfrm>
            <a:off x="221669" y="-86596"/>
            <a:ext cx="4137892" cy="1581740"/>
          </a:xfrm>
          <a:prstGeom prst="rect">
            <a:avLst/>
          </a:prstGeom>
        </p:spPr>
        <p:txBody>
          <a:bodyPr vert="horz" lIns="91440" tIns="45720" rIns="91440" bIns="45720"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en-GB" altLang="en-US" sz="2000" b="1" dirty="0">
                <a:solidFill>
                  <a:schemeClr val="bg1"/>
                </a:solidFill>
              </a:rPr>
              <a:t>DESIGN AND MANAGEMENT</a:t>
            </a:r>
            <a:endParaRPr lang="en-GB" sz="2000" b="1" dirty="0">
              <a:solidFill>
                <a:schemeClr val="bg1"/>
              </a:solidFill>
            </a:endParaRPr>
          </a:p>
          <a:p>
            <a:r>
              <a:rPr lang="en-GB" sz="2000" b="1" dirty="0" smtClean="0">
                <a:cs typeface="Arial" panose="020B0604020202020204" pitchFamily="34" charset="0"/>
              </a:rPr>
              <a:t/>
            </a:r>
            <a:br>
              <a:rPr lang="en-GB" sz="2000" b="1" dirty="0" smtClean="0">
                <a:cs typeface="Arial" panose="020B0604020202020204" pitchFamily="34" charset="0"/>
              </a:rPr>
            </a:br>
            <a:endParaRPr lang="en-GB" sz="2000" b="1" dirty="0"/>
          </a:p>
        </p:txBody>
      </p:sp>
      <p:sp>
        <p:nvSpPr>
          <p:cNvPr id="10" name="Text Placeholder 1"/>
          <p:cNvSpPr txBox="1">
            <a:spLocks/>
          </p:cNvSpPr>
          <p:nvPr/>
        </p:nvSpPr>
        <p:spPr>
          <a:xfrm>
            <a:off x="3907657" y="1218031"/>
            <a:ext cx="3872700" cy="2549119"/>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342900" indent="-342900">
              <a:lnSpc>
                <a:spcPct val="80000"/>
              </a:lnSpc>
              <a:buFont typeface="Arial" pitchFamily="34" charset="0"/>
              <a:buChar char="•"/>
              <a:defRPr/>
            </a:pPr>
            <a:r>
              <a:rPr lang="en-GB" sz="1600" dirty="0">
                <a:solidFill>
                  <a:schemeClr val="tx1">
                    <a:lumMod val="65000"/>
                    <a:lumOff val="35000"/>
                  </a:schemeClr>
                </a:solidFill>
                <a:latin typeface="Arial" pitchFamily="34" charset="0"/>
                <a:cs typeface="Arial" pitchFamily="34" charset="0"/>
              </a:rPr>
              <a:t>Architect</a:t>
            </a:r>
          </a:p>
          <a:p>
            <a:pPr marL="342900" indent="-342900">
              <a:lnSpc>
                <a:spcPct val="80000"/>
              </a:lnSpc>
              <a:buFont typeface="Arial" pitchFamily="34" charset="0"/>
              <a:buChar char="•"/>
              <a:defRPr/>
            </a:pPr>
            <a:r>
              <a:rPr lang="en-GB" sz="1600" dirty="0">
                <a:solidFill>
                  <a:schemeClr val="tx1">
                    <a:lumMod val="65000"/>
                    <a:lumOff val="35000"/>
                  </a:schemeClr>
                </a:solidFill>
                <a:latin typeface="Arial" pitchFamily="34" charset="0"/>
                <a:cs typeface="Arial" pitchFamily="34" charset="0"/>
              </a:rPr>
              <a:t>Architectural technologist </a:t>
            </a:r>
          </a:p>
          <a:p>
            <a:pPr marL="342900" indent="-342900">
              <a:lnSpc>
                <a:spcPct val="80000"/>
              </a:lnSpc>
              <a:buFont typeface="Arial" pitchFamily="34" charset="0"/>
              <a:buChar char="•"/>
              <a:defRPr/>
            </a:pPr>
            <a:r>
              <a:rPr lang="en-GB" sz="1600" dirty="0">
                <a:solidFill>
                  <a:schemeClr val="tx1">
                    <a:lumMod val="65000"/>
                    <a:lumOff val="35000"/>
                  </a:schemeClr>
                </a:solidFill>
                <a:latin typeface="Arial" pitchFamily="34" charset="0"/>
                <a:cs typeface="Arial" pitchFamily="34" charset="0"/>
              </a:rPr>
              <a:t>Landscape architect</a:t>
            </a:r>
          </a:p>
          <a:p>
            <a:pPr marL="342900" indent="-342900">
              <a:lnSpc>
                <a:spcPct val="80000"/>
              </a:lnSpc>
              <a:buFont typeface="Arial" pitchFamily="34" charset="0"/>
              <a:buChar char="•"/>
              <a:defRPr/>
            </a:pPr>
            <a:r>
              <a:rPr lang="en-GB" sz="1600" dirty="0">
                <a:solidFill>
                  <a:schemeClr val="tx1">
                    <a:lumMod val="65000"/>
                    <a:lumOff val="35000"/>
                  </a:schemeClr>
                </a:solidFill>
                <a:latin typeface="Arial" pitchFamily="34" charset="0"/>
                <a:cs typeface="Arial" pitchFamily="34" charset="0"/>
              </a:rPr>
              <a:t>Town planner</a:t>
            </a:r>
          </a:p>
          <a:p>
            <a:pPr>
              <a:lnSpc>
                <a:spcPct val="80000"/>
              </a:lnSpc>
              <a:defRPr/>
            </a:pPr>
            <a:endParaRPr lang="en-GB" sz="1600" dirty="0" smtClean="0">
              <a:solidFill>
                <a:schemeClr val="tx1">
                  <a:lumMod val="65000"/>
                  <a:lumOff val="35000"/>
                </a:schemeClr>
              </a:solidFill>
              <a:latin typeface="Arial" pitchFamily="34" charset="0"/>
              <a:cs typeface="Arial" pitchFamily="34" charset="0"/>
            </a:endParaRPr>
          </a:p>
          <a:p>
            <a:pPr>
              <a:lnSpc>
                <a:spcPct val="80000"/>
              </a:lnSpc>
              <a:defRPr/>
            </a:pPr>
            <a:endParaRPr lang="en-GB" sz="1600" dirty="0">
              <a:solidFill>
                <a:schemeClr val="tx1">
                  <a:lumMod val="65000"/>
                  <a:lumOff val="35000"/>
                </a:schemeClr>
              </a:solidFill>
              <a:latin typeface="Arial" pitchFamily="34" charset="0"/>
              <a:cs typeface="Arial" pitchFamily="34" charset="0"/>
            </a:endParaRPr>
          </a:p>
          <a:p>
            <a:pPr marL="342900" indent="-342900">
              <a:lnSpc>
                <a:spcPct val="80000"/>
              </a:lnSpc>
              <a:buFont typeface="Arial" pitchFamily="34" charset="0"/>
              <a:buChar char="•"/>
              <a:defRPr/>
            </a:pPr>
            <a:r>
              <a:rPr lang="en-GB" sz="1600" dirty="0" smtClean="0">
                <a:solidFill>
                  <a:schemeClr val="tx1">
                    <a:lumMod val="65000"/>
                    <a:lumOff val="35000"/>
                  </a:schemeClr>
                </a:solidFill>
                <a:latin typeface="Arial" pitchFamily="34" charset="0"/>
                <a:cs typeface="Arial" pitchFamily="34" charset="0"/>
              </a:rPr>
              <a:t>Project </a:t>
            </a:r>
            <a:r>
              <a:rPr lang="en-GB" sz="1600" dirty="0">
                <a:solidFill>
                  <a:schemeClr val="tx1">
                    <a:lumMod val="65000"/>
                    <a:lumOff val="35000"/>
                  </a:schemeClr>
                </a:solidFill>
                <a:latin typeface="Arial" pitchFamily="34" charset="0"/>
                <a:cs typeface="Arial" pitchFamily="34" charset="0"/>
              </a:rPr>
              <a:t>manager</a:t>
            </a:r>
          </a:p>
          <a:p>
            <a:pPr marL="342900" indent="-342900">
              <a:lnSpc>
                <a:spcPct val="80000"/>
              </a:lnSpc>
              <a:buFont typeface="Arial" pitchFamily="34" charset="0"/>
              <a:buChar char="•"/>
              <a:defRPr/>
            </a:pPr>
            <a:r>
              <a:rPr lang="en-GB" sz="1600" dirty="0">
                <a:solidFill>
                  <a:schemeClr val="tx1">
                    <a:lumMod val="65000"/>
                    <a:lumOff val="35000"/>
                  </a:schemeClr>
                </a:solidFill>
                <a:latin typeface="Arial" pitchFamily="34" charset="0"/>
                <a:cs typeface="Arial" pitchFamily="34" charset="0"/>
              </a:rPr>
              <a:t>Construction </a:t>
            </a:r>
            <a:r>
              <a:rPr lang="en-GB" sz="1600" dirty="0" smtClean="0">
                <a:solidFill>
                  <a:schemeClr val="tx1">
                    <a:lumMod val="65000"/>
                    <a:lumOff val="35000"/>
                  </a:schemeClr>
                </a:solidFill>
                <a:latin typeface="Arial" pitchFamily="34" charset="0"/>
                <a:cs typeface="Arial" pitchFamily="34" charset="0"/>
              </a:rPr>
              <a:t>manager</a:t>
            </a:r>
          </a:p>
          <a:p>
            <a:pPr marL="342900" indent="-342900">
              <a:lnSpc>
                <a:spcPct val="80000"/>
              </a:lnSpc>
              <a:buFont typeface="Arial" pitchFamily="34" charset="0"/>
              <a:buChar char="•"/>
              <a:defRPr/>
            </a:pPr>
            <a:r>
              <a:rPr lang="en-GB" sz="1600" dirty="0" smtClean="0">
                <a:solidFill>
                  <a:schemeClr val="tx1">
                    <a:lumMod val="65000"/>
                    <a:lumOff val="35000"/>
                  </a:schemeClr>
                </a:solidFill>
                <a:latin typeface="Arial" pitchFamily="34" charset="0"/>
                <a:cs typeface="Arial" pitchFamily="34" charset="0"/>
              </a:rPr>
              <a:t>Commercial manager </a:t>
            </a:r>
          </a:p>
          <a:p>
            <a:pPr marL="342900" indent="-342900">
              <a:lnSpc>
                <a:spcPct val="80000"/>
              </a:lnSpc>
              <a:buFont typeface="Arial" pitchFamily="34" charset="0"/>
              <a:buChar char="•"/>
              <a:defRPr/>
            </a:pPr>
            <a:r>
              <a:rPr lang="en-GB" sz="1600" dirty="0" smtClean="0">
                <a:solidFill>
                  <a:schemeClr val="tx1">
                    <a:lumMod val="65000"/>
                    <a:lumOff val="35000"/>
                  </a:schemeClr>
                </a:solidFill>
                <a:latin typeface="Arial" pitchFamily="34" charset="0"/>
                <a:cs typeface="Arial" pitchFamily="34" charset="0"/>
              </a:rPr>
              <a:t>Engineering Manager </a:t>
            </a:r>
            <a:endParaRPr lang="en-GB" sz="1600" dirty="0">
              <a:latin typeface="Arial" panose="020B0604020202020204" pitchFamily="34" charset="0"/>
              <a:cs typeface="Arial" panose="020B0604020202020204" pitchFamily="34" charset="0"/>
            </a:endParaRPr>
          </a:p>
        </p:txBody>
      </p:sp>
      <p:sp>
        <p:nvSpPr>
          <p:cNvPr id="11" name="Right Brace 10"/>
          <p:cNvSpPr/>
          <p:nvPr/>
        </p:nvSpPr>
        <p:spPr>
          <a:xfrm>
            <a:off x="6627137" y="1180464"/>
            <a:ext cx="376518" cy="1007552"/>
          </a:xfrm>
          <a:prstGeom prst="rightBrace">
            <a:avLst>
              <a:gd name="adj1" fmla="val 37144"/>
              <a:gd name="adj2" fmla="val 44662"/>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3" name="TextBox 12"/>
          <p:cNvSpPr txBox="1"/>
          <p:nvPr/>
        </p:nvSpPr>
        <p:spPr>
          <a:xfrm>
            <a:off x="7131926" y="1243418"/>
            <a:ext cx="1207402" cy="923330"/>
          </a:xfrm>
          <a:prstGeom prst="rect">
            <a:avLst/>
          </a:prstGeom>
          <a:noFill/>
        </p:spPr>
        <p:txBody>
          <a:bodyPr wrap="square" rtlCol="0">
            <a:spAutoFit/>
          </a:bodyPr>
          <a:lstStyle/>
          <a:p>
            <a:r>
              <a:rPr lang="en-GB" dirty="0" smtClean="0">
                <a:solidFill>
                  <a:schemeClr val="accent3"/>
                </a:solidFill>
              </a:rPr>
              <a:t>Design/ planning </a:t>
            </a:r>
            <a:r>
              <a:rPr lang="en-GB" dirty="0">
                <a:solidFill>
                  <a:schemeClr val="accent3"/>
                </a:solidFill>
              </a:rPr>
              <a:t>r</a:t>
            </a:r>
            <a:r>
              <a:rPr lang="en-GB" dirty="0" smtClean="0">
                <a:solidFill>
                  <a:schemeClr val="accent3"/>
                </a:solidFill>
              </a:rPr>
              <a:t>oles</a:t>
            </a:r>
            <a:endParaRPr lang="en-GB" dirty="0">
              <a:solidFill>
                <a:schemeClr val="accent3"/>
              </a:solidFill>
            </a:endParaRPr>
          </a:p>
        </p:txBody>
      </p:sp>
      <p:sp>
        <p:nvSpPr>
          <p:cNvPr id="16" name="TextBox 15"/>
          <p:cNvSpPr txBox="1"/>
          <p:nvPr/>
        </p:nvSpPr>
        <p:spPr>
          <a:xfrm>
            <a:off x="7131926" y="2857552"/>
            <a:ext cx="1654212" cy="646331"/>
          </a:xfrm>
          <a:prstGeom prst="rect">
            <a:avLst/>
          </a:prstGeom>
          <a:noFill/>
        </p:spPr>
        <p:txBody>
          <a:bodyPr wrap="square" rtlCol="0">
            <a:spAutoFit/>
          </a:bodyPr>
          <a:lstStyle/>
          <a:p>
            <a:r>
              <a:rPr lang="en-GB" dirty="0" smtClean="0">
                <a:solidFill>
                  <a:schemeClr val="accent3"/>
                </a:solidFill>
              </a:rPr>
              <a:t>Management roles</a:t>
            </a:r>
            <a:endParaRPr lang="en-GB" dirty="0">
              <a:solidFill>
                <a:schemeClr val="accent3"/>
              </a:solidFill>
            </a:endParaRPr>
          </a:p>
        </p:txBody>
      </p:sp>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4255" y="3183701"/>
            <a:ext cx="2518880" cy="1679253"/>
          </a:xfrm>
          <a:prstGeom prst="rect">
            <a:avLst/>
          </a:prstGeom>
        </p:spPr>
      </p:pic>
      <p:sp>
        <p:nvSpPr>
          <p:cNvPr id="19" name="Rectangle 18"/>
          <p:cNvSpPr/>
          <p:nvPr/>
        </p:nvSpPr>
        <p:spPr>
          <a:xfrm>
            <a:off x="2863273" y="3148200"/>
            <a:ext cx="329862" cy="35238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0" name="Rectangle 19"/>
          <p:cNvSpPr/>
          <p:nvPr/>
        </p:nvSpPr>
        <p:spPr>
          <a:xfrm>
            <a:off x="645223" y="4546073"/>
            <a:ext cx="329862" cy="352382"/>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7" name="Right Brace 16"/>
          <p:cNvSpPr/>
          <p:nvPr/>
        </p:nvSpPr>
        <p:spPr>
          <a:xfrm>
            <a:off x="6627137" y="2715766"/>
            <a:ext cx="376518" cy="1007552"/>
          </a:xfrm>
          <a:prstGeom prst="rightBrace">
            <a:avLst>
              <a:gd name="adj1" fmla="val 37144"/>
              <a:gd name="adj2" fmla="val 44662"/>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0225" y="811657"/>
            <a:ext cx="3167231" cy="2215503"/>
          </a:xfrm>
          <a:prstGeom prst="rect">
            <a:avLst/>
          </a:prstGeom>
        </p:spPr>
      </p:pic>
      <p:sp>
        <p:nvSpPr>
          <p:cNvPr id="4" name="TextBox 3"/>
          <p:cNvSpPr txBox="1"/>
          <p:nvPr/>
        </p:nvSpPr>
        <p:spPr>
          <a:xfrm>
            <a:off x="1253447" y="955496"/>
            <a:ext cx="2654210" cy="1754326"/>
          </a:xfrm>
          <a:prstGeom prst="rect">
            <a:avLst/>
          </a:prstGeom>
          <a:noFill/>
        </p:spPr>
        <p:txBody>
          <a:bodyPr wrap="square" rtlCol="0">
            <a:spAutoFit/>
          </a:bodyPr>
          <a:lstStyle/>
          <a:p>
            <a:r>
              <a:rPr lang="en-GB" b="1" dirty="0" smtClean="0">
                <a:solidFill>
                  <a:schemeClr val="accent3"/>
                </a:solidFill>
                <a:latin typeface="Arial Black" panose="020B0A04020102020204" pitchFamily="34" charset="0"/>
              </a:rPr>
              <a:t>1,850 annual recruitment requirement for Senior Executives and Business Process Managers</a:t>
            </a:r>
            <a:endParaRPr lang="en-GB" b="1" dirty="0">
              <a:solidFill>
                <a:schemeClr val="accent3"/>
              </a:solidFill>
              <a:latin typeface="Arial Black" panose="020B0A04020102020204"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9" y="4185"/>
            <a:ext cx="9141291" cy="51435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2513" y="4666077"/>
            <a:ext cx="1702597" cy="464757"/>
          </a:xfrm>
          <a:prstGeom prst="rect">
            <a:avLst/>
          </a:prstGeom>
          <a:solidFill>
            <a:schemeClr val="bg1"/>
          </a:solidFill>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9" y="4185"/>
            <a:ext cx="9141291" cy="514350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2513" y="4666077"/>
            <a:ext cx="1702597" cy="464757"/>
          </a:xfrm>
          <a:prstGeom prst="rect">
            <a:avLst/>
          </a:prstGeom>
          <a:solidFill>
            <a:schemeClr val="bg1"/>
          </a:solidFill>
        </p:spPr>
      </p:pic>
      <p:sp>
        <p:nvSpPr>
          <p:cNvPr id="18" name="Rectangle 17"/>
          <p:cNvSpPr/>
          <p:nvPr/>
        </p:nvSpPr>
        <p:spPr>
          <a:xfrm>
            <a:off x="203192" y="216200"/>
            <a:ext cx="4294917"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ZA"/>
          </a:p>
        </p:txBody>
      </p:sp>
      <p:sp>
        <p:nvSpPr>
          <p:cNvPr id="19" name="Title 2"/>
          <p:cNvSpPr txBox="1">
            <a:spLocks/>
          </p:cNvSpPr>
          <p:nvPr/>
        </p:nvSpPr>
        <p:spPr>
          <a:xfrm>
            <a:off x="221668" y="-169720"/>
            <a:ext cx="5218549" cy="1581740"/>
          </a:xfrm>
          <a:prstGeom prst="rect">
            <a:avLst/>
          </a:prstGeom>
        </p:spPr>
        <p:txBody>
          <a:bodyPr vert="horz" lIns="91440" tIns="45720" rIns="91440" bIns="45720"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en-GB" altLang="en-US" sz="2000" b="1" dirty="0" smtClean="0">
                <a:solidFill>
                  <a:schemeClr val="bg1"/>
                </a:solidFill>
              </a:rPr>
              <a:t>ENGINEERING </a:t>
            </a:r>
            <a:r>
              <a:rPr lang="en-GB" altLang="en-US" sz="2000" b="1" dirty="0">
                <a:solidFill>
                  <a:schemeClr val="bg1"/>
                </a:solidFill>
              </a:rPr>
              <a:t>AND SURVEYING</a:t>
            </a:r>
            <a:r>
              <a:rPr lang="en-GB" sz="2000" b="1" dirty="0" smtClean="0">
                <a:cs typeface="Arial" panose="020B0604020202020204" pitchFamily="34" charset="0"/>
              </a:rPr>
              <a:t/>
            </a:r>
            <a:br>
              <a:rPr lang="en-GB" sz="2000" b="1" dirty="0" smtClean="0">
                <a:cs typeface="Arial" panose="020B0604020202020204" pitchFamily="34" charset="0"/>
              </a:rPr>
            </a:br>
            <a:endParaRPr lang="en-GB" sz="2000" b="1" dirty="0"/>
          </a:p>
        </p:txBody>
      </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2513" y="4666077"/>
            <a:ext cx="1702597" cy="464757"/>
          </a:xfrm>
          <a:prstGeom prst="rect">
            <a:avLst/>
          </a:prstGeom>
          <a:solidFill>
            <a:schemeClr val="bg1"/>
          </a:solidFill>
        </p:spPr>
      </p:pic>
      <p:sp>
        <p:nvSpPr>
          <p:cNvPr id="22" name="Text Placeholder 1"/>
          <p:cNvSpPr txBox="1">
            <a:spLocks/>
          </p:cNvSpPr>
          <p:nvPr/>
        </p:nvSpPr>
        <p:spPr>
          <a:xfrm>
            <a:off x="3510509" y="1218031"/>
            <a:ext cx="3872700" cy="2549119"/>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342900" indent="-342900">
              <a:lnSpc>
                <a:spcPct val="80000"/>
              </a:lnSpc>
              <a:buFont typeface="Arial" pitchFamily="34" charset="0"/>
              <a:buChar char="•"/>
              <a:defRPr/>
            </a:pPr>
            <a:r>
              <a:rPr lang="en-GB" sz="1600" dirty="0">
                <a:solidFill>
                  <a:schemeClr val="tx1">
                    <a:lumMod val="65000"/>
                    <a:lumOff val="35000"/>
                  </a:schemeClr>
                </a:solidFill>
                <a:latin typeface="Arial" pitchFamily="34" charset="0"/>
                <a:cs typeface="Arial" pitchFamily="34" charset="0"/>
              </a:rPr>
              <a:t>Building surveyor</a:t>
            </a:r>
          </a:p>
          <a:p>
            <a:pPr marL="342900" indent="-342900">
              <a:lnSpc>
                <a:spcPct val="80000"/>
              </a:lnSpc>
              <a:buFont typeface="Arial" pitchFamily="34" charset="0"/>
              <a:buChar char="•"/>
              <a:defRPr/>
            </a:pPr>
            <a:r>
              <a:rPr lang="en-GB" sz="1600" dirty="0">
                <a:solidFill>
                  <a:schemeClr val="tx1">
                    <a:lumMod val="65000"/>
                    <a:lumOff val="35000"/>
                  </a:schemeClr>
                </a:solidFill>
                <a:latin typeface="Arial" pitchFamily="34" charset="0"/>
                <a:cs typeface="Arial" pitchFamily="34" charset="0"/>
              </a:rPr>
              <a:t>Quantity surveyor</a:t>
            </a:r>
          </a:p>
          <a:p>
            <a:pPr marL="342900" indent="-342900">
              <a:lnSpc>
                <a:spcPct val="80000"/>
              </a:lnSpc>
              <a:buFont typeface="Arial" pitchFamily="34" charset="0"/>
              <a:buChar char="•"/>
              <a:defRPr/>
            </a:pPr>
            <a:r>
              <a:rPr lang="en-GB" sz="1600" dirty="0">
                <a:solidFill>
                  <a:schemeClr val="tx1">
                    <a:lumMod val="65000"/>
                    <a:lumOff val="35000"/>
                  </a:schemeClr>
                </a:solidFill>
                <a:latin typeface="Arial" pitchFamily="34" charset="0"/>
                <a:cs typeface="Arial" pitchFamily="34" charset="0"/>
              </a:rPr>
              <a:t>Estimator</a:t>
            </a:r>
          </a:p>
          <a:p>
            <a:pPr marL="342900" indent="-342900">
              <a:lnSpc>
                <a:spcPct val="80000"/>
              </a:lnSpc>
              <a:buFont typeface="Arial" pitchFamily="34" charset="0"/>
              <a:buChar char="•"/>
              <a:defRPr/>
            </a:pPr>
            <a:r>
              <a:rPr lang="en-GB" sz="1600" dirty="0">
                <a:solidFill>
                  <a:schemeClr val="tx1">
                    <a:lumMod val="65000"/>
                    <a:lumOff val="35000"/>
                  </a:schemeClr>
                </a:solidFill>
                <a:latin typeface="Arial" pitchFamily="34" charset="0"/>
                <a:cs typeface="Arial" pitchFamily="34" charset="0"/>
              </a:rPr>
              <a:t>Property and valuation surveyor</a:t>
            </a:r>
          </a:p>
          <a:p>
            <a:pPr marL="342900" indent="-342900">
              <a:lnSpc>
                <a:spcPct val="80000"/>
              </a:lnSpc>
              <a:buFont typeface="Arial" pitchFamily="34" charset="0"/>
              <a:buChar char="•"/>
              <a:defRPr/>
            </a:pPr>
            <a:endParaRPr lang="en-GB" sz="1600" dirty="0" smtClean="0">
              <a:solidFill>
                <a:schemeClr val="tx1">
                  <a:lumMod val="65000"/>
                  <a:lumOff val="35000"/>
                </a:schemeClr>
              </a:solidFill>
              <a:latin typeface="Arial" pitchFamily="34" charset="0"/>
              <a:cs typeface="Arial" pitchFamily="34" charset="0"/>
            </a:endParaRPr>
          </a:p>
          <a:p>
            <a:pPr marL="342900" indent="-342900">
              <a:lnSpc>
                <a:spcPct val="80000"/>
              </a:lnSpc>
              <a:buFont typeface="Arial" pitchFamily="34" charset="0"/>
              <a:buChar char="•"/>
              <a:defRPr/>
            </a:pPr>
            <a:endParaRPr lang="en-GB" sz="1600" dirty="0">
              <a:solidFill>
                <a:schemeClr val="tx1">
                  <a:lumMod val="65000"/>
                  <a:lumOff val="35000"/>
                </a:schemeClr>
              </a:solidFill>
              <a:latin typeface="Arial" pitchFamily="34" charset="0"/>
              <a:cs typeface="Arial" pitchFamily="34" charset="0"/>
            </a:endParaRPr>
          </a:p>
          <a:p>
            <a:pPr marL="342900" indent="-342900">
              <a:lnSpc>
                <a:spcPct val="80000"/>
              </a:lnSpc>
              <a:buFont typeface="Arial" pitchFamily="34" charset="0"/>
              <a:buChar char="•"/>
              <a:defRPr/>
            </a:pPr>
            <a:r>
              <a:rPr lang="en-GB" sz="1600" dirty="0">
                <a:solidFill>
                  <a:schemeClr val="tx1">
                    <a:lumMod val="65000"/>
                    <a:lumOff val="35000"/>
                  </a:schemeClr>
                </a:solidFill>
                <a:latin typeface="Arial" pitchFamily="34" charset="0"/>
                <a:cs typeface="Arial" pitchFamily="34" charset="0"/>
              </a:rPr>
              <a:t>Civil engineer</a:t>
            </a:r>
          </a:p>
          <a:p>
            <a:pPr marL="342900" indent="-342900">
              <a:lnSpc>
                <a:spcPct val="80000"/>
              </a:lnSpc>
              <a:buFont typeface="Arial" pitchFamily="34" charset="0"/>
              <a:buChar char="•"/>
              <a:defRPr/>
            </a:pPr>
            <a:r>
              <a:rPr lang="en-GB" sz="1600" dirty="0">
                <a:solidFill>
                  <a:schemeClr val="tx1">
                    <a:lumMod val="65000"/>
                    <a:lumOff val="35000"/>
                  </a:schemeClr>
                </a:solidFill>
                <a:latin typeface="Arial" pitchFamily="34" charset="0"/>
                <a:cs typeface="Arial" pitchFamily="34" charset="0"/>
              </a:rPr>
              <a:t>Structural engineer</a:t>
            </a:r>
          </a:p>
          <a:p>
            <a:pPr marL="342900" indent="-342900">
              <a:lnSpc>
                <a:spcPct val="80000"/>
              </a:lnSpc>
              <a:buFont typeface="Arial" pitchFamily="34" charset="0"/>
              <a:buChar char="•"/>
              <a:defRPr/>
            </a:pPr>
            <a:r>
              <a:rPr lang="en-GB" sz="1600" dirty="0">
                <a:solidFill>
                  <a:schemeClr val="tx1">
                    <a:lumMod val="65000"/>
                    <a:lumOff val="35000"/>
                  </a:schemeClr>
                </a:solidFill>
                <a:latin typeface="Arial" pitchFamily="34" charset="0"/>
                <a:cs typeface="Arial" pitchFamily="34" charset="0"/>
              </a:rPr>
              <a:t>Geotechnical engineer</a:t>
            </a:r>
          </a:p>
          <a:p>
            <a:pPr marL="342900" indent="-342900">
              <a:lnSpc>
                <a:spcPct val="80000"/>
              </a:lnSpc>
              <a:buFont typeface="Arial" pitchFamily="34" charset="0"/>
              <a:buChar char="•"/>
              <a:defRPr/>
            </a:pPr>
            <a:r>
              <a:rPr lang="en-GB" sz="1600" dirty="0">
                <a:solidFill>
                  <a:schemeClr val="tx1">
                    <a:lumMod val="65000"/>
                    <a:lumOff val="35000"/>
                  </a:schemeClr>
                </a:solidFill>
                <a:latin typeface="Arial" pitchFamily="34" charset="0"/>
                <a:cs typeface="Arial" pitchFamily="34" charset="0"/>
              </a:rPr>
              <a:t>Building services engineer</a:t>
            </a:r>
            <a:endParaRPr lang="en-GB" sz="1600" dirty="0">
              <a:latin typeface="Arial" panose="020B0604020202020204" pitchFamily="34" charset="0"/>
              <a:cs typeface="Arial" panose="020B0604020202020204" pitchFamily="34" charset="0"/>
            </a:endParaRPr>
          </a:p>
        </p:txBody>
      </p:sp>
      <p:sp>
        <p:nvSpPr>
          <p:cNvPr id="23" name="Right Brace 22"/>
          <p:cNvSpPr/>
          <p:nvPr/>
        </p:nvSpPr>
        <p:spPr>
          <a:xfrm>
            <a:off x="6802621" y="1226644"/>
            <a:ext cx="376518" cy="1007552"/>
          </a:xfrm>
          <a:prstGeom prst="rightBrace">
            <a:avLst>
              <a:gd name="adj1" fmla="val 37144"/>
              <a:gd name="adj2" fmla="val 44662"/>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24" name="TextBox 23"/>
          <p:cNvSpPr txBox="1"/>
          <p:nvPr/>
        </p:nvSpPr>
        <p:spPr>
          <a:xfrm>
            <a:off x="7187341" y="1407254"/>
            <a:ext cx="1263931" cy="646331"/>
          </a:xfrm>
          <a:prstGeom prst="rect">
            <a:avLst/>
          </a:prstGeom>
          <a:noFill/>
        </p:spPr>
        <p:txBody>
          <a:bodyPr wrap="square" rtlCol="0">
            <a:spAutoFit/>
          </a:bodyPr>
          <a:lstStyle/>
          <a:p>
            <a:r>
              <a:rPr lang="en-GB" dirty="0">
                <a:solidFill>
                  <a:schemeClr val="accent3"/>
                </a:solidFill>
              </a:rPr>
              <a:t>Surveying </a:t>
            </a:r>
            <a:r>
              <a:rPr lang="en-GB" dirty="0" smtClean="0">
                <a:solidFill>
                  <a:schemeClr val="accent3"/>
                </a:solidFill>
              </a:rPr>
              <a:t>roles</a:t>
            </a:r>
            <a:endParaRPr lang="en-GB" dirty="0">
              <a:solidFill>
                <a:schemeClr val="accent3"/>
              </a:solidFill>
            </a:endParaRPr>
          </a:p>
        </p:txBody>
      </p:sp>
      <p:sp>
        <p:nvSpPr>
          <p:cNvPr id="26" name="TextBox 25"/>
          <p:cNvSpPr txBox="1"/>
          <p:nvPr/>
        </p:nvSpPr>
        <p:spPr>
          <a:xfrm>
            <a:off x="7179139" y="2722397"/>
            <a:ext cx="1654212" cy="646331"/>
          </a:xfrm>
          <a:prstGeom prst="rect">
            <a:avLst/>
          </a:prstGeom>
          <a:noFill/>
        </p:spPr>
        <p:txBody>
          <a:bodyPr wrap="square" rtlCol="0">
            <a:spAutoFit/>
          </a:bodyPr>
          <a:lstStyle/>
          <a:p>
            <a:r>
              <a:rPr lang="en-GB" dirty="0">
                <a:solidFill>
                  <a:schemeClr val="accent3"/>
                </a:solidFill>
              </a:rPr>
              <a:t>Engineering </a:t>
            </a:r>
            <a:r>
              <a:rPr lang="en-GB" dirty="0" smtClean="0">
                <a:solidFill>
                  <a:schemeClr val="accent3"/>
                </a:solidFill>
              </a:rPr>
              <a:t>roles</a:t>
            </a:r>
            <a:endParaRPr lang="en-GB" dirty="0">
              <a:solidFill>
                <a:schemeClr val="accent3"/>
              </a:solidFill>
            </a:endParaRPr>
          </a:p>
        </p:txBody>
      </p:sp>
      <p:sp>
        <p:nvSpPr>
          <p:cNvPr id="27" name="Right Brace 26"/>
          <p:cNvSpPr/>
          <p:nvPr/>
        </p:nvSpPr>
        <p:spPr>
          <a:xfrm>
            <a:off x="6802621" y="2605164"/>
            <a:ext cx="376518" cy="1007552"/>
          </a:xfrm>
          <a:prstGeom prst="rightBrace">
            <a:avLst>
              <a:gd name="adj1" fmla="val 37144"/>
              <a:gd name="adj2" fmla="val 44662"/>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4255" y="3290954"/>
            <a:ext cx="2518880" cy="1464746"/>
          </a:xfrm>
          <a:prstGeom prst="rect">
            <a:avLst/>
          </a:prstGeom>
        </p:spPr>
      </p:pic>
      <p:sp>
        <p:nvSpPr>
          <p:cNvPr id="30" name="Rectangle 29"/>
          <p:cNvSpPr/>
          <p:nvPr/>
        </p:nvSpPr>
        <p:spPr>
          <a:xfrm>
            <a:off x="641063" y="4550577"/>
            <a:ext cx="329862" cy="352382"/>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5" name="Rectangle 24"/>
          <p:cNvSpPr/>
          <p:nvPr/>
        </p:nvSpPr>
        <p:spPr>
          <a:xfrm>
            <a:off x="2802729" y="3309272"/>
            <a:ext cx="329862" cy="352382"/>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911" y="779967"/>
            <a:ext cx="2886749" cy="2610945"/>
          </a:xfrm>
          <a:prstGeom prst="rect">
            <a:avLst/>
          </a:prstGeom>
        </p:spPr>
      </p:pic>
      <p:sp>
        <p:nvSpPr>
          <p:cNvPr id="3" name="TextBox 2"/>
          <p:cNvSpPr txBox="1"/>
          <p:nvPr/>
        </p:nvSpPr>
        <p:spPr>
          <a:xfrm>
            <a:off x="1524285" y="1226644"/>
            <a:ext cx="1986224" cy="1477328"/>
          </a:xfrm>
          <a:prstGeom prst="rect">
            <a:avLst/>
          </a:prstGeom>
          <a:noFill/>
        </p:spPr>
        <p:txBody>
          <a:bodyPr wrap="square" rtlCol="0">
            <a:spAutoFit/>
          </a:bodyPr>
          <a:lstStyle/>
          <a:p>
            <a:r>
              <a:rPr lang="en-GB" b="1" dirty="0" smtClean="0">
                <a:solidFill>
                  <a:schemeClr val="accent3"/>
                </a:solidFill>
                <a:latin typeface="Arial Black" panose="020B0A04020102020204" pitchFamily="34" charset="0"/>
              </a:rPr>
              <a:t>1,270 annual recruitment requirement for Civil Engineers</a:t>
            </a:r>
            <a:endParaRPr lang="en-GB" b="1" dirty="0">
              <a:solidFill>
                <a:schemeClr val="accent3"/>
              </a:solidFill>
              <a:latin typeface="Arial Black" panose="020B0A04020102020204" pitchFamily="34" charset="0"/>
            </a:endParaRPr>
          </a:p>
        </p:txBody>
      </p:sp>
    </p:spTree>
    <p:extLst>
      <p:ext uri="{BB962C8B-B14F-4D97-AF65-F5344CB8AC3E}">
        <p14:creationId xmlns:p14="http://schemas.microsoft.com/office/powerpoint/2010/main" val="19750347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2513" y="4666077"/>
            <a:ext cx="1702597" cy="464757"/>
          </a:xfrm>
          <a:prstGeom prst="rect">
            <a:avLst/>
          </a:prstGeom>
          <a:solidFill>
            <a:schemeClr val="bg1"/>
          </a:solidFill>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9" y="4185"/>
            <a:ext cx="9141291" cy="5143500"/>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2513" y="4666077"/>
            <a:ext cx="1702597" cy="464757"/>
          </a:xfrm>
          <a:prstGeom prst="rect">
            <a:avLst/>
          </a:prstGeom>
          <a:solidFill>
            <a:schemeClr val="bg1"/>
          </a:solidFill>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2513" y="4666077"/>
            <a:ext cx="1702597" cy="464757"/>
          </a:xfrm>
          <a:prstGeom prst="rect">
            <a:avLst/>
          </a:prstGeom>
          <a:solidFill>
            <a:schemeClr val="bg1"/>
          </a:solidFill>
        </p:spPr>
      </p:pic>
      <p:sp>
        <p:nvSpPr>
          <p:cNvPr id="12" name="Rectangle 11"/>
          <p:cNvSpPr/>
          <p:nvPr/>
        </p:nvSpPr>
        <p:spPr>
          <a:xfrm>
            <a:off x="203193" y="216200"/>
            <a:ext cx="3953172"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ZA"/>
          </a:p>
        </p:txBody>
      </p:sp>
      <p:sp>
        <p:nvSpPr>
          <p:cNvPr id="13" name="Title 2"/>
          <p:cNvSpPr txBox="1">
            <a:spLocks/>
          </p:cNvSpPr>
          <p:nvPr/>
        </p:nvSpPr>
        <p:spPr>
          <a:xfrm>
            <a:off x="221668" y="61180"/>
            <a:ext cx="5218549" cy="1581740"/>
          </a:xfrm>
          <a:prstGeom prst="rect">
            <a:avLst/>
          </a:prstGeom>
        </p:spPr>
        <p:txBody>
          <a:bodyPr vert="horz" lIns="91440" tIns="45720" rIns="91440" bIns="45720"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en-GB" sz="2000" b="1" dirty="0">
                <a:solidFill>
                  <a:schemeClr val="bg1"/>
                </a:solidFill>
                <a:latin typeface="Arial" pitchFamily="34" charset="0"/>
                <a:cs typeface="Arial" pitchFamily="34" charset="0"/>
              </a:rPr>
              <a:t>NON-CONSTRUCTION ROLES</a:t>
            </a:r>
          </a:p>
          <a:p>
            <a:pPr>
              <a:lnSpc>
                <a:spcPct val="150000"/>
              </a:lnSpc>
            </a:pPr>
            <a:r>
              <a:rPr lang="en-GB" sz="2000" b="1" dirty="0" smtClean="0">
                <a:latin typeface="Arial" pitchFamily="34" charset="0"/>
                <a:cs typeface="Arial" pitchFamily="34" charset="0"/>
              </a:rPr>
              <a:t/>
            </a:r>
            <a:br>
              <a:rPr lang="en-GB" sz="2000" b="1" dirty="0" smtClean="0">
                <a:latin typeface="Arial" pitchFamily="34" charset="0"/>
                <a:cs typeface="Arial" pitchFamily="34" charset="0"/>
              </a:rPr>
            </a:br>
            <a:endParaRPr lang="en-GB" sz="2000" b="1" dirty="0">
              <a:latin typeface="Arial" pitchFamily="34" charset="0"/>
              <a:cs typeface="Arial" pitchFamily="34" charset="0"/>
            </a:endParaRP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2513" y="4666077"/>
            <a:ext cx="1702597" cy="464757"/>
          </a:xfrm>
          <a:prstGeom prst="rect">
            <a:avLst/>
          </a:prstGeom>
          <a:solidFill>
            <a:schemeClr val="bg1"/>
          </a:solidFill>
        </p:spPr>
      </p:pic>
      <p:sp>
        <p:nvSpPr>
          <p:cNvPr id="21" name="Text Placeholder 1"/>
          <p:cNvSpPr txBox="1">
            <a:spLocks/>
          </p:cNvSpPr>
          <p:nvPr/>
        </p:nvSpPr>
        <p:spPr>
          <a:xfrm>
            <a:off x="4738918" y="1218031"/>
            <a:ext cx="3872700" cy="2549119"/>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nSpc>
                <a:spcPct val="80000"/>
              </a:lnSpc>
              <a:defRPr/>
            </a:pPr>
            <a:endParaRPr lang="en-GB" sz="1600" dirty="0">
              <a:solidFill>
                <a:schemeClr val="tx1">
                  <a:lumMod val="65000"/>
                  <a:lumOff val="35000"/>
                </a:schemeClr>
              </a:solidFill>
              <a:latin typeface="Arial" pitchFamily="34" charset="0"/>
              <a:cs typeface="Arial" pitchFamily="34" charset="0"/>
            </a:endParaRPr>
          </a:p>
          <a:p>
            <a:pPr marL="342900" indent="-342900">
              <a:lnSpc>
                <a:spcPct val="80000"/>
              </a:lnSpc>
              <a:buFont typeface="Arial" pitchFamily="34" charset="0"/>
              <a:buChar char="•"/>
              <a:defRPr/>
            </a:pPr>
            <a:r>
              <a:rPr lang="en-GB" sz="1600" dirty="0">
                <a:solidFill>
                  <a:schemeClr val="tx1">
                    <a:lumMod val="65000"/>
                    <a:lumOff val="35000"/>
                  </a:schemeClr>
                </a:solidFill>
                <a:latin typeface="Arial" pitchFamily="34" charset="0"/>
                <a:cs typeface="Arial" pitchFamily="34" charset="0"/>
              </a:rPr>
              <a:t>IT </a:t>
            </a:r>
          </a:p>
          <a:p>
            <a:pPr marL="342900" indent="-342900">
              <a:lnSpc>
                <a:spcPct val="80000"/>
              </a:lnSpc>
              <a:buFont typeface="Arial" pitchFamily="34" charset="0"/>
              <a:buChar char="•"/>
              <a:defRPr/>
            </a:pPr>
            <a:r>
              <a:rPr lang="en-GB" sz="1600" dirty="0">
                <a:solidFill>
                  <a:schemeClr val="tx1">
                    <a:lumMod val="65000"/>
                    <a:lumOff val="35000"/>
                  </a:schemeClr>
                </a:solidFill>
                <a:latin typeface="Arial" pitchFamily="34" charset="0"/>
                <a:cs typeface="Arial" pitchFamily="34" charset="0"/>
              </a:rPr>
              <a:t>Legal</a:t>
            </a:r>
          </a:p>
          <a:p>
            <a:pPr marL="342900" indent="-342900">
              <a:lnSpc>
                <a:spcPct val="80000"/>
              </a:lnSpc>
              <a:buFont typeface="Arial" pitchFamily="34" charset="0"/>
              <a:buChar char="•"/>
              <a:defRPr/>
            </a:pPr>
            <a:r>
              <a:rPr lang="en-GB" sz="1600" dirty="0">
                <a:solidFill>
                  <a:schemeClr val="tx1">
                    <a:lumMod val="65000"/>
                    <a:lumOff val="35000"/>
                  </a:schemeClr>
                </a:solidFill>
                <a:latin typeface="Arial" pitchFamily="34" charset="0"/>
                <a:cs typeface="Arial" pitchFamily="34" charset="0"/>
              </a:rPr>
              <a:t>Finance</a:t>
            </a:r>
          </a:p>
          <a:p>
            <a:pPr marL="342900" indent="-342900">
              <a:lnSpc>
                <a:spcPct val="80000"/>
              </a:lnSpc>
              <a:buFont typeface="Arial" pitchFamily="34" charset="0"/>
              <a:buChar char="•"/>
              <a:defRPr/>
            </a:pPr>
            <a:r>
              <a:rPr lang="en-GB" sz="1600" dirty="0" smtClean="0">
                <a:solidFill>
                  <a:schemeClr val="tx1">
                    <a:lumMod val="65000"/>
                    <a:lumOff val="35000"/>
                  </a:schemeClr>
                </a:solidFill>
                <a:latin typeface="Arial" pitchFamily="34" charset="0"/>
                <a:cs typeface="Arial" pitchFamily="34" charset="0"/>
              </a:rPr>
              <a:t>Human Resources </a:t>
            </a:r>
            <a:endParaRPr lang="en-GB" sz="1600" dirty="0">
              <a:solidFill>
                <a:schemeClr val="tx1">
                  <a:lumMod val="65000"/>
                  <a:lumOff val="35000"/>
                </a:schemeClr>
              </a:solidFill>
              <a:latin typeface="Arial" pitchFamily="34" charset="0"/>
              <a:cs typeface="Arial" pitchFamily="34" charset="0"/>
            </a:endParaRPr>
          </a:p>
          <a:p>
            <a:pPr marL="342900" indent="-342900">
              <a:lnSpc>
                <a:spcPct val="80000"/>
              </a:lnSpc>
              <a:buFont typeface="Arial" pitchFamily="34" charset="0"/>
              <a:buChar char="•"/>
              <a:defRPr/>
            </a:pPr>
            <a:r>
              <a:rPr lang="en-GB" sz="1600" dirty="0" smtClean="0">
                <a:solidFill>
                  <a:schemeClr val="tx1">
                    <a:lumMod val="65000"/>
                    <a:lumOff val="35000"/>
                  </a:schemeClr>
                </a:solidFill>
                <a:latin typeface="Arial" pitchFamily="34" charset="0"/>
                <a:cs typeface="Arial" pitchFamily="34" charset="0"/>
              </a:rPr>
              <a:t>Administration</a:t>
            </a:r>
          </a:p>
          <a:p>
            <a:pPr marL="342900" indent="-342900">
              <a:lnSpc>
                <a:spcPct val="80000"/>
              </a:lnSpc>
              <a:buFont typeface="Arial" pitchFamily="34" charset="0"/>
              <a:buChar char="•"/>
              <a:defRPr/>
            </a:pPr>
            <a:r>
              <a:rPr lang="en-GB" sz="1600" dirty="0" smtClean="0">
                <a:solidFill>
                  <a:schemeClr val="tx1">
                    <a:lumMod val="65000"/>
                    <a:lumOff val="35000"/>
                  </a:schemeClr>
                </a:solidFill>
                <a:latin typeface="Arial" pitchFamily="34" charset="0"/>
                <a:cs typeface="Arial" pitchFamily="34" charset="0"/>
              </a:rPr>
              <a:t>Corporate Social Responsibility </a:t>
            </a:r>
            <a:endParaRPr lang="en-GB" sz="1600" dirty="0">
              <a:solidFill>
                <a:schemeClr val="tx1">
                  <a:lumMod val="65000"/>
                  <a:lumOff val="35000"/>
                </a:schemeClr>
              </a:solidFill>
              <a:latin typeface="Arial" pitchFamily="34" charset="0"/>
              <a:cs typeface="Arial" pitchFamily="34" charset="0"/>
            </a:endParaRPr>
          </a:p>
        </p:txBody>
      </p:sp>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4255" y="3184029"/>
            <a:ext cx="2518880" cy="1678597"/>
          </a:xfrm>
          <a:prstGeom prst="rect">
            <a:avLst/>
          </a:prstGeom>
        </p:spPr>
      </p:pic>
      <p:sp>
        <p:nvSpPr>
          <p:cNvPr id="23" name="Rectangle 22"/>
          <p:cNvSpPr/>
          <p:nvPr/>
        </p:nvSpPr>
        <p:spPr>
          <a:xfrm>
            <a:off x="2863273" y="3148200"/>
            <a:ext cx="329862" cy="35238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4" name="Rectangle 23"/>
          <p:cNvSpPr/>
          <p:nvPr/>
        </p:nvSpPr>
        <p:spPr>
          <a:xfrm>
            <a:off x="645223" y="4546073"/>
            <a:ext cx="329862" cy="352382"/>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3193" y="898827"/>
            <a:ext cx="3518180" cy="2143259"/>
          </a:xfrm>
          <a:prstGeom prst="rect">
            <a:avLst/>
          </a:prstGeom>
        </p:spPr>
      </p:pic>
      <p:sp>
        <p:nvSpPr>
          <p:cNvPr id="3" name="TextBox 2"/>
          <p:cNvSpPr txBox="1"/>
          <p:nvPr/>
        </p:nvSpPr>
        <p:spPr>
          <a:xfrm>
            <a:off x="1767155" y="1130156"/>
            <a:ext cx="2712378" cy="1754326"/>
          </a:xfrm>
          <a:prstGeom prst="rect">
            <a:avLst/>
          </a:prstGeom>
          <a:noFill/>
        </p:spPr>
        <p:txBody>
          <a:bodyPr wrap="square" rtlCol="0">
            <a:spAutoFit/>
          </a:bodyPr>
          <a:lstStyle/>
          <a:p>
            <a:r>
              <a:rPr lang="en-GB" b="1" dirty="0" smtClean="0">
                <a:solidFill>
                  <a:schemeClr val="accent3"/>
                </a:solidFill>
                <a:latin typeface="Arial Black" panose="020B0A04020102020204" pitchFamily="34" charset="0"/>
              </a:rPr>
              <a:t>1,730 annual recruitment requirement for other Construction Professionals and Technical Staff</a:t>
            </a:r>
            <a:endParaRPr lang="en-GB" b="1" dirty="0">
              <a:solidFill>
                <a:schemeClr val="accent3"/>
              </a:solidFill>
              <a:latin typeface="Arial Black" panose="020B0A04020102020204" pitchFamily="34" charset="0"/>
            </a:endParaRPr>
          </a:p>
        </p:txBody>
      </p:sp>
    </p:spTree>
    <p:extLst>
      <p:ext uri="{BB962C8B-B14F-4D97-AF65-F5344CB8AC3E}">
        <p14:creationId xmlns:p14="http://schemas.microsoft.com/office/powerpoint/2010/main" val="21816365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p:nvSpPr>
          <p:cNvPr id="2" name="Text Placeholder 1"/>
          <p:cNvSpPr txBox="1">
            <a:spLocks/>
          </p:cNvSpPr>
          <p:nvPr/>
        </p:nvSpPr>
        <p:spPr>
          <a:xfrm>
            <a:off x="174113" y="1366873"/>
            <a:ext cx="3178688" cy="3410548"/>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sz="1400" b="1" dirty="0">
                <a:cs typeface="Gisha" panose="020B0502040204020203" pitchFamily="34" charset="-79"/>
              </a:rPr>
              <a:t>Construction management jobs? </a:t>
            </a:r>
          </a:p>
          <a:p>
            <a:r>
              <a:rPr lang="en-GB" sz="1400" dirty="0">
                <a:cs typeface="Gisha" panose="020B0502040204020203" pitchFamily="34" charset="-79"/>
              </a:rPr>
              <a:t>You'll need to take a conversion course and/or further training either before starting work or on the job. </a:t>
            </a:r>
          </a:p>
          <a:p>
            <a:endParaRPr lang="en-GB" sz="1400" b="1" dirty="0">
              <a:cs typeface="Gisha" panose="020B0502040204020203" pitchFamily="34" charset="-79"/>
            </a:endParaRPr>
          </a:p>
          <a:p>
            <a:r>
              <a:rPr lang="en-GB" sz="1400" b="1" dirty="0">
                <a:cs typeface="Gisha" panose="020B0502040204020203" pitchFamily="34" charset="-79"/>
              </a:rPr>
              <a:t>Other construction jobs?</a:t>
            </a:r>
          </a:p>
          <a:p>
            <a:r>
              <a:rPr lang="en-GB" sz="1400" dirty="0">
                <a:cs typeface="Gisha" panose="020B0502040204020203" pitchFamily="34" charset="-79"/>
              </a:rPr>
              <a:t>For other construction jobs, including </a:t>
            </a:r>
            <a:r>
              <a:rPr lang="en-GB" sz="1400" dirty="0" smtClean="0">
                <a:cs typeface="Gisha" panose="020B0502040204020203" pitchFamily="34" charset="-79"/>
              </a:rPr>
              <a:t>roles </a:t>
            </a:r>
            <a:r>
              <a:rPr lang="en-GB" sz="1400" dirty="0">
                <a:cs typeface="Gisha" panose="020B0502040204020203" pitchFamily="34" charset="-79"/>
              </a:rPr>
              <a:t>in project management, facilities management and project planning, a conversion course may not be necessary. </a:t>
            </a:r>
          </a:p>
          <a:p>
            <a:endParaRPr lang="en-GB" sz="1400" dirty="0">
              <a:cs typeface="Gisha" panose="020B0502040204020203" pitchFamily="34" charset="-79"/>
            </a:endParaRPr>
          </a:p>
          <a:p>
            <a:endParaRPr lang="en-GB" sz="1100" dirty="0"/>
          </a:p>
        </p:txBody>
      </p:sp>
      <p:sp>
        <p:nvSpPr>
          <p:cNvPr id="3" name="Rectangle 2"/>
          <p:cNvSpPr/>
          <p:nvPr/>
        </p:nvSpPr>
        <p:spPr>
          <a:xfrm>
            <a:off x="188804" y="701964"/>
            <a:ext cx="1981741" cy="471052"/>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4" name="Rectangle 3"/>
          <p:cNvSpPr/>
          <p:nvPr/>
        </p:nvSpPr>
        <p:spPr>
          <a:xfrm>
            <a:off x="188806" y="295564"/>
            <a:ext cx="2341958"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290952" y="185414"/>
            <a:ext cx="8229600" cy="1467207"/>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50000"/>
              </a:lnSpc>
            </a:pPr>
            <a:r>
              <a:rPr lang="en-GB" altLang="en-US" sz="2000" dirty="0" smtClean="0">
                <a:solidFill>
                  <a:schemeClr val="bg1"/>
                </a:solidFill>
                <a:latin typeface="Arial" charset="0"/>
              </a:rPr>
              <a:t>NON-COGNATE</a:t>
            </a:r>
          </a:p>
          <a:p>
            <a:pPr>
              <a:lnSpc>
                <a:spcPct val="150000"/>
              </a:lnSpc>
            </a:pPr>
            <a:r>
              <a:rPr lang="en-GB" altLang="en-US" sz="2000" dirty="0" smtClean="0">
                <a:solidFill>
                  <a:schemeClr val="bg1"/>
                </a:solidFill>
                <a:latin typeface="Arial" charset="0"/>
              </a:rPr>
              <a:t>GRADUATES</a:t>
            </a:r>
            <a:r>
              <a:rPr lang="en-GB" altLang="en-US" sz="2000" dirty="0">
                <a:solidFill>
                  <a:srgbClr val="494976"/>
                </a:solidFill>
                <a:latin typeface="Arial" charset="0"/>
              </a:rPr>
              <a:t/>
            </a:r>
            <a:br>
              <a:rPr lang="en-GB" altLang="en-US" sz="2000" dirty="0">
                <a:solidFill>
                  <a:srgbClr val="494976"/>
                </a:solidFill>
                <a:latin typeface="Arial" charset="0"/>
              </a:rPr>
            </a:b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938561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2" name="Text Placeholder 1"/>
          <p:cNvSpPr txBox="1">
            <a:spLocks/>
          </p:cNvSpPr>
          <p:nvPr/>
        </p:nvSpPr>
        <p:spPr>
          <a:xfrm>
            <a:off x="174112" y="1422289"/>
            <a:ext cx="3409596" cy="3410548"/>
          </a:xfrm>
          <a:prstGeom prst="rect">
            <a:avLst/>
          </a:prstGeom>
        </p:spPr>
        <p:txBody>
          <a:bodyPr vert="horz" lIns="91440" tIns="45720" rIns="91440" bIns="45720" rtlCol="0">
            <a:no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285750" indent="-285750">
              <a:lnSpc>
                <a:spcPct val="150000"/>
              </a:lnSpc>
              <a:buFont typeface="Arial" panose="020B0604020202020204" pitchFamily="34" charset="0"/>
              <a:buChar char="•"/>
            </a:pPr>
            <a:r>
              <a:rPr lang="en-GB" sz="1400" dirty="0"/>
              <a:t>You’ll need a relevant first </a:t>
            </a:r>
            <a:r>
              <a:rPr lang="en-GB" sz="1400" dirty="0" smtClean="0"/>
              <a:t>degree.</a:t>
            </a:r>
            <a:endParaRPr lang="en-GB" sz="1400" dirty="0"/>
          </a:p>
          <a:p>
            <a:pPr marL="285750" indent="-285750">
              <a:buFont typeface="Arial" panose="020B0604020202020204" pitchFamily="34" charset="0"/>
              <a:buChar char="•"/>
            </a:pPr>
            <a:r>
              <a:rPr lang="en-GB" sz="1400" dirty="0" smtClean="0"/>
              <a:t>You </a:t>
            </a:r>
            <a:r>
              <a:rPr lang="en-GB" sz="1400" dirty="0"/>
              <a:t>are likely to still need relevant work experience to be </a:t>
            </a:r>
            <a:r>
              <a:rPr lang="en-GB" sz="1400" dirty="0" smtClean="0"/>
              <a:t>considered.</a:t>
            </a:r>
            <a:endParaRPr lang="en-GB" sz="1400" dirty="0"/>
          </a:p>
          <a:p>
            <a:pPr marL="285750" indent="-285750">
              <a:buFont typeface="Arial" panose="020B0604020202020204" pitchFamily="34" charset="0"/>
              <a:buChar char="•"/>
            </a:pPr>
            <a:r>
              <a:rPr lang="en-GB" sz="1400" dirty="0" smtClean="0"/>
              <a:t>Can </a:t>
            </a:r>
            <a:r>
              <a:rPr lang="en-GB" sz="1400" dirty="0"/>
              <a:t>comprise a range of modules delivered through a blended learning </a:t>
            </a:r>
            <a:r>
              <a:rPr lang="en-GB" sz="1400" dirty="0" smtClean="0"/>
              <a:t>approach.</a:t>
            </a:r>
            <a:endParaRPr lang="en-GB" sz="1400" dirty="0"/>
          </a:p>
          <a:p>
            <a:pPr marL="285750" indent="-285750">
              <a:buFont typeface="Arial" panose="020B0604020202020204" pitchFamily="34" charset="0"/>
              <a:buChar char="•"/>
            </a:pPr>
            <a:r>
              <a:rPr lang="en-GB" sz="1400" dirty="0" smtClean="0"/>
              <a:t>Can </a:t>
            </a:r>
            <a:r>
              <a:rPr lang="en-GB" sz="1400" dirty="0"/>
              <a:t>be assessed through a combination of group project work, individual assignments, </a:t>
            </a:r>
            <a:r>
              <a:rPr lang="en-GB" sz="1400" dirty="0" smtClean="0"/>
              <a:t>and seen </a:t>
            </a:r>
            <a:r>
              <a:rPr lang="en-GB" sz="1400" dirty="0"/>
              <a:t>and unseen </a:t>
            </a:r>
            <a:r>
              <a:rPr lang="en-GB" sz="1400" dirty="0" smtClean="0"/>
              <a:t>examinations.</a:t>
            </a:r>
            <a:endParaRPr lang="en-GB" sz="1400" dirty="0"/>
          </a:p>
          <a:p>
            <a:pPr marL="285750" indent="-285750">
              <a:buFont typeface="Arial" panose="020B0604020202020204" pitchFamily="34" charset="0"/>
              <a:buChar char="•"/>
            </a:pPr>
            <a:r>
              <a:rPr lang="en-GB" sz="1400" dirty="0" smtClean="0"/>
              <a:t>Typically </a:t>
            </a:r>
            <a:r>
              <a:rPr lang="en-GB" sz="1400" dirty="0"/>
              <a:t>includes a dissertation </a:t>
            </a:r>
            <a:r>
              <a:rPr lang="en-GB" sz="1400" dirty="0" smtClean="0"/>
              <a:t>module.</a:t>
            </a:r>
            <a:endParaRPr lang="en-GB" sz="1400" dirty="0"/>
          </a:p>
        </p:txBody>
      </p:sp>
      <p:sp>
        <p:nvSpPr>
          <p:cNvPr id="3" name="Rectangle 2"/>
          <p:cNvSpPr/>
          <p:nvPr/>
        </p:nvSpPr>
        <p:spPr>
          <a:xfrm>
            <a:off x="188803" y="701964"/>
            <a:ext cx="3394905" cy="471052"/>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4" name="Rectangle 3"/>
          <p:cNvSpPr/>
          <p:nvPr/>
        </p:nvSpPr>
        <p:spPr>
          <a:xfrm>
            <a:off x="188806" y="295564"/>
            <a:ext cx="2341958"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290952" y="185414"/>
            <a:ext cx="8229600" cy="1467207"/>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50000"/>
              </a:lnSpc>
            </a:pPr>
            <a:r>
              <a:rPr lang="en-GB" altLang="en-US" sz="2000" dirty="0" smtClean="0">
                <a:solidFill>
                  <a:schemeClr val="bg1"/>
                </a:solidFill>
                <a:latin typeface="Arial" charset="0"/>
              </a:rPr>
              <a:t>CONSTRUCTION</a:t>
            </a:r>
          </a:p>
          <a:p>
            <a:pPr>
              <a:lnSpc>
                <a:spcPct val="150000"/>
              </a:lnSpc>
            </a:pPr>
            <a:r>
              <a:rPr lang="en-GB" altLang="en-US" sz="2000" dirty="0" smtClean="0">
                <a:solidFill>
                  <a:schemeClr val="bg1"/>
                </a:solidFill>
                <a:latin typeface="Arial" charset="0"/>
              </a:rPr>
              <a:t>CONVERSION COURSES</a:t>
            </a:r>
            <a:r>
              <a:rPr lang="en-GB" altLang="en-US" sz="2000" dirty="0">
                <a:solidFill>
                  <a:srgbClr val="494976"/>
                </a:solidFill>
                <a:latin typeface="Arial" charset="0"/>
              </a:rPr>
              <a:t/>
            </a:r>
            <a:br>
              <a:rPr lang="en-GB" altLang="en-US" sz="2000" dirty="0">
                <a:solidFill>
                  <a:srgbClr val="494976"/>
                </a:solidFill>
                <a:latin typeface="Arial" charset="0"/>
              </a:rPr>
            </a:b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55725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p:cNvSpPr>
            <a:spLocks noGrp="1"/>
          </p:cNvSpPr>
          <p:nvPr>
            <p:ph type="subTitle" idx="1"/>
          </p:nvPr>
        </p:nvSpPr>
        <p:spPr>
          <a:xfrm>
            <a:off x="6169893" y="302363"/>
            <a:ext cx="2863272" cy="2930286"/>
          </a:xfrm>
        </p:spPr>
        <p:txBody>
          <a:bodyPr>
            <a:noAutofit/>
          </a:bodyPr>
          <a:lstStyle/>
          <a:p>
            <a:r>
              <a:rPr lang="en-GB" sz="1400" dirty="0">
                <a:solidFill>
                  <a:schemeClr val="bg1"/>
                </a:solidFill>
              </a:rPr>
              <a:t>Work experience gained before starting as c</a:t>
            </a:r>
            <a:r>
              <a:rPr lang="en-GB" sz="1400" dirty="0" smtClean="0">
                <a:solidFill>
                  <a:schemeClr val="bg1"/>
                </a:solidFill>
              </a:rPr>
              <a:t>ivil engineer:</a:t>
            </a:r>
            <a:endParaRPr lang="en-GB" sz="1400" dirty="0">
              <a:solidFill>
                <a:schemeClr val="bg1"/>
              </a:solidFill>
            </a:endParaRPr>
          </a:p>
          <a:p>
            <a:endParaRPr lang="en-GB" sz="1400" dirty="0">
              <a:solidFill>
                <a:schemeClr val="bg1"/>
              </a:solidFill>
            </a:endParaRPr>
          </a:p>
          <a:p>
            <a:pPr marL="285750" indent="-285750">
              <a:buFont typeface="Arial" panose="020B0604020202020204" pitchFamily="34" charset="0"/>
              <a:buChar char="•"/>
            </a:pPr>
            <a:r>
              <a:rPr lang="en-GB" sz="1400" dirty="0">
                <a:solidFill>
                  <a:schemeClr val="bg1"/>
                </a:solidFill>
              </a:rPr>
              <a:t>Voluntary work in Morocco with the charity Engineers Without Borders UK (EWB-UK) to look at improving agricultural productivity by reducing </a:t>
            </a:r>
            <a:r>
              <a:rPr lang="en-GB" sz="1400" dirty="0" smtClean="0">
                <a:solidFill>
                  <a:schemeClr val="bg1"/>
                </a:solidFill>
              </a:rPr>
              <a:t>water contamination </a:t>
            </a:r>
            <a:r>
              <a:rPr lang="en-GB" sz="1400" dirty="0">
                <a:solidFill>
                  <a:schemeClr val="bg1"/>
                </a:solidFill>
              </a:rPr>
              <a:t>and improving irrigation systems. </a:t>
            </a:r>
          </a:p>
          <a:p>
            <a:pPr marL="285750" indent="-285750">
              <a:buFont typeface="Arial" panose="020B0604020202020204" pitchFamily="34" charset="0"/>
              <a:buChar char="•"/>
            </a:pPr>
            <a:r>
              <a:rPr lang="en-GB" sz="1400" dirty="0">
                <a:solidFill>
                  <a:schemeClr val="bg1"/>
                </a:solidFill>
              </a:rPr>
              <a:t>An </a:t>
            </a:r>
            <a:r>
              <a:rPr lang="en-GB" sz="1400" dirty="0" smtClean="0">
                <a:solidFill>
                  <a:schemeClr val="bg1"/>
                </a:solidFill>
              </a:rPr>
              <a:t>internship </a:t>
            </a:r>
            <a:r>
              <a:rPr lang="en-GB" sz="1400" dirty="0">
                <a:solidFill>
                  <a:schemeClr val="bg1"/>
                </a:solidFill>
              </a:rPr>
              <a:t>for 3 months at the EWB-UK </a:t>
            </a:r>
            <a:r>
              <a:rPr lang="en-GB" sz="1400" dirty="0" smtClean="0">
                <a:solidFill>
                  <a:schemeClr val="bg1"/>
                </a:solidFill>
              </a:rPr>
              <a:t>office. </a:t>
            </a:r>
            <a:endParaRPr lang="en-GB" sz="1400" dirty="0">
              <a:solidFill>
                <a:schemeClr val="bg1"/>
              </a:solidFill>
            </a:endParaRPr>
          </a:p>
          <a:p>
            <a:pPr marL="285750" indent="-285750">
              <a:buFont typeface="Arial" panose="020B0604020202020204" pitchFamily="34" charset="0"/>
              <a:buChar char="•"/>
            </a:pPr>
            <a:r>
              <a:rPr lang="en-GB" sz="1400" dirty="0">
                <a:solidFill>
                  <a:schemeClr val="bg1"/>
                </a:solidFill>
              </a:rPr>
              <a:t>A couple of months helping to build a community centre in Malawi. </a:t>
            </a:r>
          </a:p>
          <a:p>
            <a:endParaRPr lang="en-GB" sz="1400" i="1" dirty="0" smtClean="0">
              <a:solidFill>
                <a:schemeClr val="bg1"/>
              </a:solidFill>
            </a:endParaRPr>
          </a:p>
          <a:p>
            <a:endParaRPr lang="en-GB" sz="1400" i="1" dirty="0">
              <a:solidFill>
                <a:schemeClr val="bg1"/>
              </a:solidFill>
            </a:endParaRPr>
          </a:p>
          <a:p>
            <a:endParaRPr lang="en-GB" sz="1400" i="1" dirty="0">
              <a:solidFill>
                <a:schemeClr val="bg1"/>
              </a:solidFill>
            </a:endParaRPr>
          </a:p>
        </p:txBody>
      </p:sp>
      <p:sp>
        <p:nvSpPr>
          <p:cNvPr id="8" name="Rectangle 7"/>
          <p:cNvSpPr/>
          <p:nvPr/>
        </p:nvSpPr>
        <p:spPr>
          <a:xfrm>
            <a:off x="2109022" y="4544215"/>
            <a:ext cx="336798" cy="3169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193963" y="406400"/>
            <a:ext cx="4701310" cy="314036"/>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pic>
        <p:nvPicPr>
          <p:cNvPr id="10" name="Picture 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16024" y="1766461"/>
            <a:ext cx="4398564" cy="2932376"/>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4406185" y="4425726"/>
            <a:ext cx="336798" cy="3169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325419" y="1607973"/>
            <a:ext cx="336798" cy="3169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le 1"/>
          <p:cNvSpPr>
            <a:spLocks noGrp="1"/>
          </p:cNvSpPr>
          <p:nvPr>
            <p:ph type="ctrTitle"/>
          </p:nvPr>
        </p:nvSpPr>
        <p:spPr>
          <a:xfrm>
            <a:off x="189722" y="596244"/>
            <a:ext cx="7944122" cy="1481934"/>
          </a:xfrm>
        </p:spPr>
        <p:txBody>
          <a:bodyPr>
            <a:normAutofit fontScale="90000"/>
          </a:bodyPr>
          <a:lstStyle/>
          <a:p>
            <a:pPr>
              <a:lnSpc>
                <a:spcPct val="150000"/>
              </a:lnSpc>
            </a:pPr>
            <a:r>
              <a:rPr lang="en-GB" sz="2200" dirty="0" smtClean="0">
                <a:solidFill>
                  <a:schemeClr val="bg1"/>
                </a:solidFill>
              </a:rPr>
              <a:t>WORK EXPERIENCE CASE STUDY</a:t>
            </a:r>
            <a:r>
              <a:rPr lang="en-GB" dirty="0" smtClean="0"/>
              <a:t/>
            </a:r>
            <a:br>
              <a:rPr lang="en-GB" dirty="0" smtClean="0"/>
            </a:br>
            <a:r>
              <a:rPr lang="en-GB" sz="1800" dirty="0" smtClean="0">
                <a:latin typeface="Arial" pitchFamily="34" charset="0"/>
                <a:cs typeface="Arial" pitchFamily="34" charset="0"/>
              </a:rPr>
              <a:t>Stacey Clifford –  Engineer</a:t>
            </a:r>
            <a:r>
              <a:rPr lang="en-GB" sz="2000" dirty="0">
                <a:latin typeface="Arial" pitchFamily="34" charset="0"/>
                <a:cs typeface="Arial" pitchFamily="34" charset="0"/>
              </a:rPr>
              <a:t/>
            </a:r>
            <a:br>
              <a:rPr lang="en-GB" sz="2000" dirty="0">
                <a:latin typeface="Arial" pitchFamily="34" charset="0"/>
                <a:cs typeface="Arial" pitchFamily="34" charset="0"/>
              </a:rPr>
            </a:br>
            <a:r>
              <a:rPr lang="en-GB" dirty="0" smtClean="0"/>
              <a:t/>
            </a:r>
            <a:br>
              <a:rPr lang="en-GB" dirty="0" smtClean="0"/>
            </a:br>
            <a:endParaRPr lang="en-GB" dirty="0"/>
          </a:p>
        </p:txBody>
      </p:sp>
      <p:sp>
        <p:nvSpPr>
          <p:cNvPr id="14" name="Rectangle 13"/>
          <p:cNvSpPr/>
          <p:nvPr/>
        </p:nvSpPr>
        <p:spPr>
          <a:xfrm>
            <a:off x="7573818" y="3851564"/>
            <a:ext cx="230909" cy="27709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31968273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9" y="0"/>
            <a:ext cx="9141291" cy="5143500"/>
          </a:xfrm>
          <a:prstGeom prst="rect">
            <a:avLst/>
          </a:prstGeom>
        </p:spPr>
      </p:pic>
      <p:sp>
        <p:nvSpPr>
          <p:cNvPr id="7" name="Text Placeholder 1"/>
          <p:cNvSpPr txBox="1">
            <a:spLocks/>
          </p:cNvSpPr>
          <p:nvPr/>
        </p:nvSpPr>
        <p:spPr>
          <a:xfrm>
            <a:off x="257944" y="1608830"/>
            <a:ext cx="4184747" cy="1362636"/>
          </a:xfrm>
          <a:prstGeom prst="rect">
            <a:avLst/>
          </a:prstGeom>
        </p:spPr>
        <p:txBody>
          <a:bodyPr vert="horz" lIns="91440" tIns="45720" rIns="91440" bIns="45720" rtlCol="0">
            <a:no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285750" indent="-285750">
              <a:lnSpc>
                <a:spcPct val="150000"/>
              </a:lnSpc>
              <a:buFont typeface="Arial" pitchFamily="34" charset="0"/>
              <a:buChar char="•"/>
            </a:pPr>
            <a:r>
              <a:rPr lang="en-GB" sz="1400" dirty="0" smtClean="0"/>
              <a:t>Enthusiasm</a:t>
            </a:r>
            <a:endParaRPr lang="en-GB" sz="1400" dirty="0"/>
          </a:p>
          <a:p>
            <a:pPr marL="285750" indent="-285750">
              <a:lnSpc>
                <a:spcPct val="150000"/>
              </a:lnSpc>
              <a:buFont typeface="Arial" pitchFamily="34" charset="0"/>
              <a:buChar char="•"/>
            </a:pPr>
            <a:r>
              <a:rPr lang="en-GB" sz="1400" dirty="0" smtClean="0"/>
              <a:t>Teamwork</a:t>
            </a:r>
            <a:endParaRPr lang="en-GB" sz="1400" dirty="0"/>
          </a:p>
          <a:p>
            <a:pPr marL="285750" indent="-285750">
              <a:lnSpc>
                <a:spcPct val="150000"/>
              </a:lnSpc>
              <a:buFont typeface="Arial" pitchFamily="34" charset="0"/>
              <a:buChar char="•"/>
            </a:pPr>
            <a:r>
              <a:rPr lang="en-GB" sz="1400" dirty="0"/>
              <a:t>Strong communication skills</a:t>
            </a:r>
          </a:p>
          <a:p>
            <a:pPr marL="285750" indent="-285750">
              <a:lnSpc>
                <a:spcPct val="150000"/>
              </a:lnSpc>
              <a:buFont typeface="Arial" pitchFamily="34" charset="0"/>
              <a:buChar char="•"/>
            </a:pPr>
            <a:r>
              <a:rPr lang="en-GB" sz="1400" dirty="0"/>
              <a:t>Time management</a:t>
            </a:r>
          </a:p>
          <a:p>
            <a:pPr marL="285750" indent="-285750">
              <a:lnSpc>
                <a:spcPct val="150000"/>
              </a:lnSpc>
              <a:buFont typeface="Arial" pitchFamily="34" charset="0"/>
              <a:buChar char="•"/>
            </a:pPr>
            <a:r>
              <a:rPr lang="en-GB" sz="1400" dirty="0"/>
              <a:t>Commercial awareness</a:t>
            </a:r>
          </a:p>
          <a:p>
            <a:pPr marL="285750" indent="-285750">
              <a:lnSpc>
                <a:spcPct val="150000"/>
              </a:lnSpc>
              <a:buFont typeface="Arial" pitchFamily="34" charset="0"/>
              <a:buChar char="•"/>
            </a:pPr>
            <a:r>
              <a:rPr lang="en-GB" sz="1400" dirty="0"/>
              <a:t>Leadership qualities</a:t>
            </a:r>
          </a:p>
          <a:p>
            <a:pPr marL="285750" indent="-285750">
              <a:lnSpc>
                <a:spcPct val="150000"/>
              </a:lnSpc>
              <a:buFont typeface="Arial" pitchFamily="34" charset="0"/>
              <a:buChar char="•"/>
            </a:pPr>
            <a:r>
              <a:rPr lang="en-GB" sz="1400" dirty="0" smtClean="0"/>
              <a:t>Problem-solving </a:t>
            </a:r>
            <a:r>
              <a:rPr lang="en-GB" sz="1400" dirty="0"/>
              <a:t>skills</a:t>
            </a:r>
          </a:p>
          <a:p>
            <a:pPr marL="285750" indent="-285750">
              <a:lnSpc>
                <a:spcPct val="150000"/>
              </a:lnSpc>
              <a:buFont typeface="Arial" pitchFamily="34" charset="0"/>
              <a:buChar char="•"/>
            </a:pPr>
            <a:r>
              <a:rPr lang="en-GB" sz="1400" dirty="0"/>
              <a:t>IT skills</a:t>
            </a:r>
          </a:p>
          <a:p>
            <a:pPr>
              <a:lnSpc>
                <a:spcPct val="150000"/>
              </a:lnSpc>
            </a:pPr>
            <a:endParaRPr lang="en-GB" sz="1400" dirty="0" smtClean="0">
              <a:latin typeface="Arial" panose="020B0604020202020204" pitchFamily="34" charset="0"/>
              <a:cs typeface="Arial" panose="020B0604020202020204" pitchFamily="34" charset="0"/>
            </a:endParaRPr>
          </a:p>
          <a:p>
            <a:pPr marL="285750" indent="-285750">
              <a:lnSpc>
                <a:spcPct val="150000"/>
              </a:lnSpc>
              <a:buFont typeface="Arial" pitchFamily="34" charset="0"/>
              <a:buChar char="•"/>
            </a:pPr>
            <a:endParaRPr lang="en-GB" sz="1400" dirty="0"/>
          </a:p>
        </p:txBody>
      </p:sp>
      <p:sp>
        <p:nvSpPr>
          <p:cNvPr id="8" name="Rectangle 7"/>
          <p:cNvSpPr/>
          <p:nvPr/>
        </p:nvSpPr>
        <p:spPr>
          <a:xfrm>
            <a:off x="4564969" y="2872902"/>
            <a:ext cx="227550" cy="2275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2480586" y="3572989"/>
            <a:ext cx="188953" cy="18895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355054" y="295564"/>
            <a:ext cx="3200946"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3" name="Rectangle 12"/>
          <p:cNvSpPr/>
          <p:nvPr/>
        </p:nvSpPr>
        <p:spPr>
          <a:xfrm>
            <a:off x="355052" y="701964"/>
            <a:ext cx="2314487" cy="471052"/>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5" name="Title 2"/>
          <p:cNvSpPr txBox="1">
            <a:spLocks/>
          </p:cNvSpPr>
          <p:nvPr/>
        </p:nvSpPr>
        <p:spPr>
          <a:xfrm>
            <a:off x="355054" y="324960"/>
            <a:ext cx="3681237" cy="184557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50000"/>
              </a:lnSpc>
            </a:pPr>
            <a:r>
              <a:rPr lang="en-GB" altLang="en-US" sz="2000" dirty="0" smtClean="0">
                <a:solidFill>
                  <a:schemeClr val="bg1"/>
                </a:solidFill>
              </a:rPr>
              <a:t>ESSENTIAL SKILLS FOR CONSTRUCTION</a:t>
            </a:r>
          </a:p>
          <a:p>
            <a:pPr>
              <a:lnSpc>
                <a:spcPct val="150000"/>
              </a:lnSpc>
            </a:pPr>
            <a:r>
              <a:rPr lang="en-GB" sz="2400" dirty="0" smtClean="0">
                <a:solidFill>
                  <a:schemeClr val="bg1"/>
                </a:solidFill>
                <a:latin typeface="Arial" panose="020B0604020202020204" pitchFamily="34" charset="0"/>
                <a:cs typeface="Arial" panose="020B0604020202020204" pitchFamily="34" charset="0"/>
              </a:rPr>
              <a:t/>
            </a:r>
            <a:br>
              <a:rPr lang="en-GB" sz="2400" dirty="0" smtClean="0">
                <a:solidFill>
                  <a:schemeClr val="bg1"/>
                </a:solidFill>
                <a:latin typeface="Arial" panose="020B0604020202020204" pitchFamily="34" charset="0"/>
                <a:cs typeface="Arial" panose="020B0604020202020204" pitchFamily="34" charset="0"/>
              </a:rPr>
            </a:br>
            <a:endParaRPr lang="en-GB" sz="2400" dirty="0">
              <a:solidFill>
                <a:schemeClr val="bg1"/>
              </a:solidFill>
            </a:endParaRPr>
          </a:p>
        </p:txBody>
      </p:sp>
    </p:spTree>
    <p:extLst>
      <p:ext uri="{BB962C8B-B14F-4D97-AF65-F5344CB8AC3E}">
        <p14:creationId xmlns:p14="http://schemas.microsoft.com/office/powerpoint/2010/main" val="24155907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9" y="0"/>
            <a:ext cx="9141291" cy="5143499"/>
          </a:xfrm>
          <a:prstGeom prst="rect">
            <a:avLst/>
          </a:prstGeom>
        </p:spPr>
      </p:pic>
      <p:sp>
        <p:nvSpPr>
          <p:cNvPr id="5" name="Text Placeholder 1"/>
          <p:cNvSpPr txBox="1">
            <a:spLocks/>
          </p:cNvSpPr>
          <p:nvPr/>
        </p:nvSpPr>
        <p:spPr>
          <a:xfrm>
            <a:off x="174113" y="1542357"/>
            <a:ext cx="3511196" cy="3410548"/>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endParaRPr lang="en-GB" sz="1600" b="1" dirty="0" smtClean="0">
              <a:latin typeface="Arial" panose="020B0604020202020204" pitchFamily="34" charset="0"/>
              <a:cs typeface="Arial" panose="020B0604020202020204" pitchFamily="34" charset="0"/>
            </a:endParaRPr>
          </a:p>
          <a:p>
            <a:pPr>
              <a:buClr>
                <a:srgbClr val="494976"/>
              </a:buClr>
              <a:defRPr/>
            </a:pPr>
            <a:r>
              <a:rPr lang="en-GB" b="1" dirty="0" smtClean="0">
                <a:solidFill>
                  <a:schemeClr val="accent2"/>
                </a:solidFill>
              </a:rPr>
              <a:t>Things </a:t>
            </a:r>
            <a:r>
              <a:rPr lang="en-GB" b="1" dirty="0">
                <a:solidFill>
                  <a:schemeClr val="accent2"/>
                </a:solidFill>
              </a:rPr>
              <a:t>you can do:</a:t>
            </a:r>
          </a:p>
          <a:p>
            <a:pPr>
              <a:buClr>
                <a:srgbClr val="494976"/>
              </a:buClr>
              <a:defRPr/>
            </a:pPr>
            <a:endParaRPr lang="en-GB" sz="1400" dirty="0">
              <a:solidFill>
                <a:srgbClr val="4D4E53"/>
              </a:solidFill>
            </a:endParaRPr>
          </a:p>
          <a:p>
            <a:pPr marL="285750" indent="-285750">
              <a:buFont typeface="Arial" panose="020B0604020202020204" pitchFamily="34" charset="0"/>
              <a:buChar char="•"/>
            </a:pPr>
            <a:r>
              <a:rPr lang="en-GB" sz="1400" dirty="0"/>
              <a:t>Research the industry in </a:t>
            </a:r>
            <a:r>
              <a:rPr lang="en-GB" sz="1400" dirty="0" smtClean="0"/>
              <a:t>general.</a:t>
            </a:r>
            <a:endParaRPr lang="en-GB" sz="1400" dirty="0"/>
          </a:p>
          <a:p>
            <a:pPr marL="285750" indent="-285750">
              <a:buFont typeface="Arial" panose="020B0604020202020204" pitchFamily="34" charset="0"/>
              <a:buChar char="•"/>
            </a:pPr>
            <a:r>
              <a:rPr lang="en-GB" sz="1400" dirty="0"/>
              <a:t>Gain work experience in the </a:t>
            </a:r>
            <a:r>
              <a:rPr lang="en-GB" sz="1400" dirty="0" smtClean="0"/>
              <a:t>field.</a:t>
            </a:r>
            <a:endParaRPr lang="en-GB" sz="1400" dirty="0"/>
          </a:p>
          <a:p>
            <a:pPr marL="285750" indent="-285750">
              <a:buFont typeface="Arial" panose="020B0604020202020204" pitchFamily="34" charset="0"/>
              <a:buChar char="•"/>
            </a:pPr>
            <a:r>
              <a:rPr lang="en-GB" sz="1400" dirty="0"/>
              <a:t>Put a good CV </a:t>
            </a:r>
            <a:r>
              <a:rPr lang="en-GB" sz="1400" dirty="0" smtClean="0"/>
              <a:t>together.</a:t>
            </a:r>
            <a:endParaRPr lang="en-GB" sz="1400" dirty="0"/>
          </a:p>
          <a:p>
            <a:pPr marL="285750" indent="-285750">
              <a:buFont typeface="Arial" panose="020B0604020202020204" pitchFamily="34" charset="0"/>
              <a:buChar char="•"/>
            </a:pPr>
            <a:r>
              <a:rPr lang="en-GB" sz="1400" dirty="0"/>
              <a:t>Research the company you are applying </a:t>
            </a:r>
            <a:r>
              <a:rPr lang="en-GB" sz="1400" dirty="0" smtClean="0"/>
              <a:t>to.</a:t>
            </a:r>
            <a:endParaRPr lang="en-GB" sz="1400" dirty="0"/>
          </a:p>
          <a:p>
            <a:pPr marL="285750" indent="-285750">
              <a:buFont typeface="Arial" panose="020B0604020202020204" pitchFamily="34" charset="0"/>
              <a:buChar char="•"/>
            </a:pPr>
            <a:r>
              <a:rPr lang="en-GB" sz="1400" dirty="0"/>
              <a:t>Demonstrate your passion for construction to employers through your supporting letter and </a:t>
            </a:r>
            <a:r>
              <a:rPr lang="en-GB" sz="1400" dirty="0" smtClean="0"/>
              <a:t>interview.</a:t>
            </a:r>
          </a:p>
          <a:p>
            <a:pPr marL="285750" indent="-285750">
              <a:buFont typeface="Arial" panose="020B0604020202020204" pitchFamily="34" charset="0"/>
              <a:buChar char="•"/>
            </a:pPr>
            <a:r>
              <a:rPr lang="en-GB" sz="1400" dirty="0" smtClean="0"/>
              <a:t>Demonstrate your role in contributing to success</a:t>
            </a:r>
            <a:endParaRPr lang="en-GB" sz="1400" dirty="0"/>
          </a:p>
        </p:txBody>
      </p:sp>
      <p:sp>
        <p:nvSpPr>
          <p:cNvPr id="6" name="Rectangle 5"/>
          <p:cNvSpPr/>
          <p:nvPr/>
        </p:nvSpPr>
        <p:spPr>
          <a:xfrm>
            <a:off x="188805" y="701964"/>
            <a:ext cx="1667704" cy="471052"/>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Rectangle 6"/>
          <p:cNvSpPr/>
          <p:nvPr/>
        </p:nvSpPr>
        <p:spPr>
          <a:xfrm>
            <a:off x="188806" y="295564"/>
            <a:ext cx="1667703"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8" name="Title 2"/>
          <p:cNvSpPr txBox="1">
            <a:spLocks/>
          </p:cNvSpPr>
          <p:nvPr/>
        </p:nvSpPr>
        <p:spPr>
          <a:xfrm>
            <a:off x="290952" y="194650"/>
            <a:ext cx="8229600" cy="1467207"/>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50000"/>
              </a:lnSpc>
            </a:pPr>
            <a:r>
              <a:rPr lang="en-GB" altLang="en-US" sz="2000" dirty="0" smtClean="0">
                <a:solidFill>
                  <a:schemeClr val="bg1"/>
                </a:solidFill>
                <a:latin typeface="Arial" charset="0"/>
              </a:rPr>
              <a:t>GETTING</a:t>
            </a:r>
          </a:p>
          <a:p>
            <a:pPr>
              <a:lnSpc>
                <a:spcPct val="150000"/>
              </a:lnSpc>
            </a:pPr>
            <a:r>
              <a:rPr lang="en-GB" altLang="en-US" sz="2000" dirty="0" smtClean="0">
                <a:solidFill>
                  <a:schemeClr val="bg1"/>
                </a:solidFill>
                <a:latin typeface="Arial" charset="0"/>
              </a:rPr>
              <a:t>STARTED</a:t>
            </a:r>
            <a:r>
              <a:rPr lang="en-GB" altLang="en-US" sz="2000" dirty="0">
                <a:solidFill>
                  <a:srgbClr val="494976"/>
                </a:solidFill>
                <a:latin typeface="Arial" charset="0"/>
              </a:rPr>
              <a:t/>
            </a:r>
            <a:br>
              <a:rPr lang="en-GB" altLang="en-US" sz="2000" dirty="0">
                <a:solidFill>
                  <a:srgbClr val="494976"/>
                </a:solidFill>
                <a:latin typeface="Arial" charset="0"/>
              </a:rPr>
            </a:b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28839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0156" y="3334533"/>
            <a:ext cx="1905295" cy="1271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2071802" y="3248228"/>
            <a:ext cx="254882" cy="2275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440326" y="4442675"/>
            <a:ext cx="227550" cy="2275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537035" y="3347342"/>
            <a:ext cx="1866900" cy="12455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3949640" y="3219505"/>
            <a:ext cx="254882" cy="2275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2508008" y="4442675"/>
            <a:ext cx="227550" cy="2275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579951" y="3333280"/>
            <a:ext cx="1909052" cy="12737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Rectangle 14"/>
          <p:cNvSpPr/>
          <p:nvPr/>
        </p:nvSpPr>
        <p:spPr>
          <a:xfrm>
            <a:off x="6234121" y="3220758"/>
            <a:ext cx="254882" cy="2275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4572000" y="4442675"/>
            <a:ext cx="227550" cy="2275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193964" y="356260"/>
            <a:ext cx="1877838" cy="317996"/>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9" name="Rectangle 18"/>
          <p:cNvSpPr/>
          <p:nvPr/>
        </p:nvSpPr>
        <p:spPr>
          <a:xfrm>
            <a:off x="193963" y="674256"/>
            <a:ext cx="2818959" cy="32921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0" name="Title 2"/>
          <p:cNvSpPr txBox="1">
            <a:spLocks/>
          </p:cNvSpPr>
          <p:nvPr/>
        </p:nvSpPr>
        <p:spPr>
          <a:xfrm>
            <a:off x="268403" y="-241726"/>
            <a:ext cx="3681237" cy="184557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altLang="en-US" sz="2000" dirty="0" smtClean="0">
                <a:solidFill>
                  <a:schemeClr val="bg1"/>
                </a:solidFill>
                <a:latin typeface="Arial" charset="0"/>
              </a:rPr>
              <a:t>WHAT IS AN</a:t>
            </a:r>
          </a:p>
          <a:p>
            <a:r>
              <a:rPr lang="en-GB" altLang="en-US" sz="2000" dirty="0" smtClean="0">
                <a:solidFill>
                  <a:schemeClr val="bg1"/>
                </a:solidFill>
                <a:latin typeface="Arial" charset="0"/>
              </a:rPr>
              <a:t>APPRENTICESHIP?</a:t>
            </a:r>
            <a:endParaRPr lang="en-GB" dirty="0"/>
          </a:p>
        </p:txBody>
      </p:sp>
      <p:sp>
        <p:nvSpPr>
          <p:cNvPr id="21" name="Text Placeholder 1"/>
          <p:cNvSpPr txBox="1">
            <a:spLocks/>
          </p:cNvSpPr>
          <p:nvPr/>
        </p:nvSpPr>
        <p:spPr>
          <a:xfrm>
            <a:off x="340360" y="1320693"/>
            <a:ext cx="4638040" cy="3410548"/>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285750" indent="-285750">
              <a:buFont typeface="Arial" panose="020B0604020202020204" pitchFamily="34" charset="0"/>
              <a:buChar char="•"/>
            </a:pPr>
            <a:r>
              <a:rPr lang="en-GB" sz="1400" dirty="0"/>
              <a:t>Combines </a:t>
            </a:r>
            <a:r>
              <a:rPr lang="en-GB" sz="1400" dirty="0" smtClean="0"/>
              <a:t>off-the-job </a:t>
            </a:r>
            <a:r>
              <a:rPr lang="en-GB" sz="1400" dirty="0"/>
              <a:t>learning </a:t>
            </a:r>
            <a:r>
              <a:rPr lang="en-GB" sz="1400" dirty="0" smtClean="0"/>
              <a:t>(e.g</a:t>
            </a:r>
            <a:r>
              <a:rPr lang="en-GB" sz="1400" dirty="0"/>
              <a:t>. college/training </a:t>
            </a:r>
            <a:r>
              <a:rPr lang="en-GB" sz="1400" dirty="0" smtClean="0"/>
              <a:t>provider) </a:t>
            </a:r>
            <a:r>
              <a:rPr lang="en-GB" sz="1400" dirty="0"/>
              <a:t>and on-site </a:t>
            </a:r>
            <a:r>
              <a:rPr lang="en-GB" sz="1400" dirty="0" smtClean="0"/>
              <a:t>experience.</a:t>
            </a:r>
            <a:endParaRPr lang="en-GB" sz="1400" dirty="0"/>
          </a:p>
          <a:p>
            <a:pPr marL="285750" indent="-285750">
              <a:buFont typeface="Arial" panose="020B0604020202020204" pitchFamily="34" charset="0"/>
              <a:buChar char="•"/>
            </a:pPr>
            <a:r>
              <a:rPr lang="en-GB" sz="1400" dirty="0" smtClean="0"/>
              <a:t>Full-time </a:t>
            </a:r>
            <a:r>
              <a:rPr lang="en-GB" sz="1400" dirty="0"/>
              <a:t>paid employment (earn while you learn</a:t>
            </a:r>
            <a:r>
              <a:rPr lang="en-GB" sz="1400" dirty="0" smtClean="0"/>
              <a:t>).</a:t>
            </a:r>
            <a:endParaRPr lang="en-GB" sz="1400" dirty="0"/>
          </a:p>
          <a:p>
            <a:pPr marL="285750" indent="-285750">
              <a:buFont typeface="Arial" panose="020B0604020202020204" pitchFamily="34" charset="0"/>
              <a:buChar char="•"/>
            </a:pPr>
            <a:r>
              <a:rPr lang="en-GB" sz="1400" dirty="0"/>
              <a:t>An opportunity to develop skills and achieve recognised </a:t>
            </a:r>
            <a:r>
              <a:rPr lang="en-GB" sz="1400" dirty="0" smtClean="0"/>
              <a:t>qualifications.</a:t>
            </a:r>
            <a:endParaRPr lang="en-GB" sz="1400" dirty="0"/>
          </a:p>
          <a:p>
            <a:pPr marL="285750" indent="-285750">
              <a:buFont typeface="Arial" panose="020B0604020202020204" pitchFamily="34" charset="0"/>
              <a:buChar char="•"/>
            </a:pPr>
            <a:r>
              <a:rPr lang="en-GB" sz="1400" dirty="0"/>
              <a:t>An opportunity to start a successful </a:t>
            </a:r>
            <a:r>
              <a:rPr lang="en-GB" sz="1400" dirty="0" smtClean="0"/>
              <a:t>career.</a:t>
            </a:r>
            <a:endParaRPr lang="en-GB" sz="1400" dirty="0"/>
          </a:p>
          <a:p>
            <a:pPr marL="285750" indent="-285750">
              <a:buFont typeface="Arial" panose="020B0604020202020204" pitchFamily="34" charset="0"/>
              <a:buChar char="•"/>
            </a:pPr>
            <a:r>
              <a:rPr lang="en-GB" sz="1400" dirty="0"/>
              <a:t>Highly valued by </a:t>
            </a:r>
            <a:r>
              <a:rPr lang="en-GB" sz="1400" dirty="0" smtClean="0"/>
              <a:t>employers.</a:t>
            </a:r>
            <a:endParaRPr lang="en-GB" sz="1400" dirty="0"/>
          </a:p>
          <a:p>
            <a:pPr marL="285750" indent="-285750">
              <a:buFont typeface="Arial" panose="020B0604020202020204" pitchFamily="34" charset="0"/>
              <a:buChar char="•"/>
            </a:pPr>
            <a:endParaRPr lang="en-GB" sz="1400" dirty="0"/>
          </a:p>
        </p:txBody>
      </p:sp>
    </p:spTree>
    <p:extLst>
      <p:ext uri="{BB962C8B-B14F-4D97-AF65-F5344CB8AC3E}">
        <p14:creationId xmlns:p14="http://schemas.microsoft.com/office/powerpoint/2010/main" val="25916602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6109"/>
            <a:ext cx="1760239" cy="2655037"/>
          </a:xfrm>
          <a:prstGeom prst="rect">
            <a:avLst/>
          </a:prstGeom>
        </p:spPr>
      </p:pic>
      <p:sp>
        <p:nvSpPr>
          <p:cNvPr id="9" name="Rectangle 8"/>
          <p:cNvSpPr/>
          <p:nvPr/>
        </p:nvSpPr>
        <p:spPr>
          <a:xfrm>
            <a:off x="0" y="2821146"/>
            <a:ext cx="1911927"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0" name="TextBox 9"/>
          <p:cNvSpPr txBox="1"/>
          <p:nvPr/>
        </p:nvSpPr>
        <p:spPr>
          <a:xfrm>
            <a:off x="12333" y="2916685"/>
            <a:ext cx="3956961" cy="1159292"/>
          </a:xfrm>
          <a:prstGeom prst="rect">
            <a:avLst/>
          </a:prstGeom>
          <a:noFill/>
        </p:spPr>
        <p:txBody>
          <a:bodyPr wrap="square" rtlCol="0">
            <a:spAutoFit/>
          </a:bodyPr>
          <a:lstStyle/>
          <a:p>
            <a:r>
              <a:rPr lang="en-ZA" sz="4400" b="1" baseline="30000" dirty="0" smtClean="0">
                <a:solidFill>
                  <a:schemeClr val="bg1"/>
                </a:solidFill>
              </a:rPr>
              <a:t>YOU FOR </a:t>
            </a:r>
          </a:p>
          <a:p>
            <a:endParaRPr lang="en-ZA" sz="4000" dirty="0">
              <a:solidFill>
                <a:schemeClr val="bg1"/>
              </a:solidFill>
            </a:endParaRPr>
          </a:p>
        </p:txBody>
      </p:sp>
      <p:sp>
        <p:nvSpPr>
          <p:cNvPr id="11" name="TextBox 10"/>
          <p:cNvSpPr txBox="1"/>
          <p:nvPr/>
        </p:nvSpPr>
        <p:spPr>
          <a:xfrm>
            <a:off x="12333" y="2344529"/>
            <a:ext cx="3956961" cy="707886"/>
          </a:xfrm>
          <a:prstGeom prst="rect">
            <a:avLst/>
          </a:prstGeom>
          <a:noFill/>
        </p:spPr>
        <p:txBody>
          <a:bodyPr wrap="square" rtlCol="0">
            <a:spAutoFit/>
          </a:bodyPr>
          <a:lstStyle/>
          <a:p>
            <a:r>
              <a:rPr lang="en-ZA" sz="4000" b="1" baseline="30000" dirty="0" smtClean="0">
                <a:solidFill>
                  <a:schemeClr val="bg1"/>
                </a:solidFill>
              </a:rPr>
              <a:t>THANK</a:t>
            </a:r>
            <a:endParaRPr lang="en-ZA" sz="4000" dirty="0">
              <a:solidFill>
                <a:schemeClr val="bg1"/>
              </a:solidFill>
            </a:endParaRPr>
          </a:p>
        </p:txBody>
      </p:sp>
      <p:sp>
        <p:nvSpPr>
          <p:cNvPr id="12" name="Rectangle 11"/>
          <p:cNvSpPr/>
          <p:nvPr/>
        </p:nvSpPr>
        <p:spPr>
          <a:xfrm>
            <a:off x="1" y="3219658"/>
            <a:ext cx="2290618" cy="40640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3" name="TextBox 12"/>
          <p:cNvSpPr txBox="1"/>
          <p:nvPr/>
        </p:nvSpPr>
        <p:spPr>
          <a:xfrm>
            <a:off x="12333" y="3328610"/>
            <a:ext cx="3956961" cy="1159292"/>
          </a:xfrm>
          <a:prstGeom prst="rect">
            <a:avLst/>
          </a:prstGeom>
          <a:noFill/>
        </p:spPr>
        <p:txBody>
          <a:bodyPr wrap="square" rtlCol="0">
            <a:spAutoFit/>
          </a:bodyPr>
          <a:lstStyle/>
          <a:p>
            <a:r>
              <a:rPr lang="en-ZA" sz="4400" b="1" baseline="30000" dirty="0" smtClean="0">
                <a:solidFill>
                  <a:schemeClr val="bg1"/>
                </a:solidFill>
              </a:rPr>
              <a:t>LISTENING</a:t>
            </a:r>
            <a:endParaRPr lang="en-ZA" sz="4400" b="1" baseline="30000" dirty="0">
              <a:solidFill>
                <a:schemeClr val="bg1"/>
              </a:solidFill>
            </a:endParaRPr>
          </a:p>
          <a:p>
            <a:endParaRPr lang="en-ZA" sz="4000" dirty="0">
              <a:solidFill>
                <a:schemeClr val="bg1"/>
              </a:solidFill>
            </a:endParaRPr>
          </a:p>
        </p:txBody>
      </p:sp>
      <p:sp>
        <p:nvSpPr>
          <p:cNvPr id="14" name="TextBox 13"/>
          <p:cNvSpPr txBox="1"/>
          <p:nvPr/>
        </p:nvSpPr>
        <p:spPr>
          <a:xfrm>
            <a:off x="92740" y="3752811"/>
            <a:ext cx="3796146" cy="646331"/>
          </a:xfrm>
          <a:prstGeom prst="rect">
            <a:avLst/>
          </a:prstGeom>
          <a:noFill/>
        </p:spPr>
        <p:txBody>
          <a:bodyPr wrap="square" rtlCol="0">
            <a:spAutoFit/>
          </a:bodyPr>
          <a:lstStyle/>
          <a:p>
            <a:r>
              <a:rPr lang="en-GB" dirty="0"/>
              <a:t>Any questions?</a:t>
            </a:r>
          </a:p>
          <a:p>
            <a:endParaRPr lang="en-ZA" dirty="0"/>
          </a:p>
        </p:txBody>
      </p:sp>
      <p:sp>
        <p:nvSpPr>
          <p:cNvPr id="15" name="Rectangle 14"/>
          <p:cNvSpPr/>
          <p:nvPr/>
        </p:nvSpPr>
        <p:spPr>
          <a:xfrm>
            <a:off x="5283559" y="1158651"/>
            <a:ext cx="2808910" cy="400110"/>
          </a:xfrm>
          <a:prstGeom prst="rect">
            <a:avLst/>
          </a:prstGeom>
        </p:spPr>
        <p:txBody>
          <a:bodyPr wrap="none">
            <a:spAutoFit/>
          </a:bodyPr>
          <a:lstStyle/>
          <a:p>
            <a:r>
              <a:rPr lang="en-GB" sz="2000" b="1" dirty="0">
                <a:solidFill>
                  <a:schemeClr val="bg1"/>
                </a:solidFill>
              </a:rPr>
              <a:t>www.goconstruct.org</a:t>
            </a:r>
          </a:p>
        </p:txBody>
      </p:sp>
    </p:spTree>
    <p:extLst>
      <p:ext uri="{BB962C8B-B14F-4D97-AF65-F5344CB8AC3E}">
        <p14:creationId xmlns:p14="http://schemas.microsoft.com/office/powerpoint/2010/main" val="175886586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a:spLocks noGrp="1"/>
          </p:cNvSpPr>
          <p:nvPr>
            <p:ph type="ctrTitle"/>
          </p:nvPr>
        </p:nvSpPr>
        <p:spPr>
          <a:xfrm>
            <a:off x="394642" y="1522655"/>
            <a:ext cx="8219256" cy="1931742"/>
          </a:xfrm>
        </p:spPr>
        <p:txBody>
          <a:bodyPr>
            <a:normAutofit/>
          </a:bodyPr>
          <a:lstStyle/>
          <a:p>
            <a:r>
              <a:rPr lang="en-GB" dirty="0"/>
              <a:t>CAREER CHANGE OR </a:t>
            </a:r>
            <a:br>
              <a:rPr lang="en-GB" dirty="0"/>
            </a:br>
            <a:r>
              <a:rPr lang="en-GB" dirty="0"/>
              <a:t>RETURNING TO </a:t>
            </a:r>
            <a:r>
              <a:rPr lang="en-GB" dirty="0" smtClean="0"/>
              <a:t>WORK?</a:t>
            </a:r>
            <a:r>
              <a:rPr lang="en-GB" dirty="0"/>
              <a:t/>
            </a:r>
            <a:br>
              <a:rPr lang="en-GB" dirty="0"/>
            </a:br>
            <a:r>
              <a:rPr lang="en-GB" dirty="0"/>
              <a:t>CHOOSE CONSTRUCTION….</a:t>
            </a:r>
            <a:endParaRPr lang="en-GB" altLang="en-US" dirty="0">
              <a:latin typeface="Arial" charset="0"/>
            </a:endParaRPr>
          </a:p>
        </p:txBody>
      </p:sp>
    </p:spTree>
    <p:extLst>
      <p:ext uri="{BB962C8B-B14F-4D97-AF65-F5344CB8AC3E}">
        <p14:creationId xmlns:p14="http://schemas.microsoft.com/office/powerpoint/2010/main" val="131629018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0" y="0"/>
            <a:ext cx="9144000" cy="5143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38" name="Text Box 3"/>
          <p:cNvSpPr txBox="1">
            <a:spLocks noChangeArrowheads="1"/>
          </p:cNvSpPr>
          <p:nvPr/>
        </p:nvSpPr>
        <p:spPr bwMode="auto">
          <a:xfrm>
            <a:off x="2565338" y="3060380"/>
            <a:ext cx="15824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2800" dirty="0"/>
              <a:t>Architect</a:t>
            </a:r>
          </a:p>
        </p:txBody>
      </p:sp>
      <p:sp>
        <p:nvSpPr>
          <p:cNvPr id="39" name="Text Box 4"/>
          <p:cNvSpPr txBox="1">
            <a:spLocks noChangeArrowheads="1"/>
          </p:cNvSpPr>
          <p:nvPr/>
        </p:nvSpPr>
        <p:spPr bwMode="auto">
          <a:xfrm>
            <a:off x="4028516" y="4051519"/>
            <a:ext cx="50048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3200" b="1" spc="50" dirty="0">
                <a:ln w="13500">
                  <a:solidFill>
                    <a:schemeClr val="accent1">
                      <a:shade val="2500"/>
                      <a:alpha val="6500"/>
                    </a:schemeClr>
                  </a:solidFill>
                  <a:prstDash val="solid"/>
                </a:ln>
                <a:solidFill>
                  <a:schemeClr val="accent1">
                    <a:alpha val="95000"/>
                  </a:schemeClr>
                </a:solidFill>
                <a:effectLst>
                  <a:innerShdw blurRad="50900" dist="38500" dir="13500000">
                    <a:srgbClr val="000000">
                      <a:alpha val="60000"/>
                    </a:srgbClr>
                  </a:innerShdw>
                </a:effectLst>
              </a:rPr>
              <a:t>Architectural </a:t>
            </a:r>
            <a:r>
              <a:rPr lang="en-GB" altLang="en-US" sz="3200" b="1" spc="50" dirty="0" smtClean="0">
                <a:ln w="13500">
                  <a:solidFill>
                    <a:schemeClr val="accent1">
                      <a:shade val="2500"/>
                      <a:alpha val="6500"/>
                    </a:schemeClr>
                  </a:solidFill>
                  <a:prstDash val="solid"/>
                </a:ln>
                <a:solidFill>
                  <a:schemeClr val="accent1">
                    <a:alpha val="95000"/>
                  </a:schemeClr>
                </a:solidFill>
                <a:effectLst>
                  <a:innerShdw blurRad="50900" dist="38500" dir="13500000">
                    <a:srgbClr val="000000">
                      <a:alpha val="60000"/>
                    </a:srgbClr>
                  </a:innerShdw>
                </a:effectLst>
              </a:rPr>
              <a:t>technician</a:t>
            </a:r>
            <a:endParaRPr lang="en-GB" altLang="en-US" sz="3200" b="1" spc="50" dirty="0">
              <a:ln w="13500">
                <a:solidFill>
                  <a:schemeClr val="accent1">
                    <a:shade val="2500"/>
                    <a:alpha val="6500"/>
                  </a:schemeClr>
                </a:solidFill>
                <a:prstDash val="solid"/>
              </a:ln>
              <a:solidFill>
                <a:schemeClr val="accent1">
                  <a:alpha val="95000"/>
                </a:schemeClr>
              </a:solidFill>
              <a:effectLst>
                <a:innerShdw blurRad="50900" dist="38500" dir="13500000">
                  <a:srgbClr val="000000">
                    <a:alpha val="60000"/>
                  </a:srgbClr>
                </a:innerShdw>
              </a:effectLst>
            </a:endParaRPr>
          </a:p>
        </p:txBody>
      </p:sp>
      <p:sp>
        <p:nvSpPr>
          <p:cNvPr id="40" name="Text Box 5"/>
          <p:cNvSpPr txBox="1">
            <a:spLocks noChangeArrowheads="1"/>
          </p:cNvSpPr>
          <p:nvPr/>
        </p:nvSpPr>
        <p:spPr bwMode="auto">
          <a:xfrm>
            <a:off x="66859" y="4282351"/>
            <a:ext cx="266771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4000" b="1" i="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Bricklayer</a:t>
            </a:r>
          </a:p>
        </p:txBody>
      </p:sp>
      <p:sp>
        <p:nvSpPr>
          <p:cNvPr id="41" name="Text Box 6"/>
          <p:cNvSpPr txBox="1">
            <a:spLocks noChangeArrowheads="1"/>
          </p:cNvSpPr>
          <p:nvPr/>
        </p:nvSpPr>
        <p:spPr bwMode="auto">
          <a:xfrm>
            <a:off x="6504933" y="2300947"/>
            <a:ext cx="22365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Surveyor</a:t>
            </a:r>
          </a:p>
        </p:txBody>
      </p:sp>
      <p:sp>
        <p:nvSpPr>
          <p:cNvPr id="42" name="Text Box 7"/>
          <p:cNvSpPr txBox="1">
            <a:spLocks noChangeArrowheads="1"/>
          </p:cNvSpPr>
          <p:nvPr/>
        </p:nvSpPr>
        <p:spPr bwMode="auto">
          <a:xfrm>
            <a:off x="524814" y="1930836"/>
            <a:ext cx="1744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1600" i="1" dirty="0"/>
              <a:t>Heating </a:t>
            </a:r>
            <a:r>
              <a:rPr lang="en-GB" altLang="en-US" sz="1600" i="1" dirty="0" smtClean="0"/>
              <a:t>engineer</a:t>
            </a:r>
            <a:endParaRPr lang="en-GB" altLang="en-US" sz="1600" i="1" dirty="0"/>
          </a:p>
        </p:txBody>
      </p:sp>
      <p:sp>
        <p:nvSpPr>
          <p:cNvPr id="43" name="Text Box 8"/>
          <p:cNvSpPr txBox="1">
            <a:spLocks noChangeArrowheads="1"/>
          </p:cNvSpPr>
          <p:nvPr/>
        </p:nvSpPr>
        <p:spPr bwMode="auto">
          <a:xfrm>
            <a:off x="6793301" y="3541735"/>
            <a:ext cx="215315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dirty="0">
                <a:solidFill>
                  <a:schemeClr val="accent4">
                    <a:lumMod val="60000"/>
                    <a:lumOff val="40000"/>
                  </a:schemeClr>
                </a:solidFill>
              </a:rPr>
              <a:t>Building </a:t>
            </a:r>
            <a:r>
              <a:rPr lang="en-GB" altLang="en-US" dirty="0" smtClean="0">
                <a:solidFill>
                  <a:schemeClr val="accent4">
                    <a:lumMod val="60000"/>
                    <a:lumOff val="40000"/>
                  </a:schemeClr>
                </a:solidFill>
              </a:rPr>
              <a:t>surveyor</a:t>
            </a:r>
            <a:endParaRPr lang="en-GB" altLang="en-US" dirty="0">
              <a:solidFill>
                <a:schemeClr val="accent4">
                  <a:lumMod val="60000"/>
                  <a:lumOff val="40000"/>
                </a:schemeClr>
              </a:solidFill>
            </a:endParaRPr>
          </a:p>
        </p:txBody>
      </p:sp>
      <p:sp>
        <p:nvSpPr>
          <p:cNvPr id="44" name="Text Box 9"/>
          <p:cNvSpPr txBox="1">
            <a:spLocks noChangeArrowheads="1"/>
          </p:cNvSpPr>
          <p:nvPr/>
        </p:nvSpPr>
        <p:spPr bwMode="auto">
          <a:xfrm>
            <a:off x="4871020" y="2201347"/>
            <a:ext cx="15272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1800" b="1" dirty="0"/>
              <a:t>Steeplejack</a:t>
            </a:r>
          </a:p>
        </p:txBody>
      </p:sp>
      <p:sp>
        <p:nvSpPr>
          <p:cNvPr id="45" name="Text Box 10"/>
          <p:cNvSpPr txBox="1">
            <a:spLocks noChangeArrowheads="1"/>
          </p:cNvSpPr>
          <p:nvPr/>
        </p:nvSpPr>
        <p:spPr bwMode="auto">
          <a:xfrm>
            <a:off x="7711326" y="1407616"/>
            <a:ext cx="11095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2400" dirty="0"/>
              <a:t>Roofer</a:t>
            </a:r>
          </a:p>
        </p:txBody>
      </p:sp>
      <p:sp>
        <p:nvSpPr>
          <p:cNvPr id="46" name="Text Box 11"/>
          <p:cNvSpPr txBox="1">
            <a:spLocks noChangeArrowheads="1"/>
          </p:cNvSpPr>
          <p:nvPr/>
        </p:nvSpPr>
        <p:spPr bwMode="auto">
          <a:xfrm>
            <a:off x="4520878" y="4610221"/>
            <a:ext cx="23775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b="1" dirty="0" smtClean="0"/>
              <a:t>Quantity surveyor</a:t>
            </a:r>
            <a:endParaRPr lang="en-GB" altLang="en-US" b="1" dirty="0"/>
          </a:p>
        </p:txBody>
      </p:sp>
      <p:sp>
        <p:nvSpPr>
          <p:cNvPr id="47" name="Text Box 12"/>
          <p:cNvSpPr txBox="1">
            <a:spLocks noChangeArrowheads="1"/>
          </p:cNvSpPr>
          <p:nvPr/>
        </p:nvSpPr>
        <p:spPr bwMode="auto">
          <a:xfrm>
            <a:off x="5233814" y="794475"/>
            <a:ext cx="146996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Carpenter</a:t>
            </a:r>
          </a:p>
        </p:txBody>
      </p:sp>
      <p:sp>
        <p:nvSpPr>
          <p:cNvPr id="48" name="Text Box 13"/>
          <p:cNvSpPr txBox="1">
            <a:spLocks noChangeArrowheads="1"/>
          </p:cNvSpPr>
          <p:nvPr/>
        </p:nvSpPr>
        <p:spPr bwMode="auto">
          <a:xfrm>
            <a:off x="6804026" y="1869281"/>
            <a:ext cx="20168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2400" dirty="0"/>
              <a:t>Site </a:t>
            </a:r>
            <a:r>
              <a:rPr lang="en-GB" altLang="en-US" sz="2400" dirty="0" smtClean="0"/>
              <a:t>manager</a:t>
            </a:r>
            <a:endParaRPr lang="en-GB" altLang="en-US" sz="2400" dirty="0"/>
          </a:p>
        </p:txBody>
      </p:sp>
      <p:sp>
        <p:nvSpPr>
          <p:cNvPr id="49" name="Text Box 14"/>
          <p:cNvSpPr txBox="1">
            <a:spLocks noChangeArrowheads="1"/>
          </p:cNvSpPr>
          <p:nvPr/>
        </p:nvSpPr>
        <p:spPr bwMode="auto">
          <a:xfrm>
            <a:off x="188985" y="2295158"/>
            <a:ext cx="2438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Demolition</a:t>
            </a:r>
          </a:p>
        </p:txBody>
      </p:sp>
      <p:sp>
        <p:nvSpPr>
          <p:cNvPr id="50" name="Text Box 15"/>
          <p:cNvSpPr txBox="1">
            <a:spLocks noChangeArrowheads="1"/>
          </p:cNvSpPr>
          <p:nvPr/>
        </p:nvSpPr>
        <p:spPr bwMode="auto">
          <a:xfrm>
            <a:off x="2718145" y="1515338"/>
            <a:ext cx="264367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32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Stonemason</a:t>
            </a:r>
          </a:p>
        </p:txBody>
      </p:sp>
      <p:sp>
        <p:nvSpPr>
          <p:cNvPr id="51" name="Text Box 16"/>
          <p:cNvSpPr txBox="1">
            <a:spLocks noChangeArrowheads="1"/>
          </p:cNvSpPr>
          <p:nvPr/>
        </p:nvSpPr>
        <p:spPr bwMode="auto">
          <a:xfrm>
            <a:off x="2933085" y="2113300"/>
            <a:ext cx="17111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dirty="0"/>
              <a:t>Town </a:t>
            </a:r>
            <a:r>
              <a:rPr lang="en-GB" altLang="en-US" dirty="0" smtClean="0"/>
              <a:t>planner</a:t>
            </a:r>
            <a:endParaRPr lang="en-GB" altLang="en-US" dirty="0"/>
          </a:p>
        </p:txBody>
      </p:sp>
      <p:sp>
        <p:nvSpPr>
          <p:cNvPr id="52" name="Text Box 17"/>
          <p:cNvSpPr txBox="1">
            <a:spLocks noChangeArrowheads="1"/>
          </p:cNvSpPr>
          <p:nvPr/>
        </p:nvSpPr>
        <p:spPr bwMode="auto">
          <a:xfrm>
            <a:off x="1462471" y="3993825"/>
            <a:ext cx="26212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1800" b="1" dirty="0"/>
              <a:t>Health &amp; </a:t>
            </a:r>
            <a:r>
              <a:rPr lang="en-GB" altLang="en-US" sz="1800" b="1" dirty="0" smtClean="0"/>
              <a:t>safety </a:t>
            </a:r>
            <a:r>
              <a:rPr lang="en-GB" altLang="en-US" sz="1800" b="1" dirty="0"/>
              <a:t>o</a:t>
            </a:r>
            <a:r>
              <a:rPr lang="en-GB" altLang="en-US" sz="1800" b="1" dirty="0" smtClean="0"/>
              <a:t>fficer</a:t>
            </a:r>
            <a:endParaRPr lang="en-GB" altLang="en-US" sz="1800" b="1" dirty="0"/>
          </a:p>
        </p:txBody>
      </p:sp>
      <p:sp>
        <p:nvSpPr>
          <p:cNvPr id="53" name="Text Box 18"/>
          <p:cNvSpPr txBox="1">
            <a:spLocks noChangeArrowheads="1"/>
          </p:cNvSpPr>
          <p:nvPr/>
        </p:nvSpPr>
        <p:spPr bwMode="auto">
          <a:xfrm>
            <a:off x="5097915" y="2970190"/>
            <a:ext cx="13388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i="1" dirty="0"/>
              <a:t>Scaffolder</a:t>
            </a:r>
          </a:p>
        </p:txBody>
      </p:sp>
      <p:sp>
        <p:nvSpPr>
          <p:cNvPr id="54" name="Text Box 19"/>
          <p:cNvSpPr txBox="1">
            <a:spLocks noChangeArrowheads="1"/>
          </p:cNvSpPr>
          <p:nvPr/>
        </p:nvSpPr>
        <p:spPr bwMode="auto">
          <a:xfrm>
            <a:off x="392189" y="1469171"/>
            <a:ext cx="21916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i="1" dirty="0"/>
              <a:t>Quantity </a:t>
            </a:r>
            <a:r>
              <a:rPr lang="en-GB" altLang="en-US" i="1" dirty="0" smtClean="0"/>
              <a:t>surveyor</a:t>
            </a:r>
            <a:endParaRPr lang="en-GB" altLang="en-US" i="1" dirty="0"/>
          </a:p>
        </p:txBody>
      </p:sp>
      <p:sp>
        <p:nvSpPr>
          <p:cNvPr id="55" name="Text Box 20"/>
          <p:cNvSpPr txBox="1">
            <a:spLocks noChangeArrowheads="1"/>
          </p:cNvSpPr>
          <p:nvPr/>
        </p:nvSpPr>
        <p:spPr bwMode="auto">
          <a:xfrm>
            <a:off x="5501939" y="3620631"/>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1800" dirty="0"/>
              <a:t>Electrician</a:t>
            </a:r>
          </a:p>
        </p:txBody>
      </p:sp>
      <p:sp>
        <p:nvSpPr>
          <p:cNvPr id="56" name="Text Box 21"/>
          <p:cNvSpPr txBox="1">
            <a:spLocks noChangeArrowheads="1"/>
          </p:cNvSpPr>
          <p:nvPr/>
        </p:nvSpPr>
        <p:spPr bwMode="auto">
          <a:xfrm>
            <a:off x="6208713" y="1541860"/>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b="1"/>
              <a:t>Plumber</a:t>
            </a:r>
          </a:p>
        </p:txBody>
      </p:sp>
      <p:sp>
        <p:nvSpPr>
          <p:cNvPr id="57" name="Text Box 22"/>
          <p:cNvSpPr txBox="1">
            <a:spLocks noChangeArrowheads="1"/>
          </p:cNvSpPr>
          <p:nvPr/>
        </p:nvSpPr>
        <p:spPr bwMode="auto">
          <a:xfrm>
            <a:off x="21052" y="2818378"/>
            <a:ext cx="25058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2800" i="1" dirty="0"/>
              <a:t>Plant </a:t>
            </a:r>
            <a:r>
              <a:rPr lang="en-GB" altLang="en-US" sz="2800" i="1" dirty="0" smtClean="0"/>
              <a:t>engineer</a:t>
            </a:r>
            <a:endParaRPr lang="en-GB" altLang="en-US" sz="2800" i="1" dirty="0"/>
          </a:p>
        </p:txBody>
      </p:sp>
      <p:sp>
        <p:nvSpPr>
          <p:cNvPr id="58" name="Text Box 23"/>
          <p:cNvSpPr txBox="1">
            <a:spLocks noChangeArrowheads="1"/>
          </p:cNvSpPr>
          <p:nvPr/>
        </p:nvSpPr>
        <p:spPr bwMode="auto">
          <a:xfrm>
            <a:off x="6929602" y="840642"/>
            <a:ext cx="22172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3600" b="1" i="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Plasterer</a:t>
            </a:r>
          </a:p>
        </p:txBody>
      </p:sp>
      <p:sp>
        <p:nvSpPr>
          <p:cNvPr id="59" name="Text Box 24"/>
          <p:cNvSpPr txBox="1">
            <a:spLocks noChangeArrowheads="1"/>
          </p:cNvSpPr>
          <p:nvPr/>
        </p:nvSpPr>
        <p:spPr bwMode="auto">
          <a:xfrm>
            <a:off x="2611145" y="2427995"/>
            <a:ext cx="29359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Steel fixer </a:t>
            </a:r>
            <a:endParaRPr lang="en-GB" alt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60" name="Text Box 25"/>
          <p:cNvSpPr txBox="1">
            <a:spLocks noChangeArrowheads="1"/>
          </p:cNvSpPr>
          <p:nvPr/>
        </p:nvSpPr>
        <p:spPr bwMode="auto">
          <a:xfrm>
            <a:off x="179388" y="962025"/>
            <a:ext cx="275748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Site </a:t>
            </a:r>
            <a:r>
              <a:rPr lang="en-GB" alt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engineer</a:t>
            </a:r>
            <a:endParaRPr lang="en-GB" alt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1" name="Text Box 26"/>
          <p:cNvSpPr txBox="1">
            <a:spLocks noChangeArrowheads="1"/>
          </p:cNvSpPr>
          <p:nvPr/>
        </p:nvSpPr>
        <p:spPr bwMode="auto">
          <a:xfrm>
            <a:off x="3737559" y="1222950"/>
            <a:ext cx="2249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1800" i="1" dirty="0"/>
              <a:t>Landscape </a:t>
            </a:r>
            <a:r>
              <a:rPr lang="en-GB" altLang="en-US" sz="1800" i="1" dirty="0" smtClean="0"/>
              <a:t>architect</a:t>
            </a:r>
            <a:endParaRPr lang="en-GB" altLang="en-US" sz="1800" i="1" dirty="0"/>
          </a:p>
        </p:txBody>
      </p:sp>
      <p:sp>
        <p:nvSpPr>
          <p:cNvPr id="62" name="Text Box 27"/>
          <p:cNvSpPr txBox="1">
            <a:spLocks noChangeArrowheads="1"/>
          </p:cNvSpPr>
          <p:nvPr/>
        </p:nvSpPr>
        <p:spPr bwMode="auto">
          <a:xfrm>
            <a:off x="6703616" y="2996744"/>
            <a:ext cx="20154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BIM manager</a:t>
            </a:r>
            <a:endParaRPr lang="en-GB" altLang="en-US"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63" name="Text Box 29"/>
          <p:cNvSpPr txBox="1">
            <a:spLocks noChangeArrowheads="1"/>
          </p:cNvSpPr>
          <p:nvPr/>
        </p:nvSpPr>
        <p:spPr bwMode="auto">
          <a:xfrm>
            <a:off x="2852152" y="4451628"/>
            <a:ext cx="112082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1800" b="1" dirty="0"/>
              <a:t>Dry </a:t>
            </a:r>
            <a:r>
              <a:rPr lang="en-GB" altLang="en-US" sz="1800" b="1" dirty="0" smtClean="0"/>
              <a:t>liner</a:t>
            </a:r>
            <a:endParaRPr lang="en-GB" altLang="en-US" sz="1800" b="1" dirty="0"/>
          </a:p>
        </p:txBody>
      </p:sp>
      <p:sp>
        <p:nvSpPr>
          <p:cNvPr id="64" name="Text Box 30"/>
          <p:cNvSpPr txBox="1">
            <a:spLocks noChangeArrowheads="1"/>
          </p:cNvSpPr>
          <p:nvPr/>
        </p:nvSpPr>
        <p:spPr bwMode="auto">
          <a:xfrm>
            <a:off x="3132409" y="3541735"/>
            <a:ext cx="18646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b="1" i="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Civil </a:t>
            </a:r>
            <a:r>
              <a:rPr lang="en-GB" altLang="en-US" b="1" i="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engineer</a:t>
            </a:r>
            <a:endParaRPr lang="en-GB" altLang="en-US" b="1" i="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65" name="Text Box 32"/>
          <p:cNvSpPr txBox="1">
            <a:spLocks noChangeArrowheads="1"/>
          </p:cNvSpPr>
          <p:nvPr/>
        </p:nvSpPr>
        <p:spPr bwMode="auto">
          <a:xfrm>
            <a:off x="5176838" y="1766888"/>
            <a:ext cx="91563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1800" i="1"/>
              <a:t>Glazier</a:t>
            </a:r>
          </a:p>
        </p:txBody>
      </p:sp>
      <p:sp>
        <p:nvSpPr>
          <p:cNvPr id="66" name="Text Box 33"/>
          <p:cNvSpPr txBox="1">
            <a:spLocks noChangeArrowheads="1"/>
          </p:cNvSpPr>
          <p:nvPr/>
        </p:nvSpPr>
        <p:spPr bwMode="auto">
          <a:xfrm>
            <a:off x="6750999" y="348035"/>
            <a:ext cx="16498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b="1" i="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Ceiling fixer</a:t>
            </a:r>
            <a:endParaRPr lang="en-GB" altLang="en-US" b="1" i="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7" name="Text Box 35"/>
          <p:cNvSpPr txBox="1">
            <a:spLocks noChangeArrowheads="1"/>
          </p:cNvSpPr>
          <p:nvPr/>
        </p:nvSpPr>
        <p:spPr bwMode="auto">
          <a:xfrm>
            <a:off x="2752209" y="838153"/>
            <a:ext cx="199285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lnSpc>
                <a:spcPct val="95000"/>
              </a:lnSpc>
              <a:spcBef>
                <a:spcPct val="50000"/>
              </a:spcBef>
              <a:buFont typeface="Arial" charset="0"/>
              <a:buChar char="●"/>
              <a:defRPr sz="2000">
                <a:solidFill>
                  <a:schemeClr val="tx1"/>
                </a:solidFill>
                <a:latin typeface="Arial" charset="0"/>
                <a:cs typeface="Arial" charset="0"/>
              </a:defRPr>
            </a:lvl1pPr>
            <a:lvl2pPr marL="742950" indent="-285750" eaLnBrk="0" hangingPunct="0">
              <a:lnSpc>
                <a:spcPct val="95000"/>
              </a:lnSpc>
              <a:spcBef>
                <a:spcPct val="50000"/>
              </a:spcBef>
              <a:buChar char="–"/>
              <a:defRPr>
                <a:solidFill>
                  <a:schemeClr val="tx1"/>
                </a:solidFill>
                <a:latin typeface="Arial" charset="0"/>
                <a:cs typeface="Arial" charset="0"/>
              </a:defRPr>
            </a:lvl2pPr>
            <a:lvl3pPr marL="1143000" indent="-228600" eaLnBrk="0" hangingPunct="0">
              <a:lnSpc>
                <a:spcPct val="95000"/>
              </a:lnSpc>
              <a:spcBef>
                <a:spcPct val="50000"/>
              </a:spcBef>
              <a:buChar char="•"/>
              <a:defRPr sz="1600">
                <a:solidFill>
                  <a:schemeClr val="tx1"/>
                </a:solidFill>
                <a:latin typeface="Arial" charset="0"/>
                <a:cs typeface="Arial" charset="0"/>
              </a:defRPr>
            </a:lvl3pPr>
            <a:lvl4pPr marL="1600200" indent="-228600" eaLnBrk="0" hangingPunct="0">
              <a:lnSpc>
                <a:spcPct val="95000"/>
              </a:lnSpc>
              <a:spcBef>
                <a:spcPct val="50000"/>
              </a:spcBef>
              <a:buChar char="–"/>
              <a:defRPr sz="1400">
                <a:solidFill>
                  <a:schemeClr val="tx1"/>
                </a:solidFill>
                <a:latin typeface="Arial" charset="0"/>
                <a:cs typeface="Arial" charset="0"/>
              </a:defRPr>
            </a:lvl4pPr>
            <a:lvl5pPr marL="2057400" indent="-228600" eaLnBrk="0" hangingPunct="0">
              <a:lnSpc>
                <a:spcPct val="95000"/>
              </a:lnSpc>
              <a:spcBef>
                <a:spcPct val="50000"/>
              </a:spcBef>
              <a:buChar char="»"/>
              <a:defRPr sz="1400">
                <a:solidFill>
                  <a:schemeClr val="tx1"/>
                </a:solidFill>
                <a:latin typeface="Arial" charset="0"/>
                <a:cs typeface="Arial" charset="0"/>
              </a:defRPr>
            </a:lvl5pPr>
            <a:lvl6pPr marL="25146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6pPr>
            <a:lvl7pPr marL="29718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7pPr>
            <a:lvl8pPr marL="34290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8pPr>
            <a:lvl9pPr marL="3886200" indent="-228600" eaLnBrk="0" fontAlgn="base" hangingPunct="0">
              <a:lnSpc>
                <a:spcPct val="95000"/>
              </a:lnSpc>
              <a:spcBef>
                <a:spcPct val="50000"/>
              </a:spcBef>
              <a:spcAft>
                <a:spcPct val="0"/>
              </a:spcAft>
              <a:buChar char="»"/>
              <a:defRPr sz="1400">
                <a:solidFill>
                  <a:schemeClr val="tx1"/>
                </a:solidFill>
                <a:latin typeface="Arial" charset="0"/>
                <a:cs typeface="Arial" charset="0"/>
              </a:defRPr>
            </a:lvl9pPr>
          </a:lstStyle>
          <a:p>
            <a:pPr eaLnBrk="1" hangingPunct="1">
              <a:lnSpc>
                <a:spcPct val="100000"/>
              </a:lnSpc>
              <a:spcBef>
                <a:spcPct val="0"/>
              </a:spcBef>
              <a:buFontTx/>
              <a:buNone/>
            </a:pPr>
            <a:r>
              <a:rPr lang="en-GB" altLang="en-US" sz="1800" b="1" dirty="0"/>
              <a:t>Project </a:t>
            </a:r>
            <a:r>
              <a:rPr lang="en-GB" altLang="en-US" sz="1800" b="1" dirty="0" smtClean="0"/>
              <a:t>manager</a:t>
            </a:r>
            <a:endParaRPr lang="en-GB" altLang="en-US" sz="1800" b="1" dirty="0"/>
          </a:p>
        </p:txBody>
      </p:sp>
      <p:sp>
        <p:nvSpPr>
          <p:cNvPr id="68" name="TextBox 67"/>
          <p:cNvSpPr txBox="1"/>
          <p:nvPr/>
        </p:nvSpPr>
        <p:spPr>
          <a:xfrm>
            <a:off x="270933" y="3697576"/>
            <a:ext cx="1478115" cy="584775"/>
          </a:xfrm>
          <a:prstGeom prst="rect">
            <a:avLst/>
          </a:prstGeom>
          <a:noFill/>
        </p:spPr>
        <p:txBody>
          <a:bodyPr wrap="square" rtlCol="0">
            <a:spAutoFit/>
          </a:bodyPr>
          <a:lstStyle/>
          <a:p>
            <a:r>
              <a:rPr lang="en-GB" sz="3200" dirty="0" smtClean="0"/>
              <a:t>Joiner</a:t>
            </a:r>
            <a:endParaRPr lang="en-GB" sz="3200" dirty="0"/>
          </a:p>
        </p:txBody>
      </p:sp>
      <p:sp>
        <p:nvSpPr>
          <p:cNvPr id="69" name="Rectangle 68"/>
          <p:cNvSpPr/>
          <p:nvPr/>
        </p:nvSpPr>
        <p:spPr>
          <a:xfrm>
            <a:off x="355053" y="221673"/>
            <a:ext cx="6128873" cy="526472"/>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000" b="1" dirty="0">
                <a:solidFill>
                  <a:schemeClr val="bg1"/>
                </a:solidFill>
              </a:rPr>
              <a:t>CRAFT, TECHNICAL AND DESIGN </a:t>
            </a:r>
            <a:r>
              <a:rPr lang="en-GB" sz="2000" b="1" dirty="0" smtClean="0">
                <a:solidFill>
                  <a:schemeClr val="bg1"/>
                </a:solidFill>
              </a:rPr>
              <a:t>CAREERS</a:t>
            </a:r>
            <a:endParaRPr lang="en-GB" sz="2000" b="1" dirty="0">
              <a:solidFill>
                <a:schemeClr val="bg1"/>
              </a:solidFill>
            </a:endParaRPr>
          </a:p>
        </p:txBody>
      </p:sp>
      <p:sp>
        <p:nvSpPr>
          <p:cNvPr id="70" name="TextBox 69"/>
          <p:cNvSpPr txBox="1"/>
          <p:nvPr/>
        </p:nvSpPr>
        <p:spPr>
          <a:xfrm>
            <a:off x="519289" y="3396854"/>
            <a:ext cx="1772355" cy="369332"/>
          </a:xfrm>
          <a:prstGeom prst="rect">
            <a:avLst/>
          </a:prstGeom>
          <a:noFill/>
        </p:spPr>
        <p:txBody>
          <a:bodyPr wrap="square" rtlCol="0">
            <a:spAutoFit/>
          </a:bodyPr>
          <a:lstStyle/>
          <a:p>
            <a:r>
              <a:rPr lang="en-GB" dirty="0" smtClean="0">
                <a:solidFill>
                  <a:schemeClr val="bg2">
                    <a:lumMod val="50000"/>
                  </a:schemeClr>
                </a:solidFill>
              </a:rPr>
              <a:t>CAD operative</a:t>
            </a:r>
            <a:endParaRPr lang="en-GB" dirty="0">
              <a:solidFill>
                <a:schemeClr val="bg2">
                  <a:lumMod val="50000"/>
                </a:schemeClr>
              </a:solidFill>
            </a:endParaRPr>
          </a:p>
        </p:txBody>
      </p:sp>
      <p:pic>
        <p:nvPicPr>
          <p:cNvPr id="71" name="Picture 7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2513" y="4666077"/>
            <a:ext cx="1702597" cy="464757"/>
          </a:xfrm>
          <a:prstGeom prst="rect">
            <a:avLst/>
          </a:prstGeom>
          <a:solidFill>
            <a:schemeClr val="bg1"/>
          </a:solidFill>
        </p:spPr>
      </p:pic>
    </p:spTree>
    <p:extLst>
      <p:ext uri="{BB962C8B-B14F-4D97-AF65-F5344CB8AC3E}">
        <p14:creationId xmlns:p14="http://schemas.microsoft.com/office/powerpoint/2010/main" val="185060776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a:spLocks noGrp="1"/>
          </p:cNvSpPr>
          <p:nvPr>
            <p:ph type="subTitle" idx="1"/>
          </p:nvPr>
        </p:nvSpPr>
        <p:spPr>
          <a:xfrm>
            <a:off x="6216073" y="900453"/>
            <a:ext cx="2715491" cy="2930286"/>
          </a:xfrm>
        </p:spPr>
        <p:txBody>
          <a:bodyPr>
            <a:normAutofit/>
          </a:bodyPr>
          <a:lstStyle/>
          <a:p>
            <a:r>
              <a:rPr lang="en-GB" sz="1600" dirty="0">
                <a:solidFill>
                  <a:schemeClr val="bg1"/>
                </a:solidFill>
              </a:rPr>
              <a:t>A</a:t>
            </a:r>
            <a:r>
              <a:rPr lang="en-GB" sz="1600" dirty="0" smtClean="0">
                <a:solidFill>
                  <a:schemeClr val="bg1"/>
                </a:solidFill>
              </a:rPr>
              <a:t>fter over 20 years in childcare, Joanne moved into the construction industry.</a:t>
            </a:r>
          </a:p>
          <a:p>
            <a:endParaRPr lang="en-GB" sz="1600" i="1" dirty="0" smtClean="0">
              <a:solidFill>
                <a:schemeClr val="bg1"/>
              </a:solidFill>
            </a:endParaRPr>
          </a:p>
          <a:p>
            <a:r>
              <a:rPr lang="en-GB" sz="1600" dirty="0">
                <a:solidFill>
                  <a:schemeClr val="bg1"/>
                </a:solidFill>
              </a:rPr>
              <a:t>One day she looked out of an 11</a:t>
            </a:r>
            <a:r>
              <a:rPr lang="en-GB" sz="1600" baseline="30000" dirty="0">
                <a:solidFill>
                  <a:schemeClr val="bg1"/>
                </a:solidFill>
              </a:rPr>
              <a:t>th</a:t>
            </a:r>
            <a:r>
              <a:rPr lang="en-GB" sz="1600" dirty="0">
                <a:solidFill>
                  <a:schemeClr val="bg1"/>
                </a:solidFill>
              </a:rPr>
              <a:t> floor </a:t>
            </a:r>
            <a:r>
              <a:rPr lang="en-GB" sz="1600" dirty="0" smtClean="0">
                <a:solidFill>
                  <a:schemeClr val="bg1"/>
                </a:solidFill>
              </a:rPr>
              <a:t>window</a:t>
            </a:r>
            <a:r>
              <a:rPr lang="en-GB" sz="1600" dirty="0">
                <a:solidFill>
                  <a:schemeClr val="bg1"/>
                </a:solidFill>
              </a:rPr>
              <a:t>, saw a crane at work and thought, “I can do that”. </a:t>
            </a:r>
          </a:p>
          <a:p>
            <a:endParaRPr lang="en-GB" sz="1600" i="1" dirty="0" smtClean="0">
              <a:solidFill>
                <a:schemeClr val="bg1"/>
              </a:solidFill>
            </a:endParaRPr>
          </a:p>
          <a:p>
            <a:endParaRPr lang="en-GB" i="1" dirty="0"/>
          </a:p>
          <a:p>
            <a:endParaRPr lang="en-GB" dirty="0"/>
          </a:p>
        </p:txBody>
      </p:sp>
      <p:pic>
        <p:nvPicPr>
          <p:cNvPr id="5" name="Picture 2" descr="C:\Users\liza.smith\AppData\Local\Microsoft\Windows\Temporary Internet Files\Content.Outlook\8ANRNL9E\FullSizeRender.jpg"/>
          <p:cNvPicPr>
            <a:picLocks noChangeAspect="1" noChangeArrowheads="1"/>
          </p:cNvPicPr>
          <p:nvPr/>
        </p:nvPicPr>
        <p:blipFill rotWithShape="1">
          <a:blip r:embed="rId3">
            <a:extLst>
              <a:ext uri="{28A0092B-C50C-407E-A947-70E740481C1C}">
                <a14:useLocalDpi xmlns:a14="http://schemas.microsoft.com/office/drawing/2010/main" val="0"/>
              </a:ext>
            </a:extLst>
          </a:blip>
          <a:srcRect t="-1" r="31482" b="26633"/>
          <a:stretch/>
        </p:blipFill>
        <p:spPr bwMode="auto">
          <a:xfrm>
            <a:off x="0" y="1087532"/>
            <a:ext cx="2643188" cy="377365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2415638" y="1493351"/>
            <a:ext cx="336798" cy="3169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2109022" y="4544215"/>
            <a:ext cx="336798" cy="3169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193964" y="406400"/>
            <a:ext cx="2083457" cy="314036"/>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9" name="Title 1"/>
          <p:cNvSpPr>
            <a:spLocks noGrp="1"/>
          </p:cNvSpPr>
          <p:nvPr>
            <p:ph type="ctrTitle"/>
          </p:nvPr>
        </p:nvSpPr>
        <p:spPr>
          <a:xfrm>
            <a:off x="189722" y="503884"/>
            <a:ext cx="7944122" cy="791468"/>
          </a:xfrm>
        </p:spPr>
        <p:txBody>
          <a:bodyPr>
            <a:normAutofit fontScale="90000"/>
          </a:bodyPr>
          <a:lstStyle/>
          <a:p>
            <a:r>
              <a:rPr lang="en-GB" sz="2200" dirty="0" smtClean="0">
                <a:solidFill>
                  <a:schemeClr val="bg1"/>
                </a:solidFill>
              </a:rPr>
              <a:t>CASE STUDY – </a:t>
            </a:r>
            <a:r>
              <a:rPr lang="en-GB" dirty="0" smtClean="0"/>
              <a:t/>
            </a:r>
            <a:br>
              <a:rPr lang="en-GB" dirty="0" smtClean="0"/>
            </a:br>
            <a:r>
              <a:rPr lang="en-GB" sz="1800" dirty="0" smtClean="0"/>
              <a:t>Joanne O’Neill (43), trainee crane operator</a:t>
            </a:r>
            <a:r>
              <a:rPr lang="en-GB" dirty="0"/>
              <a:t/>
            </a:r>
            <a:br>
              <a:rPr lang="en-GB" dirty="0"/>
            </a:br>
            <a:endParaRPr lang="en-GB" dirty="0"/>
          </a:p>
        </p:txBody>
      </p:sp>
      <p:sp>
        <p:nvSpPr>
          <p:cNvPr id="2" name="TextBox 1"/>
          <p:cNvSpPr txBox="1"/>
          <p:nvPr/>
        </p:nvSpPr>
        <p:spPr>
          <a:xfrm>
            <a:off x="2752435" y="2632367"/>
            <a:ext cx="2918691" cy="923330"/>
          </a:xfrm>
          <a:prstGeom prst="rect">
            <a:avLst/>
          </a:prstGeom>
          <a:noFill/>
        </p:spPr>
        <p:txBody>
          <a:bodyPr wrap="square" rtlCol="0">
            <a:spAutoFit/>
          </a:bodyPr>
          <a:lstStyle/>
          <a:p>
            <a:r>
              <a:rPr lang="en-GB" b="1" i="1" dirty="0">
                <a:solidFill>
                  <a:srgbClr val="C00000"/>
                </a:solidFill>
              </a:rPr>
              <a:t>“I love it and it is a great new challenge.”</a:t>
            </a:r>
          </a:p>
          <a:p>
            <a:endParaRPr lang="en-ZA" dirty="0">
              <a:solidFill>
                <a:srgbClr val="C00000"/>
              </a:solidFill>
            </a:endParaRPr>
          </a:p>
        </p:txBody>
      </p:sp>
    </p:spTree>
    <p:extLst>
      <p:ext uri="{BB962C8B-B14F-4D97-AF65-F5344CB8AC3E}">
        <p14:creationId xmlns:p14="http://schemas.microsoft.com/office/powerpoint/2010/main" val="199643783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9" y="0"/>
            <a:ext cx="9141291" cy="5143499"/>
          </a:xfrm>
          <a:prstGeom prst="rect">
            <a:avLst/>
          </a:prstGeom>
        </p:spPr>
      </p:pic>
      <p:sp>
        <p:nvSpPr>
          <p:cNvPr id="6" name="TextBox 5"/>
          <p:cNvSpPr txBox="1"/>
          <p:nvPr/>
        </p:nvSpPr>
        <p:spPr>
          <a:xfrm>
            <a:off x="457200" y="4829794"/>
            <a:ext cx="3685309" cy="246221"/>
          </a:xfrm>
          <a:prstGeom prst="rect">
            <a:avLst/>
          </a:prstGeom>
          <a:noFill/>
        </p:spPr>
        <p:txBody>
          <a:bodyPr wrap="square" rtlCol="0">
            <a:spAutoFit/>
          </a:bodyPr>
          <a:lstStyle/>
          <a:p>
            <a:r>
              <a:rPr lang="en-GB" sz="1000" dirty="0" smtClean="0"/>
              <a:t>© </a:t>
            </a:r>
            <a:r>
              <a:rPr lang="en-GB" sz="1000" dirty="0"/>
              <a:t>Crown Copyright 2014</a:t>
            </a:r>
            <a:endParaRPr lang="en-ZA" sz="1000" dirty="0"/>
          </a:p>
        </p:txBody>
      </p:sp>
      <p:sp>
        <p:nvSpPr>
          <p:cNvPr id="7" name="Rectangle 6"/>
          <p:cNvSpPr/>
          <p:nvPr/>
        </p:nvSpPr>
        <p:spPr>
          <a:xfrm>
            <a:off x="355053" y="701964"/>
            <a:ext cx="2951565" cy="47105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8" name="Rectangle 7"/>
          <p:cNvSpPr/>
          <p:nvPr/>
        </p:nvSpPr>
        <p:spPr>
          <a:xfrm>
            <a:off x="355053" y="295564"/>
            <a:ext cx="4281601"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9" name="Rectangle 8"/>
          <p:cNvSpPr/>
          <p:nvPr/>
        </p:nvSpPr>
        <p:spPr>
          <a:xfrm>
            <a:off x="355053" y="1173016"/>
            <a:ext cx="3330256"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0" name="Title 2"/>
          <p:cNvSpPr txBox="1">
            <a:spLocks/>
          </p:cNvSpPr>
          <p:nvPr/>
        </p:nvSpPr>
        <p:spPr>
          <a:xfrm>
            <a:off x="457200" y="195218"/>
            <a:ext cx="8229600" cy="1467207"/>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50000"/>
              </a:lnSpc>
            </a:pPr>
            <a:r>
              <a:rPr lang="en-GB" sz="2000" dirty="0" smtClean="0">
                <a:solidFill>
                  <a:schemeClr val="bg1"/>
                </a:solidFill>
                <a:latin typeface="Arial" panose="020B0604020202020204" pitchFamily="34" charset="0"/>
                <a:cs typeface="Arial" panose="020B0604020202020204" pitchFamily="34" charset="0"/>
              </a:rPr>
              <a:t>LEAVING THE ARMED FORCES?</a:t>
            </a:r>
            <a:br>
              <a:rPr lang="en-GB" sz="2000" dirty="0" smtClean="0">
                <a:solidFill>
                  <a:schemeClr val="bg1"/>
                </a:solidFill>
                <a:latin typeface="Arial" panose="020B0604020202020204" pitchFamily="34" charset="0"/>
                <a:cs typeface="Arial" panose="020B0604020202020204" pitchFamily="34" charset="0"/>
              </a:rPr>
            </a:br>
            <a:r>
              <a:rPr lang="en-GB" sz="2000" dirty="0" smtClean="0">
                <a:solidFill>
                  <a:schemeClr val="bg1"/>
                </a:solidFill>
                <a:latin typeface="Arial" panose="020B0604020202020204" pitchFamily="34" charset="0"/>
                <a:cs typeface="Arial" panose="020B0604020202020204" pitchFamily="34" charset="0"/>
              </a:rPr>
              <a:t>GREAT NEWS! YOUR </a:t>
            </a:r>
          </a:p>
          <a:p>
            <a:pPr>
              <a:lnSpc>
                <a:spcPct val="150000"/>
              </a:lnSpc>
            </a:pPr>
            <a:r>
              <a:rPr lang="en-GB" sz="2000" dirty="0" smtClean="0">
                <a:solidFill>
                  <a:schemeClr val="bg1"/>
                </a:solidFill>
                <a:latin typeface="Arial" panose="020B0604020202020204" pitchFamily="34" charset="0"/>
                <a:cs typeface="Arial" panose="020B0604020202020204" pitchFamily="34" charset="0"/>
              </a:rPr>
              <a:t>SKILLS ARE IN DEMAND</a:t>
            </a:r>
            <a:endParaRPr lang="en-GB" sz="2000" dirty="0">
              <a:solidFill>
                <a:schemeClr val="bg1"/>
              </a:solidFill>
              <a:latin typeface="Arial" panose="020B0604020202020204" pitchFamily="34" charset="0"/>
              <a:cs typeface="Arial" panose="020B0604020202020204" pitchFamily="34" charset="0"/>
            </a:endParaRPr>
          </a:p>
        </p:txBody>
      </p:sp>
      <p:sp>
        <p:nvSpPr>
          <p:cNvPr id="2" name="Rectangle 1"/>
          <p:cNvSpPr/>
          <p:nvPr/>
        </p:nvSpPr>
        <p:spPr>
          <a:xfrm>
            <a:off x="4488873" y="2087418"/>
            <a:ext cx="212436" cy="2863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1" name="Text Placeholder 1"/>
          <p:cNvSpPr txBox="1">
            <a:spLocks/>
          </p:cNvSpPr>
          <p:nvPr/>
        </p:nvSpPr>
        <p:spPr>
          <a:xfrm>
            <a:off x="340360" y="1764021"/>
            <a:ext cx="4638040" cy="3410548"/>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endParaRPr lang="en-GB" sz="1600" b="1" dirty="0" smtClean="0">
              <a:latin typeface="Arial" panose="020B0604020202020204" pitchFamily="34" charset="0"/>
              <a:cs typeface="Arial" panose="020B0604020202020204" pitchFamily="34" charset="0"/>
            </a:endParaRPr>
          </a:p>
          <a:p>
            <a:r>
              <a:rPr lang="en-GB" sz="1600" b="1" dirty="0" smtClean="0">
                <a:solidFill>
                  <a:schemeClr val="accent2"/>
                </a:solidFill>
                <a:latin typeface="Arial" panose="020B0604020202020204" pitchFamily="34" charset="0"/>
                <a:cs typeface="Arial" panose="020B0604020202020204" pitchFamily="34" charset="0"/>
              </a:rPr>
              <a:t>Construction is known for recognising       and rewarding ability and hard work</a:t>
            </a:r>
          </a:p>
          <a:p>
            <a:endParaRPr lang="en-GB" sz="14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400" dirty="0">
                <a:latin typeface="Arial" panose="020B0604020202020204" pitchFamily="34" charset="0"/>
                <a:cs typeface="Arial" panose="020B0604020202020204" pitchFamily="34" charset="0"/>
              </a:rPr>
              <a:t>Your talents, abilities and practical skills are just </a:t>
            </a:r>
            <a:r>
              <a:rPr lang="en-GB" sz="1400" dirty="0" smtClean="0">
                <a:latin typeface="Arial" panose="020B0604020202020204" pitchFamily="34" charset="0"/>
                <a:cs typeface="Arial" panose="020B0604020202020204" pitchFamily="34" charset="0"/>
              </a:rPr>
              <a:t/>
            </a:r>
            <a:br>
              <a:rPr lang="en-GB" sz="1400" dirty="0" smtClean="0">
                <a:latin typeface="Arial" panose="020B0604020202020204" pitchFamily="34" charset="0"/>
                <a:cs typeface="Arial" panose="020B0604020202020204" pitchFamily="34" charset="0"/>
              </a:rPr>
            </a:br>
            <a:r>
              <a:rPr lang="en-GB" sz="1400" dirty="0" smtClean="0">
                <a:latin typeface="Arial" panose="020B0604020202020204" pitchFamily="34" charset="0"/>
                <a:cs typeface="Arial" panose="020B0604020202020204" pitchFamily="34" charset="0"/>
              </a:rPr>
              <a:t>what </a:t>
            </a:r>
            <a:r>
              <a:rPr lang="en-GB" sz="1400" dirty="0">
                <a:latin typeface="Arial" panose="020B0604020202020204" pitchFamily="34" charset="0"/>
                <a:cs typeface="Arial" panose="020B0604020202020204" pitchFamily="34" charset="0"/>
              </a:rPr>
              <a:t>the construction industry is looking for right </a:t>
            </a:r>
            <a:r>
              <a:rPr lang="en-GB" sz="1400" dirty="0" smtClean="0">
                <a:latin typeface="Arial" panose="020B0604020202020204" pitchFamily="34" charset="0"/>
                <a:cs typeface="Arial" panose="020B0604020202020204" pitchFamily="34" charset="0"/>
              </a:rPr>
              <a:t>now.</a:t>
            </a:r>
            <a:endParaRPr lang="en-GB"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400" dirty="0">
                <a:latin typeface="Arial" panose="020B0604020202020204" pitchFamily="34" charset="0"/>
                <a:cs typeface="Arial" panose="020B0604020202020204" pitchFamily="34" charset="0"/>
              </a:rPr>
              <a:t>Established employer-led partnerships </a:t>
            </a:r>
            <a:r>
              <a:rPr lang="en-GB" sz="1400" dirty="0" smtClean="0">
                <a:latin typeface="Arial" panose="020B0604020202020204" pitchFamily="34" charset="0"/>
                <a:cs typeface="Arial" panose="020B0604020202020204" pitchFamily="34" charset="0"/>
              </a:rPr>
              <a:t>recruit </a:t>
            </a:r>
            <a:br>
              <a:rPr lang="en-GB" sz="1400" dirty="0" smtClean="0">
                <a:latin typeface="Arial" panose="020B0604020202020204" pitchFamily="34" charset="0"/>
                <a:cs typeface="Arial" panose="020B0604020202020204" pitchFamily="34" charset="0"/>
              </a:rPr>
            </a:br>
            <a:r>
              <a:rPr lang="en-GB" sz="1400" dirty="0" smtClean="0">
                <a:latin typeface="Arial" panose="020B0604020202020204" pitchFamily="34" charset="0"/>
                <a:cs typeface="Arial" panose="020B0604020202020204" pitchFamily="34" charset="0"/>
              </a:rPr>
              <a:t>ex-armed </a:t>
            </a:r>
            <a:r>
              <a:rPr lang="en-GB" sz="1400" dirty="0">
                <a:latin typeface="Arial" panose="020B0604020202020204" pitchFamily="34" charset="0"/>
                <a:cs typeface="Arial" panose="020B0604020202020204" pitchFamily="34" charset="0"/>
              </a:rPr>
              <a:t>forces </a:t>
            </a:r>
            <a:r>
              <a:rPr lang="en-GB" sz="1400" dirty="0" smtClean="0">
                <a:latin typeface="Arial" panose="020B0604020202020204" pitchFamily="34" charset="0"/>
                <a:cs typeface="Arial" panose="020B0604020202020204" pitchFamily="34" charset="0"/>
              </a:rPr>
              <a:t>personnel.</a:t>
            </a:r>
            <a:endParaRPr lang="en-GB" sz="1400" dirty="0"/>
          </a:p>
        </p:txBody>
      </p:sp>
    </p:spTree>
    <p:extLst>
      <p:ext uri="{BB962C8B-B14F-4D97-AF65-F5344CB8AC3E}">
        <p14:creationId xmlns:p14="http://schemas.microsoft.com/office/powerpoint/2010/main" val="395112533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325" y="2329107"/>
            <a:ext cx="3941669" cy="2631685"/>
          </a:xfrm>
          <a:prstGeom prst="rect">
            <a:avLst/>
          </a:prstGeom>
        </p:spPr>
      </p:pic>
      <p:sp>
        <p:nvSpPr>
          <p:cNvPr id="6" name="Text Placeholder 1"/>
          <p:cNvSpPr txBox="1">
            <a:spLocks/>
          </p:cNvSpPr>
          <p:nvPr/>
        </p:nvSpPr>
        <p:spPr>
          <a:xfrm>
            <a:off x="355054" y="947161"/>
            <a:ext cx="4429382" cy="4525963"/>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endParaRPr lang="en-GB" sz="1600" dirty="0" smtClean="0">
              <a:latin typeface="Arial" panose="020B0604020202020204" pitchFamily="34" charset="0"/>
              <a:cs typeface="Arial" panose="020B0604020202020204" pitchFamily="34" charset="0"/>
            </a:endParaRPr>
          </a:p>
          <a:p>
            <a:r>
              <a:rPr lang="en-GB" sz="1600" b="1" dirty="0" smtClean="0">
                <a:solidFill>
                  <a:schemeClr val="accent2"/>
                </a:solidFill>
                <a:latin typeface="Arial" panose="020B0604020202020204" pitchFamily="34" charset="0"/>
                <a:cs typeface="Arial" panose="020B0604020202020204" pitchFamily="34" charset="0"/>
              </a:rPr>
              <a:t>Experienced Worker Practical Assessment </a:t>
            </a:r>
          </a:p>
          <a:p>
            <a:r>
              <a:rPr lang="en-GB" sz="1400" dirty="0" smtClean="0">
                <a:latin typeface="Arial" panose="020B0604020202020204" pitchFamily="34" charset="0"/>
                <a:cs typeface="Arial" panose="020B0604020202020204" pitchFamily="34" charset="0"/>
              </a:rPr>
              <a:t>Do you have a minimum of five years’ experience and not need any further training? </a:t>
            </a:r>
          </a:p>
          <a:p>
            <a:endParaRPr lang="en-GB" dirty="0" smtClean="0">
              <a:latin typeface="Arial" panose="020B0604020202020204" pitchFamily="34" charset="0"/>
              <a:cs typeface="Arial" panose="020B0604020202020204" pitchFamily="34" charset="0"/>
            </a:endParaRPr>
          </a:p>
          <a:p>
            <a:endParaRPr lang="en-GB" dirty="0"/>
          </a:p>
        </p:txBody>
      </p:sp>
      <p:sp>
        <p:nvSpPr>
          <p:cNvPr id="7" name="Rectangle 6"/>
          <p:cNvSpPr/>
          <p:nvPr/>
        </p:nvSpPr>
        <p:spPr>
          <a:xfrm>
            <a:off x="355054" y="701964"/>
            <a:ext cx="2511305"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8" name="Rectangle 7"/>
          <p:cNvSpPr/>
          <p:nvPr/>
        </p:nvSpPr>
        <p:spPr>
          <a:xfrm>
            <a:off x="355053" y="295564"/>
            <a:ext cx="3773602"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9" name="Title 2"/>
          <p:cNvSpPr txBox="1">
            <a:spLocks/>
          </p:cNvSpPr>
          <p:nvPr/>
        </p:nvSpPr>
        <p:spPr>
          <a:xfrm>
            <a:off x="355054" y="9256"/>
            <a:ext cx="3681237" cy="1912904"/>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sz="2200" dirty="0">
                <a:solidFill>
                  <a:schemeClr val="bg1"/>
                </a:solidFill>
              </a:rPr>
              <a:t>ARE YOU RETURNING TO THE INDUSTRY?</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10" name="Rectangle 9"/>
          <p:cNvSpPr/>
          <p:nvPr/>
        </p:nvSpPr>
        <p:spPr>
          <a:xfrm>
            <a:off x="4010126" y="2272843"/>
            <a:ext cx="371868" cy="33199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355054" y="4628801"/>
            <a:ext cx="331991" cy="33199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046003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5055" y="701964"/>
            <a:ext cx="1427564"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Rectangle 4"/>
          <p:cNvSpPr/>
          <p:nvPr/>
        </p:nvSpPr>
        <p:spPr>
          <a:xfrm>
            <a:off x="355055" y="295564"/>
            <a:ext cx="2692946"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Text Placeholder 1"/>
          <p:cNvSpPr txBox="1">
            <a:spLocks/>
          </p:cNvSpPr>
          <p:nvPr/>
        </p:nvSpPr>
        <p:spPr>
          <a:xfrm>
            <a:off x="257944" y="1272989"/>
            <a:ext cx="4488019" cy="1654938"/>
          </a:xfrm>
          <a:prstGeom prst="rect">
            <a:avLst/>
          </a:prstGeom>
        </p:spPr>
        <p:txBody>
          <a:bodyPr vert="horz" lIns="91440" tIns="45720" rIns="91440" bIns="45720" rtlCol="0">
            <a:normAutofit fontScale="85000" lnSpcReduction="20000"/>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sz="2100" b="1" dirty="0">
                <a:solidFill>
                  <a:schemeClr val="accent2"/>
                </a:solidFill>
                <a:latin typeface="Arial" panose="020B0604020202020204" pitchFamily="34" charset="0"/>
                <a:cs typeface="Arial" panose="020B0604020202020204" pitchFamily="34" charset="0"/>
              </a:rPr>
              <a:t>Working on site</a:t>
            </a:r>
          </a:p>
          <a:p>
            <a:endParaRPr lang="en-GB" sz="1600" b="1" dirty="0" smtClean="0">
              <a:solidFill>
                <a:srgbClr val="FF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500" dirty="0"/>
              <a:t>Whether you're returning to the industry or starting a new career, it’s advisable to obtain a Construction Skills Certification Scheme (CSCS) </a:t>
            </a:r>
            <a:r>
              <a:rPr lang="en-GB" sz="1500" dirty="0" smtClean="0"/>
              <a:t>card.</a:t>
            </a:r>
            <a:endParaRPr lang="en-GB" sz="1500" dirty="0"/>
          </a:p>
          <a:p>
            <a:pPr marL="285750" indent="-285750">
              <a:buFont typeface="Arial" panose="020B0604020202020204" pitchFamily="34" charset="0"/>
              <a:buChar char="•"/>
            </a:pPr>
            <a:endParaRPr lang="en-GB" sz="1500" dirty="0"/>
          </a:p>
          <a:p>
            <a:pPr marL="285750" indent="-285750">
              <a:buFont typeface="Arial" panose="020B0604020202020204" pitchFamily="34" charset="0"/>
              <a:buChar char="•"/>
            </a:pPr>
            <a:r>
              <a:rPr lang="en-GB" sz="1500" dirty="0"/>
              <a:t>You will be required to pass the Health, Safety and Environment test to apply for a CSCS </a:t>
            </a:r>
            <a:r>
              <a:rPr lang="en-GB" sz="1500" dirty="0" smtClean="0"/>
              <a:t>card.</a:t>
            </a:r>
            <a:endParaRPr lang="en-GB" sz="1500" dirty="0"/>
          </a:p>
          <a:p>
            <a:endParaRPr lang="en-GB" sz="1600" dirty="0" smtClean="0">
              <a:latin typeface="Arial" panose="020B0604020202020204" pitchFamily="34" charset="0"/>
              <a:cs typeface="Arial" panose="020B0604020202020204" pitchFamily="34" charset="0"/>
            </a:endParaRPr>
          </a:p>
          <a:p>
            <a:endParaRPr lang="en-GB" dirty="0"/>
          </a:p>
        </p:txBody>
      </p:sp>
      <p:sp>
        <p:nvSpPr>
          <p:cNvPr id="7" name="Title 2"/>
          <p:cNvSpPr txBox="1">
            <a:spLocks/>
          </p:cNvSpPr>
          <p:nvPr/>
        </p:nvSpPr>
        <p:spPr>
          <a:xfrm>
            <a:off x="355054" y="-44485"/>
            <a:ext cx="3681237" cy="184557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sz="2000" dirty="0" smtClean="0">
                <a:solidFill>
                  <a:schemeClr val="bg1"/>
                </a:solidFill>
                <a:latin typeface="Arial" panose="020B0604020202020204" pitchFamily="34" charset="0"/>
                <a:cs typeface="Arial" panose="020B0604020202020204" pitchFamily="34" charset="0"/>
              </a:rPr>
              <a:t>GETTING STARTED</a:t>
            </a:r>
          </a:p>
          <a:p>
            <a:pPr>
              <a:lnSpc>
                <a:spcPct val="120000"/>
              </a:lnSpc>
            </a:pPr>
            <a:r>
              <a:rPr lang="en-GB" sz="2000" dirty="0" smtClean="0">
                <a:solidFill>
                  <a:schemeClr val="bg1"/>
                </a:solidFill>
                <a:latin typeface="Arial" panose="020B0604020202020204" pitchFamily="34" charset="0"/>
                <a:cs typeface="Arial" panose="020B0604020202020204" pitchFamily="34" charset="0"/>
              </a:rPr>
              <a:t>ON SITE</a:t>
            </a:r>
            <a:r>
              <a:rPr lang="en-GB" sz="2000" dirty="0" smtClean="0">
                <a:latin typeface="Arial" panose="020B0604020202020204" pitchFamily="34" charset="0"/>
                <a:cs typeface="Arial" panose="020B0604020202020204" pitchFamily="34" charset="0"/>
              </a:rPr>
              <a:t/>
            </a:r>
            <a:br>
              <a:rPr lang="en-GB" sz="2000" dirty="0" smtClean="0">
                <a:latin typeface="Arial" panose="020B0604020202020204" pitchFamily="34" charset="0"/>
                <a:cs typeface="Arial" panose="020B0604020202020204" pitchFamily="34" charset="0"/>
              </a:rPr>
            </a:br>
            <a:endParaRPr lang="en-GB" sz="2000" dirty="0"/>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80587" y="3309901"/>
            <a:ext cx="2265376" cy="14093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7517" y="3309901"/>
            <a:ext cx="1910573" cy="1400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a:off x="4564969" y="3309901"/>
            <a:ext cx="227550" cy="2275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2195673" y="3309901"/>
            <a:ext cx="254882" cy="2275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440326" y="4482526"/>
            <a:ext cx="227550" cy="2275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2480586" y="4009988"/>
            <a:ext cx="188953" cy="18895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344659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7" y="0"/>
            <a:ext cx="9141291" cy="5143500"/>
          </a:xfrm>
          <a:prstGeom prst="rect">
            <a:avLst/>
          </a:prstGeom>
        </p:spPr>
      </p:pic>
      <p:sp>
        <p:nvSpPr>
          <p:cNvPr id="8" name="Rectangle 7"/>
          <p:cNvSpPr/>
          <p:nvPr/>
        </p:nvSpPr>
        <p:spPr>
          <a:xfrm>
            <a:off x="4564969" y="2872902"/>
            <a:ext cx="227550" cy="2275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2480586" y="3572989"/>
            <a:ext cx="188953" cy="18895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 Placeholder 1"/>
          <p:cNvSpPr txBox="1">
            <a:spLocks/>
          </p:cNvSpPr>
          <p:nvPr/>
        </p:nvSpPr>
        <p:spPr>
          <a:xfrm>
            <a:off x="257944" y="1608830"/>
            <a:ext cx="4184747" cy="1362636"/>
          </a:xfrm>
          <a:prstGeom prst="rect">
            <a:avLst/>
          </a:prstGeom>
        </p:spPr>
        <p:txBody>
          <a:bodyPr vert="horz" lIns="91440" tIns="45720" rIns="91440" bIns="45720" rtlCol="0">
            <a:no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285750" indent="-285750">
              <a:lnSpc>
                <a:spcPct val="150000"/>
              </a:lnSpc>
              <a:buFont typeface="Arial" pitchFamily="34" charset="0"/>
              <a:buChar char="•"/>
            </a:pPr>
            <a:r>
              <a:rPr lang="en-GB" sz="1400" dirty="0"/>
              <a:t>Enthusiasm</a:t>
            </a:r>
          </a:p>
          <a:p>
            <a:pPr marL="285750" indent="-285750">
              <a:lnSpc>
                <a:spcPct val="150000"/>
              </a:lnSpc>
              <a:buFont typeface="Arial" pitchFamily="34" charset="0"/>
              <a:buChar char="•"/>
            </a:pPr>
            <a:r>
              <a:rPr lang="en-GB" sz="1400" dirty="0"/>
              <a:t>Teamwork</a:t>
            </a:r>
          </a:p>
          <a:p>
            <a:pPr marL="285750" indent="-285750">
              <a:lnSpc>
                <a:spcPct val="150000"/>
              </a:lnSpc>
              <a:buFont typeface="Arial" pitchFamily="34" charset="0"/>
              <a:buChar char="•"/>
            </a:pPr>
            <a:r>
              <a:rPr lang="en-GB" sz="1400" dirty="0"/>
              <a:t>Strong communication skills</a:t>
            </a:r>
          </a:p>
          <a:p>
            <a:pPr marL="285750" indent="-285750">
              <a:lnSpc>
                <a:spcPct val="150000"/>
              </a:lnSpc>
              <a:buFont typeface="Arial" pitchFamily="34" charset="0"/>
              <a:buChar char="•"/>
            </a:pPr>
            <a:r>
              <a:rPr lang="en-GB" sz="1400" dirty="0"/>
              <a:t>Time management</a:t>
            </a:r>
          </a:p>
          <a:p>
            <a:pPr marL="285750" indent="-285750">
              <a:lnSpc>
                <a:spcPct val="150000"/>
              </a:lnSpc>
              <a:buFont typeface="Arial" pitchFamily="34" charset="0"/>
              <a:buChar char="•"/>
            </a:pPr>
            <a:r>
              <a:rPr lang="en-GB" sz="1400" dirty="0"/>
              <a:t>Commercial awareness</a:t>
            </a:r>
          </a:p>
          <a:p>
            <a:pPr marL="285750" indent="-285750">
              <a:lnSpc>
                <a:spcPct val="150000"/>
              </a:lnSpc>
              <a:buFont typeface="Arial" pitchFamily="34" charset="0"/>
              <a:buChar char="•"/>
            </a:pPr>
            <a:r>
              <a:rPr lang="en-GB" sz="1400" dirty="0"/>
              <a:t>Leadership qualities</a:t>
            </a:r>
          </a:p>
          <a:p>
            <a:pPr marL="285750" indent="-285750">
              <a:lnSpc>
                <a:spcPct val="150000"/>
              </a:lnSpc>
              <a:buFont typeface="Arial" pitchFamily="34" charset="0"/>
              <a:buChar char="•"/>
            </a:pPr>
            <a:r>
              <a:rPr lang="en-GB" sz="1400" dirty="0" smtClean="0"/>
              <a:t>Problem-solving </a:t>
            </a:r>
            <a:r>
              <a:rPr lang="en-GB" sz="1400" dirty="0"/>
              <a:t>skills</a:t>
            </a:r>
          </a:p>
          <a:p>
            <a:pPr marL="285750" indent="-285750">
              <a:lnSpc>
                <a:spcPct val="150000"/>
              </a:lnSpc>
              <a:buFont typeface="Arial" pitchFamily="34" charset="0"/>
              <a:buChar char="•"/>
            </a:pPr>
            <a:r>
              <a:rPr lang="en-GB" sz="1400" dirty="0"/>
              <a:t>IT skills</a:t>
            </a:r>
          </a:p>
          <a:p>
            <a:pPr>
              <a:lnSpc>
                <a:spcPct val="150000"/>
              </a:lnSpc>
            </a:pPr>
            <a:endParaRPr lang="en-GB" sz="1400" dirty="0" smtClean="0">
              <a:latin typeface="Arial" panose="020B0604020202020204" pitchFamily="34" charset="0"/>
              <a:cs typeface="Arial" panose="020B0604020202020204" pitchFamily="34" charset="0"/>
            </a:endParaRPr>
          </a:p>
          <a:p>
            <a:pPr marL="285750" indent="-285750">
              <a:lnSpc>
                <a:spcPct val="150000"/>
              </a:lnSpc>
              <a:buFont typeface="Arial" pitchFamily="34" charset="0"/>
              <a:buChar char="•"/>
            </a:pPr>
            <a:endParaRPr lang="en-GB" sz="1400" dirty="0"/>
          </a:p>
        </p:txBody>
      </p:sp>
      <p:sp>
        <p:nvSpPr>
          <p:cNvPr id="17" name="Rectangle 16"/>
          <p:cNvSpPr/>
          <p:nvPr/>
        </p:nvSpPr>
        <p:spPr>
          <a:xfrm>
            <a:off x="355054" y="295564"/>
            <a:ext cx="3200946"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8" name="Rectangle 17"/>
          <p:cNvSpPr/>
          <p:nvPr/>
        </p:nvSpPr>
        <p:spPr>
          <a:xfrm>
            <a:off x="355052" y="701964"/>
            <a:ext cx="2314487" cy="471052"/>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9" name="Title 2"/>
          <p:cNvSpPr txBox="1">
            <a:spLocks/>
          </p:cNvSpPr>
          <p:nvPr/>
        </p:nvSpPr>
        <p:spPr>
          <a:xfrm>
            <a:off x="355054" y="324960"/>
            <a:ext cx="3681237" cy="184557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50000"/>
              </a:lnSpc>
            </a:pPr>
            <a:r>
              <a:rPr lang="en-GB" altLang="en-US" sz="2000" dirty="0" smtClean="0">
                <a:solidFill>
                  <a:schemeClr val="bg1"/>
                </a:solidFill>
              </a:rPr>
              <a:t>ESSENTIAL SKILLS FOR CONSTRUCTION</a:t>
            </a:r>
          </a:p>
          <a:p>
            <a:pPr>
              <a:lnSpc>
                <a:spcPct val="150000"/>
              </a:lnSpc>
            </a:pPr>
            <a:r>
              <a:rPr lang="en-GB" sz="2400" dirty="0" smtClean="0">
                <a:solidFill>
                  <a:schemeClr val="bg1"/>
                </a:solidFill>
                <a:latin typeface="Arial" panose="020B0604020202020204" pitchFamily="34" charset="0"/>
                <a:cs typeface="Arial" panose="020B0604020202020204" pitchFamily="34" charset="0"/>
              </a:rPr>
              <a:t/>
            </a:r>
            <a:br>
              <a:rPr lang="en-GB" sz="2400" dirty="0" smtClean="0">
                <a:solidFill>
                  <a:schemeClr val="bg1"/>
                </a:solidFill>
                <a:latin typeface="Arial" panose="020B0604020202020204" pitchFamily="34" charset="0"/>
                <a:cs typeface="Arial" panose="020B0604020202020204" pitchFamily="34" charset="0"/>
              </a:rPr>
            </a:br>
            <a:endParaRPr lang="en-GB" sz="2400" dirty="0">
              <a:solidFill>
                <a:schemeClr val="bg1"/>
              </a:solidFill>
            </a:endParaRPr>
          </a:p>
        </p:txBody>
      </p:sp>
    </p:spTree>
    <p:extLst>
      <p:ext uri="{BB962C8B-B14F-4D97-AF65-F5344CB8AC3E}">
        <p14:creationId xmlns:p14="http://schemas.microsoft.com/office/powerpoint/2010/main" val="271623714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9" y="0"/>
            <a:ext cx="9141291" cy="5143499"/>
          </a:xfrm>
          <a:prstGeom prst="rect">
            <a:avLst/>
          </a:prstGeom>
        </p:spPr>
      </p:pic>
      <p:sp>
        <p:nvSpPr>
          <p:cNvPr id="10" name="Text Placeholder 1"/>
          <p:cNvSpPr txBox="1">
            <a:spLocks/>
          </p:cNvSpPr>
          <p:nvPr/>
        </p:nvSpPr>
        <p:spPr>
          <a:xfrm>
            <a:off x="174113" y="1542357"/>
            <a:ext cx="3511196" cy="3410548"/>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endParaRPr lang="en-GB" sz="1600" b="1" dirty="0" smtClean="0">
              <a:latin typeface="Arial" panose="020B0604020202020204" pitchFamily="34" charset="0"/>
              <a:cs typeface="Arial" panose="020B0604020202020204" pitchFamily="34" charset="0"/>
            </a:endParaRPr>
          </a:p>
          <a:p>
            <a:pPr>
              <a:buClr>
                <a:srgbClr val="494976"/>
              </a:buClr>
              <a:defRPr/>
            </a:pPr>
            <a:r>
              <a:rPr lang="en-GB" b="1" dirty="0" smtClean="0">
                <a:solidFill>
                  <a:schemeClr val="accent2"/>
                </a:solidFill>
              </a:rPr>
              <a:t>Things </a:t>
            </a:r>
            <a:r>
              <a:rPr lang="en-GB" b="1" dirty="0">
                <a:solidFill>
                  <a:schemeClr val="accent2"/>
                </a:solidFill>
              </a:rPr>
              <a:t>you can do:</a:t>
            </a:r>
          </a:p>
          <a:p>
            <a:pPr>
              <a:buClr>
                <a:srgbClr val="494976"/>
              </a:buClr>
              <a:defRPr/>
            </a:pPr>
            <a:endParaRPr lang="en-GB" sz="1400" dirty="0">
              <a:solidFill>
                <a:srgbClr val="4D4E53"/>
              </a:solidFill>
            </a:endParaRPr>
          </a:p>
          <a:p>
            <a:pPr marL="285750" indent="-285750">
              <a:buFont typeface="Arial" panose="020B0604020202020204" pitchFamily="34" charset="0"/>
              <a:buChar char="•"/>
            </a:pPr>
            <a:r>
              <a:rPr lang="en-GB" sz="1400" dirty="0"/>
              <a:t>Research the industry in general</a:t>
            </a:r>
          </a:p>
          <a:p>
            <a:pPr marL="285750" indent="-285750">
              <a:buFont typeface="Arial" panose="020B0604020202020204" pitchFamily="34" charset="0"/>
              <a:buChar char="•"/>
            </a:pPr>
            <a:r>
              <a:rPr lang="en-GB" sz="1400" dirty="0"/>
              <a:t>Gain work experience in the field</a:t>
            </a:r>
          </a:p>
          <a:p>
            <a:pPr marL="285750" indent="-285750">
              <a:buFont typeface="Arial" panose="020B0604020202020204" pitchFamily="34" charset="0"/>
              <a:buChar char="•"/>
            </a:pPr>
            <a:r>
              <a:rPr lang="en-GB" sz="1400" dirty="0"/>
              <a:t>Put a good CV together</a:t>
            </a:r>
          </a:p>
          <a:p>
            <a:pPr marL="285750" indent="-285750">
              <a:buFont typeface="Arial" panose="020B0604020202020204" pitchFamily="34" charset="0"/>
              <a:buChar char="•"/>
            </a:pPr>
            <a:r>
              <a:rPr lang="en-GB" sz="1400" dirty="0"/>
              <a:t>Research the company you are applying to</a:t>
            </a:r>
          </a:p>
          <a:p>
            <a:pPr marL="285750" indent="-285750">
              <a:buFont typeface="Arial" panose="020B0604020202020204" pitchFamily="34" charset="0"/>
              <a:buChar char="•"/>
            </a:pPr>
            <a:r>
              <a:rPr lang="en-GB" sz="1400" dirty="0"/>
              <a:t>Demonstrate your passion for construction to employers through your supporting letter and interview</a:t>
            </a:r>
          </a:p>
        </p:txBody>
      </p:sp>
      <p:sp>
        <p:nvSpPr>
          <p:cNvPr id="11" name="Rectangle 10"/>
          <p:cNvSpPr/>
          <p:nvPr/>
        </p:nvSpPr>
        <p:spPr>
          <a:xfrm>
            <a:off x="188805" y="701964"/>
            <a:ext cx="1667704" cy="471052"/>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2" name="Rectangle 11"/>
          <p:cNvSpPr/>
          <p:nvPr/>
        </p:nvSpPr>
        <p:spPr>
          <a:xfrm>
            <a:off x="188806" y="295564"/>
            <a:ext cx="1667703"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3" name="Title 2"/>
          <p:cNvSpPr txBox="1">
            <a:spLocks/>
          </p:cNvSpPr>
          <p:nvPr/>
        </p:nvSpPr>
        <p:spPr>
          <a:xfrm>
            <a:off x="290952" y="194650"/>
            <a:ext cx="8229600" cy="1467207"/>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50000"/>
              </a:lnSpc>
            </a:pPr>
            <a:r>
              <a:rPr lang="en-GB" altLang="en-US" sz="2000" dirty="0" smtClean="0">
                <a:solidFill>
                  <a:schemeClr val="bg1"/>
                </a:solidFill>
                <a:latin typeface="Arial" charset="0"/>
              </a:rPr>
              <a:t>GETTING</a:t>
            </a:r>
          </a:p>
          <a:p>
            <a:pPr>
              <a:lnSpc>
                <a:spcPct val="150000"/>
              </a:lnSpc>
            </a:pPr>
            <a:r>
              <a:rPr lang="en-GB" altLang="en-US" sz="2000" dirty="0" smtClean="0">
                <a:solidFill>
                  <a:schemeClr val="bg1"/>
                </a:solidFill>
                <a:latin typeface="Arial" charset="0"/>
              </a:rPr>
              <a:t>STARTED</a:t>
            </a:r>
            <a:r>
              <a:rPr lang="en-GB" altLang="en-US" sz="2000" dirty="0">
                <a:solidFill>
                  <a:srgbClr val="494976"/>
                </a:solidFill>
                <a:latin typeface="Arial" charset="0"/>
              </a:rPr>
              <a:t/>
            </a:r>
            <a:br>
              <a:rPr lang="en-GB" altLang="en-US" sz="2000" dirty="0">
                <a:solidFill>
                  <a:srgbClr val="494976"/>
                </a:solidFill>
                <a:latin typeface="Arial" charset="0"/>
              </a:rPr>
            </a:b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1991206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6109"/>
            <a:ext cx="1760239" cy="2655037"/>
          </a:xfrm>
          <a:prstGeom prst="rect">
            <a:avLst/>
          </a:prstGeom>
        </p:spPr>
      </p:pic>
      <p:sp>
        <p:nvSpPr>
          <p:cNvPr id="9" name="Rectangle 8"/>
          <p:cNvSpPr/>
          <p:nvPr/>
        </p:nvSpPr>
        <p:spPr>
          <a:xfrm>
            <a:off x="0" y="2821146"/>
            <a:ext cx="1911927"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0" name="TextBox 9"/>
          <p:cNvSpPr txBox="1"/>
          <p:nvPr/>
        </p:nvSpPr>
        <p:spPr>
          <a:xfrm>
            <a:off x="12333" y="2916685"/>
            <a:ext cx="3956961" cy="1159292"/>
          </a:xfrm>
          <a:prstGeom prst="rect">
            <a:avLst/>
          </a:prstGeom>
          <a:noFill/>
        </p:spPr>
        <p:txBody>
          <a:bodyPr wrap="square" rtlCol="0">
            <a:spAutoFit/>
          </a:bodyPr>
          <a:lstStyle/>
          <a:p>
            <a:r>
              <a:rPr lang="en-ZA" sz="4400" b="1" baseline="30000" dirty="0" smtClean="0">
                <a:solidFill>
                  <a:schemeClr val="bg1"/>
                </a:solidFill>
              </a:rPr>
              <a:t>YOU FOR </a:t>
            </a:r>
          </a:p>
          <a:p>
            <a:endParaRPr lang="en-ZA" sz="4000" dirty="0">
              <a:solidFill>
                <a:schemeClr val="bg1"/>
              </a:solidFill>
            </a:endParaRPr>
          </a:p>
        </p:txBody>
      </p:sp>
      <p:sp>
        <p:nvSpPr>
          <p:cNvPr id="11" name="TextBox 10"/>
          <p:cNvSpPr txBox="1"/>
          <p:nvPr/>
        </p:nvSpPr>
        <p:spPr>
          <a:xfrm>
            <a:off x="12333" y="2344529"/>
            <a:ext cx="3956961" cy="707886"/>
          </a:xfrm>
          <a:prstGeom prst="rect">
            <a:avLst/>
          </a:prstGeom>
          <a:noFill/>
        </p:spPr>
        <p:txBody>
          <a:bodyPr wrap="square" rtlCol="0">
            <a:spAutoFit/>
          </a:bodyPr>
          <a:lstStyle/>
          <a:p>
            <a:r>
              <a:rPr lang="en-ZA" sz="4000" b="1" baseline="30000" dirty="0" smtClean="0">
                <a:solidFill>
                  <a:schemeClr val="bg1"/>
                </a:solidFill>
              </a:rPr>
              <a:t>THANK</a:t>
            </a:r>
            <a:endParaRPr lang="en-ZA" sz="4000" dirty="0">
              <a:solidFill>
                <a:schemeClr val="bg1"/>
              </a:solidFill>
            </a:endParaRPr>
          </a:p>
        </p:txBody>
      </p:sp>
      <p:sp>
        <p:nvSpPr>
          <p:cNvPr id="12" name="Rectangle 11"/>
          <p:cNvSpPr/>
          <p:nvPr/>
        </p:nvSpPr>
        <p:spPr>
          <a:xfrm>
            <a:off x="1" y="3219658"/>
            <a:ext cx="2290618" cy="40640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3" name="TextBox 12"/>
          <p:cNvSpPr txBox="1"/>
          <p:nvPr/>
        </p:nvSpPr>
        <p:spPr>
          <a:xfrm>
            <a:off x="12333" y="3328610"/>
            <a:ext cx="3956961" cy="1159292"/>
          </a:xfrm>
          <a:prstGeom prst="rect">
            <a:avLst/>
          </a:prstGeom>
          <a:noFill/>
        </p:spPr>
        <p:txBody>
          <a:bodyPr wrap="square" rtlCol="0">
            <a:spAutoFit/>
          </a:bodyPr>
          <a:lstStyle/>
          <a:p>
            <a:r>
              <a:rPr lang="en-ZA" sz="4400" b="1" baseline="30000" dirty="0" smtClean="0">
                <a:solidFill>
                  <a:schemeClr val="bg1"/>
                </a:solidFill>
              </a:rPr>
              <a:t>LISTENING</a:t>
            </a:r>
            <a:endParaRPr lang="en-ZA" sz="4400" b="1" baseline="30000" dirty="0">
              <a:solidFill>
                <a:schemeClr val="bg1"/>
              </a:solidFill>
            </a:endParaRPr>
          </a:p>
          <a:p>
            <a:endParaRPr lang="en-ZA" sz="4000" dirty="0">
              <a:solidFill>
                <a:schemeClr val="bg1"/>
              </a:solidFill>
            </a:endParaRPr>
          </a:p>
        </p:txBody>
      </p:sp>
      <p:sp>
        <p:nvSpPr>
          <p:cNvPr id="14" name="TextBox 13"/>
          <p:cNvSpPr txBox="1"/>
          <p:nvPr/>
        </p:nvSpPr>
        <p:spPr>
          <a:xfrm>
            <a:off x="92740" y="3752811"/>
            <a:ext cx="3796146" cy="646331"/>
          </a:xfrm>
          <a:prstGeom prst="rect">
            <a:avLst/>
          </a:prstGeom>
          <a:noFill/>
        </p:spPr>
        <p:txBody>
          <a:bodyPr wrap="square" rtlCol="0">
            <a:spAutoFit/>
          </a:bodyPr>
          <a:lstStyle/>
          <a:p>
            <a:r>
              <a:rPr lang="en-GB" dirty="0"/>
              <a:t>Any questions?</a:t>
            </a:r>
          </a:p>
          <a:p>
            <a:endParaRPr lang="en-ZA" dirty="0"/>
          </a:p>
        </p:txBody>
      </p:sp>
      <p:sp>
        <p:nvSpPr>
          <p:cNvPr id="15" name="Rectangle 14">
            <a:hlinkClick r:id="rId4"/>
          </p:cNvPr>
          <p:cNvSpPr/>
          <p:nvPr/>
        </p:nvSpPr>
        <p:spPr>
          <a:xfrm>
            <a:off x="5283559" y="1158651"/>
            <a:ext cx="2808910" cy="400110"/>
          </a:xfrm>
          <a:prstGeom prst="rect">
            <a:avLst/>
          </a:prstGeom>
        </p:spPr>
        <p:txBody>
          <a:bodyPr wrap="none">
            <a:spAutoFit/>
          </a:bodyPr>
          <a:lstStyle/>
          <a:p>
            <a:r>
              <a:rPr lang="en-GB" sz="2000" b="1" dirty="0">
                <a:solidFill>
                  <a:schemeClr val="bg1"/>
                </a:solidFill>
              </a:rPr>
              <a:t>www.goconstruct.org</a:t>
            </a:r>
          </a:p>
        </p:txBody>
      </p:sp>
    </p:spTree>
    <p:extLst>
      <p:ext uri="{BB962C8B-B14F-4D97-AF65-F5344CB8AC3E}">
        <p14:creationId xmlns:p14="http://schemas.microsoft.com/office/powerpoint/2010/main" val="36623726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6" y="0"/>
            <a:ext cx="9141291" cy="5143499"/>
          </a:xfrm>
          <a:prstGeom prst="rect">
            <a:avLst/>
          </a:prstGeom>
        </p:spPr>
      </p:pic>
      <p:sp>
        <p:nvSpPr>
          <p:cNvPr id="6" name="Rectangle 5"/>
          <p:cNvSpPr/>
          <p:nvPr/>
        </p:nvSpPr>
        <p:spPr>
          <a:xfrm>
            <a:off x="2415638" y="1493351"/>
            <a:ext cx="336798" cy="3169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2109022" y="4544215"/>
            <a:ext cx="336798" cy="3169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193964" y="277091"/>
            <a:ext cx="3482109" cy="397165"/>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0" name="Title 2"/>
          <p:cNvSpPr txBox="1">
            <a:spLocks/>
          </p:cNvSpPr>
          <p:nvPr/>
        </p:nvSpPr>
        <p:spPr>
          <a:xfrm>
            <a:off x="268403" y="-168496"/>
            <a:ext cx="3681237" cy="184557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000" dirty="0" smtClean="0">
                <a:solidFill>
                  <a:schemeClr val="bg1"/>
                </a:solidFill>
                <a:latin typeface="Arial" charset="0"/>
              </a:rPr>
              <a:t>CRAFT APPRENTICESHIP</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11" name="TextBox 10"/>
          <p:cNvSpPr txBox="1"/>
          <p:nvPr/>
        </p:nvSpPr>
        <p:spPr>
          <a:xfrm>
            <a:off x="268403" y="902385"/>
            <a:ext cx="2832716" cy="3323987"/>
          </a:xfrm>
          <a:prstGeom prst="rect">
            <a:avLst/>
          </a:prstGeom>
          <a:noFill/>
        </p:spPr>
        <p:txBody>
          <a:bodyPr wrap="square" rtlCol="0">
            <a:spAutoFit/>
          </a:bodyPr>
          <a:lstStyle/>
          <a:p>
            <a:pPr marL="285750" indent="-285750">
              <a:buFont typeface="Arial" panose="020B0604020202020204" pitchFamily="34" charset="0"/>
              <a:buChar char="•"/>
            </a:pPr>
            <a:r>
              <a:rPr lang="en-GB" sz="1400" dirty="0" smtClean="0">
                <a:solidFill>
                  <a:schemeClr val="tx2"/>
                </a:solidFill>
              </a:rPr>
              <a:t>Ceiling fixer</a:t>
            </a:r>
          </a:p>
          <a:p>
            <a:pPr marL="285750" indent="-285750">
              <a:buFont typeface="Arial" panose="020B0604020202020204" pitchFamily="34" charset="0"/>
              <a:buChar char="•"/>
            </a:pPr>
            <a:r>
              <a:rPr lang="en-GB" sz="1400" dirty="0" smtClean="0">
                <a:solidFill>
                  <a:schemeClr val="tx2"/>
                </a:solidFill>
              </a:rPr>
              <a:t>Demolition operative</a:t>
            </a:r>
          </a:p>
          <a:p>
            <a:pPr marL="285750" indent="-285750">
              <a:buFont typeface="Arial" panose="020B0604020202020204" pitchFamily="34" charset="0"/>
              <a:buChar char="•"/>
            </a:pPr>
            <a:r>
              <a:rPr lang="en-GB" sz="1400" dirty="0" smtClean="0">
                <a:solidFill>
                  <a:schemeClr val="tx2"/>
                </a:solidFill>
              </a:rPr>
              <a:t>Floor layer</a:t>
            </a:r>
          </a:p>
          <a:p>
            <a:pPr marL="285750" indent="-285750">
              <a:buFont typeface="Arial" panose="020B0604020202020204" pitchFamily="34" charset="0"/>
              <a:buChar char="•"/>
            </a:pPr>
            <a:r>
              <a:rPr lang="en-GB" sz="1400" dirty="0" smtClean="0">
                <a:solidFill>
                  <a:schemeClr val="tx2"/>
                </a:solidFill>
              </a:rPr>
              <a:t>Formworker</a:t>
            </a:r>
          </a:p>
          <a:p>
            <a:pPr marL="285750" indent="-285750">
              <a:buFont typeface="Arial" panose="020B0604020202020204" pitchFamily="34" charset="0"/>
              <a:buChar char="•"/>
            </a:pPr>
            <a:r>
              <a:rPr lang="en-GB" sz="1400" dirty="0" smtClean="0">
                <a:solidFill>
                  <a:schemeClr val="tx2"/>
                </a:solidFill>
              </a:rPr>
              <a:t>Mastic asphalter</a:t>
            </a:r>
          </a:p>
          <a:p>
            <a:pPr marL="285750" indent="-285750">
              <a:buFont typeface="Arial" panose="020B0604020202020204" pitchFamily="34" charset="0"/>
              <a:buChar char="•"/>
            </a:pPr>
            <a:r>
              <a:rPr lang="en-GB" sz="1400" dirty="0" smtClean="0">
                <a:solidFill>
                  <a:schemeClr val="tx2"/>
                </a:solidFill>
              </a:rPr>
              <a:t>Painter and decorator</a:t>
            </a:r>
          </a:p>
          <a:p>
            <a:pPr marL="285750" indent="-285750">
              <a:buFont typeface="Arial" panose="020B0604020202020204" pitchFamily="34" charset="0"/>
              <a:buChar char="•"/>
            </a:pPr>
            <a:r>
              <a:rPr lang="en-GB" sz="1400" dirty="0" smtClean="0">
                <a:solidFill>
                  <a:schemeClr val="tx2"/>
                </a:solidFill>
              </a:rPr>
              <a:t>Plant operator</a:t>
            </a:r>
          </a:p>
          <a:p>
            <a:pPr marL="285750" indent="-285750">
              <a:buFont typeface="Arial" panose="020B0604020202020204" pitchFamily="34" charset="0"/>
              <a:buChar char="•"/>
            </a:pPr>
            <a:r>
              <a:rPr lang="en-GB" sz="1400" dirty="0" smtClean="0">
                <a:solidFill>
                  <a:schemeClr val="tx2"/>
                </a:solidFill>
              </a:rPr>
              <a:t>Plasterer</a:t>
            </a:r>
          </a:p>
          <a:p>
            <a:pPr marL="285750" indent="-285750">
              <a:buFont typeface="Arial" panose="020B0604020202020204" pitchFamily="34" charset="0"/>
              <a:buChar char="•"/>
            </a:pPr>
            <a:r>
              <a:rPr lang="en-GB" sz="1400" dirty="0">
                <a:solidFill>
                  <a:schemeClr val="tx2"/>
                </a:solidFill>
              </a:rPr>
              <a:t>Roof slater </a:t>
            </a:r>
            <a:r>
              <a:rPr lang="en-GB" sz="1400" dirty="0" smtClean="0">
                <a:solidFill>
                  <a:schemeClr val="tx2"/>
                </a:solidFill>
              </a:rPr>
              <a:t>and </a:t>
            </a:r>
            <a:r>
              <a:rPr lang="en-GB" sz="1400" dirty="0">
                <a:solidFill>
                  <a:schemeClr val="tx2"/>
                </a:solidFill>
              </a:rPr>
              <a:t>tiler</a:t>
            </a:r>
          </a:p>
          <a:p>
            <a:pPr marL="285750" indent="-285750">
              <a:buFont typeface="Arial" panose="020B0604020202020204" pitchFamily="34" charset="0"/>
              <a:buChar char="•"/>
            </a:pPr>
            <a:r>
              <a:rPr lang="en-GB" sz="1400" dirty="0">
                <a:solidFill>
                  <a:schemeClr val="tx2"/>
                </a:solidFill>
              </a:rPr>
              <a:t>Scaffolder</a:t>
            </a:r>
          </a:p>
          <a:p>
            <a:pPr marL="285750" indent="-285750">
              <a:buFont typeface="Arial" panose="020B0604020202020204" pitchFamily="34" charset="0"/>
              <a:buChar char="•"/>
            </a:pPr>
            <a:r>
              <a:rPr lang="en-GB" sz="1400" dirty="0" smtClean="0">
                <a:solidFill>
                  <a:schemeClr val="tx2"/>
                </a:solidFill>
              </a:rPr>
              <a:t>Shopfitter</a:t>
            </a:r>
            <a:endParaRPr lang="en-GB" sz="1400" dirty="0">
              <a:solidFill>
                <a:schemeClr val="tx2"/>
              </a:solidFill>
            </a:endParaRPr>
          </a:p>
          <a:p>
            <a:pPr marL="285750" indent="-285750">
              <a:buFont typeface="Arial" panose="020B0604020202020204" pitchFamily="34" charset="0"/>
              <a:buChar char="•"/>
            </a:pPr>
            <a:r>
              <a:rPr lang="en-GB" sz="1400" dirty="0">
                <a:solidFill>
                  <a:schemeClr val="tx2"/>
                </a:solidFill>
              </a:rPr>
              <a:t>Steeplejack</a:t>
            </a:r>
          </a:p>
          <a:p>
            <a:pPr marL="285750" indent="-285750">
              <a:buFont typeface="Arial" panose="020B0604020202020204" pitchFamily="34" charset="0"/>
              <a:buChar char="•"/>
            </a:pPr>
            <a:r>
              <a:rPr lang="en-GB" sz="1400" dirty="0" smtClean="0">
                <a:solidFill>
                  <a:schemeClr val="tx2"/>
                </a:solidFill>
              </a:rPr>
              <a:t>Stonemason</a:t>
            </a:r>
            <a:endParaRPr lang="en-GB" sz="1400" dirty="0">
              <a:solidFill>
                <a:schemeClr val="tx2"/>
              </a:solidFill>
            </a:endParaRPr>
          </a:p>
          <a:p>
            <a:pPr marL="285750" indent="-285750">
              <a:buFont typeface="Arial" panose="020B0604020202020204" pitchFamily="34" charset="0"/>
              <a:buChar char="•"/>
            </a:pPr>
            <a:endParaRPr lang="en-GB" sz="1400" dirty="0" smtClean="0">
              <a:solidFill>
                <a:schemeClr val="tx2"/>
              </a:solidFill>
            </a:endParaRPr>
          </a:p>
          <a:p>
            <a:pPr marL="285750" indent="-285750">
              <a:buFont typeface="Arial" panose="020B0604020202020204" pitchFamily="34" charset="0"/>
              <a:buChar char="•"/>
            </a:pPr>
            <a:endParaRPr lang="en-GB" sz="1400" dirty="0" smtClean="0">
              <a:solidFill>
                <a:schemeClr val="tx2"/>
              </a:solidFill>
            </a:endParaRPr>
          </a:p>
        </p:txBody>
      </p:sp>
      <p:sp>
        <p:nvSpPr>
          <p:cNvPr id="18" name="Rectangle 17"/>
          <p:cNvSpPr/>
          <p:nvPr/>
        </p:nvSpPr>
        <p:spPr>
          <a:xfrm>
            <a:off x="177080" y="4078806"/>
            <a:ext cx="4708955" cy="397165"/>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9" name="TextBox 8"/>
          <p:cNvSpPr txBox="1"/>
          <p:nvPr/>
        </p:nvSpPr>
        <p:spPr>
          <a:xfrm>
            <a:off x="269487" y="3972541"/>
            <a:ext cx="4818122" cy="763286"/>
          </a:xfrm>
          <a:prstGeom prst="rect">
            <a:avLst/>
          </a:prstGeom>
          <a:noFill/>
        </p:spPr>
        <p:txBody>
          <a:bodyPr wrap="square" rtlCol="0">
            <a:spAutoFit/>
          </a:bodyPr>
          <a:lstStyle/>
          <a:p>
            <a:pPr fontAlgn="auto">
              <a:lnSpc>
                <a:spcPct val="80000"/>
              </a:lnSpc>
              <a:spcAft>
                <a:spcPts val="0"/>
              </a:spcAft>
              <a:defRPr/>
            </a:pPr>
            <a:endParaRPr lang="en-GB" sz="1400" dirty="0">
              <a:solidFill>
                <a:schemeClr val="bg1"/>
              </a:solidFill>
              <a:latin typeface="Arial" pitchFamily="34" charset="0"/>
              <a:cs typeface="Arial" pitchFamily="34" charset="0"/>
            </a:endParaRPr>
          </a:p>
          <a:p>
            <a:pPr>
              <a:lnSpc>
                <a:spcPct val="80000"/>
              </a:lnSpc>
              <a:defRPr/>
            </a:pPr>
            <a:r>
              <a:rPr lang="en-GB" b="1" dirty="0" smtClean="0">
                <a:solidFill>
                  <a:schemeClr val="bg1"/>
                </a:solidFill>
                <a:latin typeface="Arial" pitchFamily="34" charset="0"/>
                <a:cs typeface="Arial" pitchFamily="34" charset="0"/>
              </a:rPr>
              <a:t>And there’s more... can </a:t>
            </a:r>
            <a:r>
              <a:rPr lang="en-GB" b="1" dirty="0">
                <a:solidFill>
                  <a:schemeClr val="bg1"/>
                </a:solidFill>
                <a:latin typeface="Arial" pitchFamily="34" charset="0"/>
                <a:cs typeface="Arial" pitchFamily="34" charset="0"/>
              </a:rPr>
              <a:t>you think of </a:t>
            </a:r>
            <a:r>
              <a:rPr lang="en-GB" b="1" dirty="0" smtClean="0">
                <a:solidFill>
                  <a:schemeClr val="bg1"/>
                </a:solidFill>
                <a:latin typeface="Arial" pitchFamily="34" charset="0"/>
                <a:cs typeface="Arial" pitchFamily="34" charset="0"/>
              </a:rPr>
              <a:t>any?</a:t>
            </a:r>
            <a:endParaRPr lang="en-GB" b="1" dirty="0">
              <a:solidFill>
                <a:schemeClr val="bg1"/>
              </a:solidFill>
              <a:latin typeface="Arial" pitchFamily="34" charset="0"/>
              <a:cs typeface="Arial" pitchFamily="34" charset="0"/>
            </a:endParaRPr>
          </a:p>
          <a:p>
            <a:endParaRPr lang="en-ZA" dirty="0">
              <a:solidFill>
                <a:schemeClr val="bg1"/>
              </a:solidFill>
            </a:endParaRPr>
          </a:p>
        </p:txBody>
      </p:sp>
      <p:pic>
        <p:nvPicPr>
          <p:cNvPr id="12"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995114" y="2477963"/>
            <a:ext cx="1909052" cy="12737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13"/>
          <p:cNvSpPr/>
          <p:nvPr/>
        </p:nvSpPr>
        <p:spPr>
          <a:xfrm>
            <a:off x="4649284" y="2365441"/>
            <a:ext cx="254882" cy="2275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2987163" y="3587358"/>
            <a:ext cx="227550" cy="2275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93388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p:cNvSpPr>
            <a:spLocks noGrp="1"/>
          </p:cNvSpPr>
          <p:nvPr>
            <p:ph type="subTitle" idx="1"/>
          </p:nvPr>
        </p:nvSpPr>
        <p:spPr>
          <a:xfrm>
            <a:off x="6216073" y="743441"/>
            <a:ext cx="2715491" cy="2930286"/>
          </a:xfrm>
        </p:spPr>
        <p:txBody>
          <a:bodyPr>
            <a:noAutofit/>
          </a:bodyPr>
          <a:lstStyle/>
          <a:p>
            <a:r>
              <a:rPr lang="en-GB" sz="1500" i="1" dirty="0" smtClean="0">
                <a:solidFill>
                  <a:schemeClr val="bg1"/>
                </a:solidFill>
                <a:latin typeface="Arial" pitchFamily="34" charset="0"/>
                <a:cs typeface="Arial" pitchFamily="34" charset="0"/>
              </a:rPr>
              <a:t>“</a:t>
            </a:r>
            <a:r>
              <a:rPr lang="en-GB" sz="1500" i="1" dirty="0">
                <a:solidFill>
                  <a:schemeClr val="bg1"/>
                </a:solidFill>
                <a:latin typeface="Arial" pitchFamily="34" charset="0"/>
                <a:cs typeface="Arial" pitchFamily="34" charset="0"/>
              </a:rPr>
              <a:t>I always had a fascination with how machines work. </a:t>
            </a:r>
            <a:r>
              <a:rPr lang="en-GB" sz="1500" i="1" dirty="0" smtClean="0">
                <a:solidFill>
                  <a:schemeClr val="bg1"/>
                </a:solidFill>
                <a:latin typeface="Arial" pitchFamily="34" charset="0"/>
                <a:cs typeface="Arial" pitchFamily="34" charset="0"/>
              </a:rPr>
              <a:t/>
            </a:r>
            <a:br>
              <a:rPr lang="en-GB" sz="1500" i="1" dirty="0" smtClean="0">
                <a:solidFill>
                  <a:schemeClr val="bg1"/>
                </a:solidFill>
                <a:latin typeface="Arial" pitchFamily="34" charset="0"/>
                <a:cs typeface="Arial" pitchFamily="34" charset="0"/>
              </a:rPr>
            </a:br>
            <a:r>
              <a:rPr lang="en-GB" sz="1500" i="1" dirty="0" smtClean="0">
                <a:solidFill>
                  <a:schemeClr val="bg1"/>
                </a:solidFill>
                <a:latin typeface="Arial" pitchFamily="34" charset="0"/>
                <a:cs typeface="Arial" pitchFamily="34" charset="0"/>
              </a:rPr>
              <a:t>I sent </a:t>
            </a:r>
            <a:r>
              <a:rPr lang="en-GB" sz="1500" i="1" dirty="0">
                <a:solidFill>
                  <a:schemeClr val="bg1"/>
                </a:solidFill>
                <a:latin typeface="Arial" pitchFamily="34" charset="0"/>
                <a:cs typeface="Arial" pitchFamily="34" charset="0"/>
              </a:rPr>
              <a:t>my CV to around 50 companies but then I received a letter from </a:t>
            </a:r>
            <a:r>
              <a:rPr lang="en-GB" sz="1500" i="1" dirty="0" err="1">
                <a:solidFill>
                  <a:schemeClr val="bg1"/>
                </a:solidFill>
                <a:latin typeface="Arial" pitchFamily="34" charset="0"/>
                <a:cs typeface="Arial" pitchFamily="34" charset="0"/>
              </a:rPr>
              <a:t>Clee</a:t>
            </a:r>
            <a:r>
              <a:rPr lang="en-GB" sz="1500" i="1" dirty="0">
                <a:solidFill>
                  <a:schemeClr val="bg1"/>
                </a:solidFill>
                <a:latin typeface="Arial" pitchFamily="34" charset="0"/>
                <a:cs typeface="Arial" pitchFamily="34" charset="0"/>
              </a:rPr>
              <a:t> Hill Plant offering me an interview </a:t>
            </a:r>
            <a:r>
              <a:rPr lang="en-GB" sz="1500" i="1" dirty="0" smtClean="0">
                <a:solidFill>
                  <a:schemeClr val="bg1"/>
                </a:solidFill>
                <a:latin typeface="Arial" pitchFamily="34" charset="0"/>
                <a:cs typeface="Arial" pitchFamily="34" charset="0"/>
              </a:rPr>
              <a:t>- and </a:t>
            </a:r>
            <a:r>
              <a:rPr lang="en-GB" sz="1500" i="1" dirty="0">
                <a:solidFill>
                  <a:schemeClr val="bg1"/>
                </a:solidFill>
                <a:latin typeface="Arial" pitchFamily="34" charset="0"/>
                <a:cs typeface="Arial" pitchFamily="34" charset="0"/>
              </a:rPr>
              <a:t>I </a:t>
            </a:r>
            <a:r>
              <a:rPr lang="en-GB" sz="1500" i="1" dirty="0" smtClean="0">
                <a:solidFill>
                  <a:schemeClr val="bg1"/>
                </a:solidFill>
                <a:latin typeface="Arial" pitchFamily="34" charset="0"/>
                <a:cs typeface="Arial" pitchFamily="34" charset="0"/>
              </a:rPr>
              <a:t>got </a:t>
            </a:r>
            <a:r>
              <a:rPr lang="en-GB" sz="1500" i="1" dirty="0">
                <a:solidFill>
                  <a:schemeClr val="bg1"/>
                </a:solidFill>
                <a:latin typeface="Arial" pitchFamily="34" charset="0"/>
                <a:cs typeface="Arial" pitchFamily="34" charset="0"/>
              </a:rPr>
              <a:t>the job. </a:t>
            </a:r>
            <a:r>
              <a:rPr lang="en-GB" sz="1500" i="1" dirty="0" smtClean="0">
                <a:solidFill>
                  <a:schemeClr val="bg1"/>
                </a:solidFill>
                <a:latin typeface="Arial" pitchFamily="34" charset="0"/>
                <a:cs typeface="Arial" pitchFamily="34" charset="0"/>
              </a:rPr>
              <a:t/>
            </a:r>
            <a:br>
              <a:rPr lang="en-GB" sz="1500" i="1" dirty="0" smtClean="0">
                <a:solidFill>
                  <a:schemeClr val="bg1"/>
                </a:solidFill>
                <a:latin typeface="Arial" pitchFamily="34" charset="0"/>
                <a:cs typeface="Arial" pitchFamily="34" charset="0"/>
              </a:rPr>
            </a:br>
            <a:r>
              <a:rPr lang="en-GB" sz="1500" i="1" dirty="0" smtClean="0">
                <a:solidFill>
                  <a:schemeClr val="bg1"/>
                </a:solidFill>
                <a:latin typeface="Arial" pitchFamily="34" charset="0"/>
                <a:cs typeface="Arial" pitchFamily="34" charset="0"/>
              </a:rPr>
              <a:t>I </a:t>
            </a:r>
            <a:r>
              <a:rPr lang="en-GB" sz="1500" i="1" dirty="0">
                <a:solidFill>
                  <a:schemeClr val="bg1"/>
                </a:solidFill>
                <a:latin typeface="Arial" pitchFamily="34" charset="0"/>
                <a:cs typeface="Arial" pitchFamily="34" charset="0"/>
              </a:rPr>
              <a:t>think I have proved many people wrong about women doing this job and my fight to get it was worth it. I want to pass on my knowledge </a:t>
            </a:r>
            <a:r>
              <a:rPr lang="en-GB" sz="1500" i="1" dirty="0" smtClean="0">
                <a:solidFill>
                  <a:schemeClr val="bg1"/>
                </a:solidFill>
                <a:latin typeface="Arial" pitchFamily="34" charset="0"/>
                <a:cs typeface="Arial" pitchFamily="34" charset="0"/>
              </a:rPr>
              <a:t>to </a:t>
            </a:r>
            <a:br>
              <a:rPr lang="en-GB" sz="1500" i="1" dirty="0" smtClean="0">
                <a:solidFill>
                  <a:schemeClr val="bg1"/>
                </a:solidFill>
                <a:latin typeface="Arial" pitchFamily="34" charset="0"/>
                <a:cs typeface="Arial" pitchFamily="34" charset="0"/>
              </a:rPr>
            </a:br>
            <a:r>
              <a:rPr lang="en-GB" sz="1500" i="1" dirty="0" smtClean="0">
                <a:solidFill>
                  <a:schemeClr val="bg1"/>
                </a:solidFill>
                <a:latin typeface="Arial" pitchFamily="34" charset="0"/>
                <a:cs typeface="Arial" pitchFamily="34" charset="0"/>
              </a:rPr>
              <a:t>up-and-coming apprentices.</a:t>
            </a:r>
            <a:r>
              <a:rPr lang="en-GB" sz="1500" i="1" dirty="0" smtClean="0">
                <a:solidFill>
                  <a:schemeClr val="bg1"/>
                </a:solidFill>
              </a:rPr>
              <a:t>” </a:t>
            </a:r>
            <a:endParaRPr lang="en-GB" sz="1500" i="1" dirty="0">
              <a:solidFill>
                <a:schemeClr val="bg1"/>
              </a:solidFill>
            </a:endParaRPr>
          </a:p>
          <a:p>
            <a:endParaRPr lang="en-GB" sz="1500" i="1" dirty="0" smtClean="0">
              <a:solidFill>
                <a:schemeClr val="bg1"/>
              </a:solidFill>
            </a:endParaRPr>
          </a:p>
          <a:p>
            <a:endParaRPr lang="en-GB" sz="1500" i="1" dirty="0">
              <a:solidFill>
                <a:schemeClr val="bg1"/>
              </a:solidFill>
            </a:endParaRPr>
          </a:p>
          <a:p>
            <a:endParaRPr lang="en-GB" sz="1500" i="1" dirty="0">
              <a:solidFill>
                <a:schemeClr val="bg1"/>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1651838"/>
            <a:ext cx="4664364" cy="293237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109022" y="4544215"/>
            <a:ext cx="336798" cy="3169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193964" y="406400"/>
            <a:ext cx="2083457" cy="314036"/>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1" name="Rectangle 10"/>
          <p:cNvSpPr/>
          <p:nvPr/>
        </p:nvSpPr>
        <p:spPr>
          <a:xfrm>
            <a:off x="4406185" y="4425726"/>
            <a:ext cx="336798" cy="3169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325419" y="1607973"/>
            <a:ext cx="336798" cy="3169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le 1"/>
          <p:cNvSpPr>
            <a:spLocks noGrp="1"/>
          </p:cNvSpPr>
          <p:nvPr>
            <p:ph type="ctrTitle"/>
          </p:nvPr>
        </p:nvSpPr>
        <p:spPr>
          <a:xfrm>
            <a:off x="189722" y="485412"/>
            <a:ext cx="7944122" cy="1481934"/>
          </a:xfrm>
        </p:spPr>
        <p:txBody>
          <a:bodyPr>
            <a:normAutofit fontScale="90000"/>
          </a:bodyPr>
          <a:lstStyle/>
          <a:p>
            <a:r>
              <a:rPr lang="en-GB" sz="2200" dirty="0" smtClean="0">
                <a:solidFill>
                  <a:schemeClr val="bg1"/>
                </a:solidFill>
              </a:rPr>
              <a:t>CASE STUDY – </a:t>
            </a:r>
            <a:r>
              <a:rPr lang="en-GB" dirty="0" smtClean="0"/>
              <a:t/>
            </a:r>
            <a:br>
              <a:rPr lang="en-GB" dirty="0" smtClean="0"/>
            </a:br>
            <a:r>
              <a:rPr lang="en-GB" sz="1800" dirty="0">
                <a:latin typeface="Arial" pitchFamily="34" charset="0"/>
                <a:cs typeface="Arial" pitchFamily="34" charset="0"/>
              </a:rPr>
              <a:t>Chanel Littleton –  Intermediate </a:t>
            </a:r>
            <a:r>
              <a:rPr lang="en-GB" sz="1800" dirty="0" smtClean="0">
                <a:latin typeface="Arial" pitchFamily="34" charset="0"/>
                <a:cs typeface="Arial" pitchFamily="34" charset="0"/>
              </a:rPr>
              <a:t>&amp; Advanced </a:t>
            </a:r>
            <a:br>
              <a:rPr lang="en-GB" sz="1800" dirty="0" smtClean="0">
                <a:latin typeface="Arial" pitchFamily="34" charset="0"/>
                <a:cs typeface="Arial" pitchFamily="34" charset="0"/>
              </a:rPr>
            </a:br>
            <a:r>
              <a:rPr lang="en-GB" sz="1800" dirty="0" smtClean="0">
                <a:latin typeface="Arial" pitchFamily="34" charset="0"/>
                <a:cs typeface="Arial" pitchFamily="34" charset="0"/>
              </a:rPr>
              <a:t>Apprenticeship </a:t>
            </a:r>
            <a:r>
              <a:rPr lang="en-GB" sz="1800" dirty="0">
                <a:latin typeface="Arial" pitchFamily="34" charset="0"/>
                <a:cs typeface="Arial" pitchFamily="34" charset="0"/>
              </a:rPr>
              <a:t>in Plant </a:t>
            </a:r>
            <a:r>
              <a:rPr lang="en-GB" sz="1800" dirty="0" smtClean="0">
                <a:latin typeface="Arial" pitchFamily="34" charset="0"/>
                <a:cs typeface="Arial" pitchFamily="34" charset="0"/>
              </a:rPr>
              <a:t>Mechanics</a:t>
            </a:r>
            <a:r>
              <a:rPr lang="en-GB" sz="2000" dirty="0">
                <a:latin typeface="Arial" pitchFamily="34" charset="0"/>
                <a:cs typeface="Arial" pitchFamily="34" charset="0"/>
              </a:rPr>
              <a:t/>
            </a:r>
            <a:br>
              <a:rPr lang="en-GB" sz="2000" dirty="0">
                <a:latin typeface="Arial" pitchFamily="34" charset="0"/>
                <a:cs typeface="Arial" pitchFamily="34" charset="0"/>
              </a:rPr>
            </a:br>
            <a:r>
              <a:rPr lang="en-GB" dirty="0" smtClean="0"/>
              <a:t/>
            </a:r>
            <a:br>
              <a:rPr lang="en-GB" dirty="0" smtClean="0"/>
            </a:br>
            <a:endParaRPr lang="en-GB" dirty="0"/>
          </a:p>
        </p:txBody>
      </p:sp>
    </p:spTree>
    <p:extLst>
      <p:ext uri="{BB962C8B-B14F-4D97-AF65-F5344CB8AC3E}">
        <p14:creationId xmlns:p14="http://schemas.microsoft.com/office/powerpoint/2010/main" val="21955714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9" y="0"/>
            <a:ext cx="9141291" cy="5143499"/>
          </a:xfrm>
          <a:prstGeom prst="rect">
            <a:avLst/>
          </a:prstGeom>
        </p:spPr>
      </p:pic>
      <p:sp>
        <p:nvSpPr>
          <p:cNvPr id="5" name="Text Placeholder 1"/>
          <p:cNvSpPr txBox="1">
            <a:spLocks/>
          </p:cNvSpPr>
          <p:nvPr/>
        </p:nvSpPr>
        <p:spPr>
          <a:xfrm>
            <a:off x="303431" y="1294526"/>
            <a:ext cx="3806767" cy="4126763"/>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b="1" dirty="0">
                <a:solidFill>
                  <a:schemeClr val="accent2"/>
                </a:solidFill>
              </a:rPr>
              <a:t>Provides routes into:</a:t>
            </a:r>
          </a:p>
          <a:p>
            <a:endParaRPr lang="en-GB" sz="1400" dirty="0"/>
          </a:p>
          <a:p>
            <a:pPr marL="285750" indent="-285750">
              <a:buFont typeface="Arial" panose="020B0604020202020204" pitchFamily="34" charset="0"/>
              <a:buChar char="•"/>
            </a:pPr>
            <a:r>
              <a:rPr lang="en-GB" sz="1400" dirty="0"/>
              <a:t>d</a:t>
            </a:r>
            <a:r>
              <a:rPr lang="en-GB" sz="1400" dirty="0" smtClean="0"/>
              <a:t>esign </a:t>
            </a:r>
            <a:endParaRPr lang="en-GB" sz="1400" dirty="0"/>
          </a:p>
          <a:p>
            <a:pPr marL="285750" indent="-285750">
              <a:buFont typeface="Arial" panose="020B0604020202020204" pitchFamily="34" charset="0"/>
              <a:buChar char="•"/>
            </a:pPr>
            <a:r>
              <a:rPr lang="en-GB" sz="1400" dirty="0"/>
              <a:t>s</a:t>
            </a:r>
            <a:r>
              <a:rPr lang="en-GB" sz="1400" dirty="0" smtClean="0"/>
              <a:t>urveying </a:t>
            </a:r>
            <a:endParaRPr lang="en-GB" sz="1400" dirty="0"/>
          </a:p>
          <a:p>
            <a:pPr marL="285750" indent="-285750">
              <a:buFont typeface="Arial" panose="020B0604020202020204" pitchFamily="34" charset="0"/>
              <a:buChar char="•"/>
            </a:pPr>
            <a:r>
              <a:rPr lang="en-GB" sz="1400" dirty="0" smtClean="0"/>
              <a:t>civil/site </a:t>
            </a:r>
            <a:r>
              <a:rPr lang="en-GB" sz="1400" dirty="0"/>
              <a:t>engineering</a:t>
            </a:r>
          </a:p>
          <a:p>
            <a:pPr marL="285750" indent="-285750">
              <a:buFont typeface="Arial" panose="020B0604020202020204" pitchFamily="34" charset="0"/>
              <a:buChar char="•"/>
            </a:pPr>
            <a:r>
              <a:rPr lang="en-GB" sz="1400" dirty="0"/>
              <a:t>b</a:t>
            </a:r>
            <a:r>
              <a:rPr lang="en-GB" sz="1400" dirty="0" smtClean="0"/>
              <a:t>uilding </a:t>
            </a:r>
            <a:r>
              <a:rPr lang="en-GB" sz="1400" dirty="0"/>
              <a:t>control</a:t>
            </a:r>
          </a:p>
          <a:p>
            <a:pPr marL="285750" indent="-285750">
              <a:buFont typeface="Arial" panose="020B0604020202020204" pitchFamily="34" charset="0"/>
              <a:buChar char="•"/>
            </a:pPr>
            <a:r>
              <a:rPr lang="en-GB" sz="1400" dirty="0"/>
              <a:t>b</a:t>
            </a:r>
            <a:r>
              <a:rPr lang="en-GB" sz="1400" dirty="0" smtClean="0"/>
              <a:t>uying</a:t>
            </a:r>
            <a:endParaRPr lang="en-GB" sz="1400" dirty="0"/>
          </a:p>
          <a:p>
            <a:pPr marL="285750" indent="-285750">
              <a:buFont typeface="Arial" panose="020B0604020202020204" pitchFamily="34" charset="0"/>
              <a:buChar char="•"/>
            </a:pPr>
            <a:r>
              <a:rPr lang="en-GB" sz="1400" dirty="0"/>
              <a:t>e</a:t>
            </a:r>
            <a:r>
              <a:rPr lang="en-GB" sz="1400" dirty="0" smtClean="0"/>
              <a:t>stimating</a:t>
            </a:r>
            <a:endParaRPr lang="en-GB" sz="1400" dirty="0"/>
          </a:p>
          <a:p>
            <a:pPr marL="285750" indent="-285750">
              <a:buFont typeface="Arial" panose="020B0604020202020204" pitchFamily="34" charset="0"/>
              <a:buChar char="•"/>
            </a:pPr>
            <a:r>
              <a:rPr lang="en-GB" sz="1400" dirty="0" smtClean="0"/>
              <a:t>planning</a:t>
            </a:r>
            <a:endParaRPr lang="en-GB" sz="1400" dirty="0"/>
          </a:p>
          <a:p>
            <a:pPr marL="285750" indent="-285750">
              <a:buFont typeface="Arial" panose="020B0604020202020204" pitchFamily="34" charset="0"/>
              <a:buChar char="•"/>
            </a:pPr>
            <a:r>
              <a:rPr lang="en-GB" sz="1400" dirty="0"/>
              <a:t>s</a:t>
            </a:r>
            <a:r>
              <a:rPr lang="en-GB" sz="1400" dirty="0" smtClean="0"/>
              <a:t>ite </a:t>
            </a:r>
            <a:r>
              <a:rPr lang="en-GB" sz="1400" dirty="0"/>
              <a:t>technical </a:t>
            </a:r>
            <a:r>
              <a:rPr lang="en-GB" sz="1400" dirty="0" smtClean="0"/>
              <a:t>support.</a:t>
            </a:r>
            <a:endParaRPr lang="en-GB" sz="1400" dirty="0"/>
          </a:p>
          <a:p>
            <a:pPr marL="342900" indent="-342900">
              <a:buClr>
                <a:srgbClr val="494976"/>
              </a:buClr>
              <a:buFont typeface="Arial" panose="020B0604020202020204" pitchFamily="34" charset="0"/>
              <a:buChar char="•"/>
            </a:pPr>
            <a:endParaRPr lang="en-GB" sz="1200" dirty="0">
              <a:latin typeface="Arial" panose="020B0604020202020204" pitchFamily="34" charset="0"/>
              <a:cs typeface="Arial" panose="020B0604020202020204" pitchFamily="34" charset="0"/>
            </a:endParaRPr>
          </a:p>
        </p:txBody>
      </p:sp>
      <p:sp>
        <p:nvSpPr>
          <p:cNvPr id="6" name="Rectangle 5"/>
          <p:cNvSpPr/>
          <p:nvPr/>
        </p:nvSpPr>
        <p:spPr>
          <a:xfrm>
            <a:off x="167762" y="295564"/>
            <a:ext cx="4230258"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Title 2"/>
          <p:cNvSpPr txBox="1">
            <a:spLocks/>
          </p:cNvSpPr>
          <p:nvPr/>
        </p:nvSpPr>
        <p:spPr>
          <a:xfrm>
            <a:off x="283220" y="-36250"/>
            <a:ext cx="8229600" cy="1467207"/>
          </a:xfrm>
          <a:prstGeom prst="rect">
            <a:avLst/>
          </a:prstGeom>
        </p:spPr>
        <p:txBody>
          <a:bodyPr vert="horz" lIns="91440" tIns="45720" rIns="91440" bIns="45720" rtlCol="0" anchor="ctr">
            <a:no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50000"/>
              </a:lnSpc>
            </a:pPr>
            <a:r>
              <a:rPr lang="en-GB" altLang="en-US" sz="2000" dirty="0">
                <a:solidFill>
                  <a:schemeClr val="bg1"/>
                </a:solidFill>
                <a:latin typeface="Arial" charset="0"/>
              </a:rPr>
              <a:t>TECHNICAL APPRENTICESHIP</a:t>
            </a:r>
            <a:r>
              <a:rPr lang="en-GB" altLang="en-US" sz="2000" dirty="0" smtClean="0">
                <a:solidFill>
                  <a:schemeClr val="bg1"/>
                </a:solidFill>
                <a:latin typeface="+mn-lt"/>
              </a:rPr>
              <a:t> </a:t>
            </a:r>
            <a:br>
              <a:rPr lang="en-GB" altLang="en-US" sz="2000" dirty="0" smtClean="0">
                <a:solidFill>
                  <a:schemeClr val="bg1"/>
                </a:solidFill>
                <a:latin typeface="+mn-lt"/>
              </a:rPr>
            </a:br>
            <a:endParaRPr lang="en-GB" sz="2000" dirty="0">
              <a:solidFill>
                <a:schemeClr val="bg1"/>
              </a:solidFill>
              <a:latin typeface="+mn-lt"/>
              <a:cs typeface="Arial" panose="020B0604020202020204" pitchFamily="34" charset="0"/>
            </a:endParaRPr>
          </a:p>
        </p:txBody>
      </p:sp>
    </p:spTree>
    <p:extLst>
      <p:ext uri="{BB962C8B-B14F-4D97-AF65-F5344CB8AC3E}">
        <p14:creationId xmlns:p14="http://schemas.microsoft.com/office/powerpoint/2010/main" val="35155661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9" y="0"/>
            <a:ext cx="9141291" cy="5143499"/>
          </a:xfrm>
          <a:prstGeom prst="rect">
            <a:avLst/>
          </a:prstGeom>
        </p:spPr>
      </p:pic>
      <p:sp>
        <p:nvSpPr>
          <p:cNvPr id="5" name="Text Placeholder 1"/>
          <p:cNvSpPr txBox="1">
            <a:spLocks/>
          </p:cNvSpPr>
          <p:nvPr/>
        </p:nvSpPr>
        <p:spPr>
          <a:xfrm>
            <a:off x="340360" y="1506951"/>
            <a:ext cx="2975495" cy="4126763"/>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285750" indent="-285750">
              <a:buFont typeface="Arial" panose="020B0604020202020204" pitchFamily="34" charset="0"/>
              <a:buChar char="•"/>
            </a:pPr>
            <a:r>
              <a:rPr lang="en-GB" sz="1400" dirty="0"/>
              <a:t>Earning and </a:t>
            </a:r>
            <a:r>
              <a:rPr lang="en-GB" sz="1400" dirty="0" smtClean="0"/>
              <a:t>learning </a:t>
            </a:r>
            <a:r>
              <a:rPr lang="en-GB" sz="1400" dirty="0">
                <a:latin typeface="Arial" pitchFamily="34" charset="0"/>
                <a:cs typeface="Arial" pitchFamily="34" charset="0"/>
              </a:rPr>
              <a:t>–</a:t>
            </a:r>
            <a:r>
              <a:rPr lang="en-GB" sz="1400" dirty="0" smtClean="0"/>
              <a:t> </a:t>
            </a:r>
            <a:r>
              <a:rPr lang="en-GB" sz="1400" dirty="0"/>
              <a:t>the same as a traditional </a:t>
            </a:r>
            <a:r>
              <a:rPr lang="en-GB" sz="1400" dirty="0" smtClean="0"/>
              <a:t>apprenticeship.</a:t>
            </a:r>
            <a:endParaRPr lang="en-GB" sz="1400" dirty="0"/>
          </a:p>
          <a:p>
            <a:pPr marL="285750" indent="-285750">
              <a:buFont typeface="Arial" panose="020B0604020202020204" pitchFamily="34" charset="0"/>
              <a:buChar char="•"/>
            </a:pPr>
            <a:r>
              <a:rPr lang="en-GB" sz="1400" dirty="0"/>
              <a:t>An alternative route to traditional university </a:t>
            </a:r>
            <a:r>
              <a:rPr lang="en-GB" sz="1400" dirty="0" smtClean="0"/>
              <a:t>studies.</a:t>
            </a:r>
            <a:endParaRPr lang="en-GB" sz="1400" dirty="0"/>
          </a:p>
          <a:p>
            <a:pPr marL="285750" indent="-285750">
              <a:buFont typeface="Arial" panose="020B0604020202020204" pitchFamily="34" charset="0"/>
              <a:buChar char="•"/>
            </a:pPr>
            <a:r>
              <a:rPr lang="en-GB" sz="1400" b="1" dirty="0"/>
              <a:t>Higher Apprenticeships </a:t>
            </a:r>
            <a:r>
              <a:rPr lang="en-GB" sz="1400" dirty="0"/>
              <a:t>in construction include Levels 4 and 5 HNC/HND or Foundation </a:t>
            </a:r>
            <a:r>
              <a:rPr lang="en-GB" sz="1400" dirty="0" smtClean="0"/>
              <a:t>Degrees.</a:t>
            </a:r>
            <a:endParaRPr lang="en-GB" sz="1400" dirty="0"/>
          </a:p>
          <a:p>
            <a:pPr marL="285750" indent="-285750">
              <a:buFont typeface="Arial" panose="020B0604020202020204" pitchFamily="34" charset="0"/>
              <a:buChar char="•"/>
            </a:pPr>
            <a:r>
              <a:rPr lang="en-GB" sz="1400" b="1" dirty="0"/>
              <a:t>Degree Apprenticeships </a:t>
            </a:r>
            <a:r>
              <a:rPr lang="en-GB" sz="1400" dirty="0"/>
              <a:t>in construction include bachelor’s or master’s </a:t>
            </a:r>
            <a:r>
              <a:rPr lang="en-GB" sz="1400" dirty="0" smtClean="0"/>
              <a:t>degrees.</a:t>
            </a:r>
            <a:endParaRPr lang="en-GB" sz="1400" dirty="0"/>
          </a:p>
        </p:txBody>
      </p:sp>
      <p:sp>
        <p:nvSpPr>
          <p:cNvPr id="6" name="Rectangle 5"/>
          <p:cNvSpPr/>
          <p:nvPr/>
        </p:nvSpPr>
        <p:spPr>
          <a:xfrm>
            <a:off x="243539" y="295564"/>
            <a:ext cx="4882643"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Rectangle 6"/>
          <p:cNvSpPr/>
          <p:nvPr/>
        </p:nvSpPr>
        <p:spPr>
          <a:xfrm>
            <a:off x="243540" y="701964"/>
            <a:ext cx="2000204" cy="471052"/>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8" name="Title 2"/>
          <p:cNvSpPr txBox="1">
            <a:spLocks/>
          </p:cNvSpPr>
          <p:nvPr/>
        </p:nvSpPr>
        <p:spPr>
          <a:xfrm>
            <a:off x="310908" y="203886"/>
            <a:ext cx="8229600" cy="1467207"/>
          </a:xfrm>
          <a:prstGeom prst="rect">
            <a:avLst/>
          </a:prstGeom>
        </p:spPr>
        <p:txBody>
          <a:bodyPr vert="horz" lIns="91440" tIns="45720" rIns="91440" bIns="45720" rtlCol="0" anchor="ctr">
            <a:no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50000"/>
              </a:lnSpc>
            </a:pPr>
            <a:r>
              <a:rPr lang="en-GB" altLang="en-US" sz="2000" dirty="0" smtClean="0">
                <a:solidFill>
                  <a:schemeClr val="bg1"/>
                </a:solidFill>
                <a:latin typeface="Arial" charset="0"/>
              </a:rPr>
              <a:t>HIGHER / DEGREE APPRENCESHIPS</a:t>
            </a:r>
          </a:p>
          <a:p>
            <a:pPr>
              <a:lnSpc>
                <a:spcPct val="150000"/>
              </a:lnSpc>
            </a:pPr>
            <a:r>
              <a:rPr lang="en-GB" altLang="en-US" sz="2000" dirty="0" smtClean="0">
                <a:solidFill>
                  <a:schemeClr val="bg1"/>
                </a:solidFill>
                <a:latin typeface="Arial" charset="0"/>
              </a:rPr>
              <a:t>IN ENGLAND</a:t>
            </a:r>
            <a:br>
              <a:rPr lang="en-GB" altLang="en-US" sz="2000" dirty="0" smtClean="0">
                <a:solidFill>
                  <a:schemeClr val="bg1"/>
                </a:solidFill>
                <a:latin typeface="Arial" charset="0"/>
              </a:rPr>
            </a:b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043753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txBox="1">
            <a:spLocks/>
          </p:cNvSpPr>
          <p:nvPr/>
        </p:nvSpPr>
        <p:spPr>
          <a:xfrm>
            <a:off x="192713" y="1354551"/>
            <a:ext cx="3806767" cy="4126763"/>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buClr>
                <a:srgbClr val="494976"/>
              </a:buClr>
            </a:pPr>
            <a:endParaRPr lang="en-GB" sz="1200" dirty="0"/>
          </a:p>
        </p:txBody>
      </p:sp>
      <p:sp>
        <p:nvSpPr>
          <p:cNvPr id="8" name="Title 2"/>
          <p:cNvSpPr txBox="1">
            <a:spLocks/>
          </p:cNvSpPr>
          <p:nvPr/>
        </p:nvSpPr>
        <p:spPr>
          <a:xfrm>
            <a:off x="163261" y="33014"/>
            <a:ext cx="8229600" cy="1467207"/>
          </a:xfrm>
          <a:prstGeom prst="rect">
            <a:avLst/>
          </a:prstGeom>
        </p:spPr>
        <p:txBody>
          <a:bodyPr vert="horz" lIns="91440" tIns="45720" rIns="91440" bIns="45720" rtlCol="0" anchor="ctr">
            <a:no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50000"/>
              </a:lnSpc>
            </a:pPr>
            <a:endParaRPr lang="en-GB" sz="2000" dirty="0">
              <a:solidFill>
                <a:schemeClr val="bg1"/>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4" y="0"/>
            <a:ext cx="9141291" cy="5143499"/>
          </a:xfrm>
          <a:prstGeom prst="rect">
            <a:avLst/>
          </a:prstGeom>
        </p:spPr>
      </p:pic>
      <p:sp>
        <p:nvSpPr>
          <p:cNvPr id="14" name="Text Placeholder 1"/>
          <p:cNvSpPr txBox="1">
            <a:spLocks/>
          </p:cNvSpPr>
          <p:nvPr/>
        </p:nvSpPr>
        <p:spPr>
          <a:xfrm>
            <a:off x="340360" y="1506951"/>
            <a:ext cx="2975495" cy="4126763"/>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1800" kern="1200" baseline="0">
                <a:solidFill>
                  <a:schemeClr val="tx2"/>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268288" indent="-268288">
              <a:buFont typeface="Arial" panose="020B0604020202020204" pitchFamily="34" charset="0"/>
              <a:buChar char="•"/>
            </a:pPr>
            <a:r>
              <a:rPr lang="en-GB" sz="1400" dirty="0"/>
              <a:t>Earning and </a:t>
            </a:r>
            <a:r>
              <a:rPr lang="en-GB" sz="1400" dirty="0" smtClean="0"/>
              <a:t>learning </a:t>
            </a:r>
            <a:r>
              <a:rPr lang="en-GB" sz="1400" dirty="0"/>
              <a:t>– </a:t>
            </a:r>
          </a:p>
          <a:p>
            <a:pPr marL="268288" indent="-268288"/>
            <a:r>
              <a:rPr lang="en-GB" sz="1400" dirty="0" smtClean="0"/>
              <a:t>	the </a:t>
            </a:r>
            <a:r>
              <a:rPr lang="en-GB" sz="1400" dirty="0"/>
              <a:t>same as a traditional </a:t>
            </a:r>
            <a:r>
              <a:rPr lang="en-GB" sz="1400" dirty="0" smtClean="0"/>
              <a:t>apprenticeship.</a:t>
            </a:r>
            <a:endParaRPr lang="en-GB" sz="1400" dirty="0"/>
          </a:p>
          <a:p>
            <a:pPr marL="268288" indent="-268288"/>
            <a:endParaRPr lang="en-GB" sz="1400" dirty="0"/>
          </a:p>
          <a:p>
            <a:pPr marL="268288" indent="-268288">
              <a:buFont typeface="Arial" panose="020B0604020202020204" pitchFamily="34" charset="0"/>
              <a:buChar char="•"/>
            </a:pPr>
            <a:r>
              <a:rPr lang="en-GB" sz="1400" dirty="0"/>
              <a:t>An alternative route to traditional university </a:t>
            </a:r>
            <a:r>
              <a:rPr lang="en-GB" sz="1400" dirty="0" smtClean="0"/>
              <a:t>studies.</a:t>
            </a:r>
            <a:endParaRPr lang="en-GB" sz="1400" dirty="0"/>
          </a:p>
          <a:p>
            <a:pPr marL="268288" indent="-268288"/>
            <a:endParaRPr lang="en-GB" sz="1400" dirty="0"/>
          </a:p>
          <a:p>
            <a:pPr marL="268288" indent="-268288">
              <a:buFont typeface="Arial" panose="020B0604020202020204" pitchFamily="34" charset="0"/>
              <a:buChar char="•"/>
            </a:pPr>
            <a:r>
              <a:rPr lang="en-GB" sz="1400" b="1" dirty="0"/>
              <a:t>Higher Apprenticeships </a:t>
            </a:r>
            <a:r>
              <a:rPr lang="en-GB" sz="1400" dirty="0"/>
              <a:t>in construction include </a:t>
            </a:r>
            <a:r>
              <a:rPr lang="en-GB" sz="1400" dirty="0" smtClean="0"/>
              <a:t>Construction </a:t>
            </a:r>
            <a:r>
              <a:rPr lang="en-GB" sz="1400" dirty="0"/>
              <a:t>Site Management and Site </a:t>
            </a:r>
            <a:r>
              <a:rPr lang="en-GB" sz="1400" dirty="0" smtClean="0"/>
              <a:t>Supervision.</a:t>
            </a:r>
            <a:endParaRPr lang="en-GB" sz="1400" dirty="0"/>
          </a:p>
        </p:txBody>
      </p:sp>
      <p:sp>
        <p:nvSpPr>
          <p:cNvPr id="15" name="Rectangle 14"/>
          <p:cNvSpPr/>
          <p:nvPr/>
        </p:nvSpPr>
        <p:spPr>
          <a:xfrm>
            <a:off x="243539" y="295564"/>
            <a:ext cx="3449687"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6" name="Rectangle 15"/>
          <p:cNvSpPr/>
          <p:nvPr/>
        </p:nvSpPr>
        <p:spPr>
          <a:xfrm>
            <a:off x="243540" y="701964"/>
            <a:ext cx="1584567" cy="471052"/>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7" name="Title 2"/>
          <p:cNvSpPr txBox="1">
            <a:spLocks/>
          </p:cNvSpPr>
          <p:nvPr/>
        </p:nvSpPr>
        <p:spPr>
          <a:xfrm>
            <a:off x="310908" y="194650"/>
            <a:ext cx="8229600" cy="1467207"/>
          </a:xfrm>
          <a:prstGeom prst="rect">
            <a:avLst/>
          </a:prstGeom>
        </p:spPr>
        <p:txBody>
          <a:bodyPr vert="horz" lIns="91440" tIns="45720" rIns="91440" bIns="45720" rtlCol="0" anchor="ctr">
            <a:no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50000"/>
              </a:lnSpc>
            </a:pPr>
            <a:r>
              <a:rPr lang="en-GB" altLang="en-US" sz="2000" dirty="0" smtClean="0">
                <a:solidFill>
                  <a:schemeClr val="bg1"/>
                </a:solidFill>
                <a:latin typeface="Arial" charset="0"/>
              </a:rPr>
              <a:t>HIGHER APPRENCESHIPS</a:t>
            </a:r>
          </a:p>
          <a:p>
            <a:pPr>
              <a:lnSpc>
                <a:spcPct val="150000"/>
              </a:lnSpc>
            </a:pPr>
            <a:r>
              <a:rPr lang="en-GB" altLang="en-US" sz="2000" dirty="0" smtClean="0">
                <a:solidFill>
                  <a:schemeClr val="bg1"/>
                </a:solidFill>
                <a:latin typeface="Arial" charset="0"/>
              </a:rPr>
              <a:t>IN WALES</a:t>
            </a:r>
            <a:br>
              <a:rPr lang="en-GB" altLang="en-US" sz="2000" dirty="0" smtClean="0">
                <a:solidFill>
                  <a:schemeClr val="bg1"/>
                </a:solidFill>
                <a:latin typeface="Arial" charset="0"/>
              </a:rPr>
            </a:br>
            <a:endParaRPr lang="en-GB"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649542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9" y="0"/>
            <a:ext cx="9141291" cy="5143499"/>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478" y="272866"/>
            <a:ext cx="5308361" cy="407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31481" y="269154"/>
            <a:ext cx="5260857" cy="400110"/>
          </a:xfrm>
          <a:prstGeom prst="rect">
            <a:avLst/>
          </a:prstGeom>
          <a:noFill/>
        </p:spPr>
        <p:txBody>
          <a:bodyPr wrap="square" rtlCol="0">
            <a:spAutoFit/>
          </a:bodyPr>
          <a:lstStyle/>
          <a:p>
            <a:r>
              <a:rPr lang="en-GB" sz="2000" b="1" dirty="0" smtClean="0">
                <a:solidFill>
                  <a:schemeClr val="bg1"/>
                </a:solidFill>
              </a:rPr>
              <a:t>MODERN TECHNICAL  APPRENTICESHIP</a:t>
            </a:r>
            <a:endParaRPr lang="en-GB" sz="2000" b="1" dirty="0">
              <a:solidFill>
                <a:schemeClr val="bg1"/>
              </a:solidFill>
            </a:endParaRPr>
          </a:p>
        </p:txBody>
      </p:sp>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1480" y="673229"/>
            <a:ext cx="1935767" cy="40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231481" y="674531"/>
            <a:ext cx="4463858" cy="400110"/>
          </a:xfrm>
          <a:prstGeom prst="rect">
            <a:avLst/>
          </a:prstGeom>
          <a:noFill/>
        </p:spPr>
        <p:txBody>
          <a:bodyPr wrap="square" rtlCol="0">
            <a:spAutoFit/>
          </a:bodyPr>
          <a:lstStyle/>
          <a:p>
            <a:r>
              <a:rPr lang="en-GB" sz="2000" b="1" dirty="0" smtClean="0">
                <a:solidFill>
                  <a:schemeClr val="bg1"/>
                </a:solidFill>
              </a:rPr>
              <a:t>IN SCOTLAND</a:t>
            </a:r>
            <a:endParaRPr lang="en-GB" sz="2000" b="1" dirty="0">
              <a:solidFill>
                <a:schemeClr val="bg1"/>
              </a:solidFill>
            </a:endParaRPr>
          </a:p>
        </p:txBody>
      </p:sp>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703" y="1075922"/>
            <a:ext cx="4189855" cy="319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43440" y="1045001"/>
            <a:ext cx="4494811" cy="584775"/>
          </a:xfrm>
          <a:prstGeom prst="rect">
            <a:avLst/>
          </a:prstGeom>
          <a:noFill/>
        </p:spPr>
        <p:txBody>
          <a:bodyPr wrap="square" rtlCol="0">
            <a:spAutoFit/>
          </a:bodyPr>
          <a:lstStyle/>
          <a:p>
            <a:r>
              <a:rPr lang="en-GB" sz="1600" b="1" dirty="0">
                <a:solidFill>
                  <a:schemeClr val="bg1"/>
                </a:solidFill>
              </a:rPr>
              <a:t>At SVQ Level 4 or SCQF Level 8 or above</a:t>
            </a:r>
          </a:p>
          <a:p>
            <a:endParaRPr lang="en-ZA" sz="1600" dirty="0"/>
          </a:p>
        </p:txBody>
      </p:sp>
      <p:sp>
        <p:nvSpPr>
          <p:cNvPr id="5" name="Rectangle 4"/>
          <p:cNvSpPr/>
          <p:nvPr/>
        </p:nvSpPr>
        <p:spPr>
          <a:xfrm>
            <a:off x="3651662" y="2119745"/>
            <a:ext cx="296883" cy="20188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4" name="Rectangle 13"/>
          <p:cNvSpPr/>
          <p:nvPr/>
        </p:nvSpPr>
        <p:spPr>
          <a:xfrm>
            <a:off x="3366656" y="4155926"/>
            <a:ext cx="422108" cy="36263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TextBox 6"/>
          <p:cNvSpPr txBox="1"/>
          <p:nvPr/>
        </p:nvSpPr>
        <p:spPr>
          <a:xfrm>
            <a:off x="231479" y="1984035"/>
            <a:ext cx="3978324" cy="3693319"/>
          </a:xfrm>
          <a:prstGeom prst="rect">
            <a:avLst/>
          </a:prstGeom>
          <a:noFill/>
        </p:spPr>
        <p:txBody>
          <a:bodyPr wrap="square" rtlCol="0">
            <a:spAutoFit/>
          </a:bodyPr>
          <a:lstStyle/>
          <a:p>
            <a:pPr marL="285750" indent="-285750">
              <a:buFont typeface="Arial" panose="020B0604020202020204" pitchFamily="34" charset="0"/>
              <a:buChar char="•"/>
            </a:pPr>
            <a:r>
              <a:rPr lang="en-GB" dirty="0" smtClean="0">
                <a:solidFill>
                  <a:schemeClr val="tx2"/>
                </a:solidFill>
              </a:rPr>
              <a:t>Earning and Learning - the same as a traditional apprenticeship</a:t>
            </a:r>
          </a:p>
          <a:p>
            <a:endParaRPr lang="en-GB" dirty="0" smtClean="0">
              <a:solidFill>
                <a:schemeClr val="tx2"/>
              </a:solidFill>
            </a:endParaRPr>
          </a:p>
          <a:p>
            <a:pPr marL="285750" indent="-285750">
              <a:buFont typeface="Arial" panose="020B0604020202020204" pitchFamily="34" charset="0"/>
              <a:buChar char="•"/>
            </a:pPr>
            <a:r>
              <a:rPr lang="en-GB" dirty="0" smtClean="0">
                <a:solidFill>
                  <a:schemeClr val="tx2"/>
                </a:solidFill>
              </a:rPr>
              <a:t>An alternative route to university studies</a:t>
            </a:r>
          </a:p>
          <a:p>
            <a:endParaRPr lang="en-GB" dirty="0">
              <a:solidFill>
                <a:schemeClr val="tx2"/>
              </a:solidFill>
            </a:endParaRPr>
          </a:p>
          <a:p>
            <a:pPr marL="285750" indent="-285750">
              <a:buFont typeface="Arial" panose="020B0604020202020204" pitchFamily="34" charset="0"/>
              <a:buChar char="•"/>
            </a:pPr>
            <a:r>
              <a:rPr lang="en-GB" dirty="0" smtClean="0">
                <a:solidFill>
                  <a:schemeClr val="tx2"/>
                </a:solidFill>
              </a:rPr>
              <a:t>Apprenticeships cover Construction Site Management and Built Environment design </a:t>
            </a:r>
          </a:p>
          <a:p>
            <a:pPr marL="285750" indent="-285750">
              <a:buFont typeface="Arial" panose="020B0604020202020204" pitchFamily="34" charset="0"/>
              <a:buChar char="•"/>
            </a:pPr>
            <a:endParaRPr lang="en-GB" dirty="0" smtClean="0">
              <a:solidFill>
                <a:schemeClr val="tx2"/>
              </a:solidFill>
            </a:endParaRPr>
          </a:p>
          <a:p>
            <a:pPr marL="285750" indent="-285750">
              <a:buFont typeface="Arial" panose="020B0604020202020204" pitchFamily="34" charset="0"/>
              <a:buChar char="•"/>
            </a:pPr>
            <a:endParaRPr lang="en-GB" dirty="0" smtClean="0">
              <a:solidFill>
                <a:schemeClr val="tx2"/>
              </a:solidFill>
            </a:endParaRPr>
          </a:p>
          <a:p>
            <a:pPr marL="285750" indent="-285750">
              <a:buFont typeface="Arial" panose="020B0604020202020204" pitchFamily="34" charset="0"/>
              <a:buChar char="•"/>
            </a:pPr>
            <a:endParaRPr lang="en-GB" dirty="0" smtClean="0">
              <a:solidFill>
                <a:schemeClr val="tx2"/>
              </a:solidFill>
            </a:endParaRPr>
          </a:p>
          <a:p>
            <a:pPr marL="285750" indent="-285750">
              <a:buFont typeface="Arial" panose="020B0604020202020204" pitchFamily="34" charset="0"/>
              <a:buChar char="•"/>
            </a:pPr>
            <a:endParaRPr lang="en-GB" dirty="0">
              <a:solidFill>
                <a:schemeClr val="tx2"/>
              </a:solidFill>
            </a:endParaRPr>
          </a:p>
        </p:txBody>
      </p:sp>
    </p:spTree>
    <p:extLst>
      <p:ext uri="{BB962C8B-B14F-4D97-AF65-F5344CB8AC3E}">
        <p14:creationId xmlns:p14="http://schemas.microsoft.com/office/powerpoint/2010/main" val="2165637511"/>
      </p:ext>
    </p:extLst>
  </p:cSld>
  <p:clrMapOvr>
    <a:masterClrMapping/>
  </p:clrMapOvr>
  <p:timing>
    <p:tnLst>
      <p:par>
        <p:cTn id="1" dur="indefinite" restart="never" nodeType="tmRoot"/>
      </p:par>
    </p:tnLst>
  </p:timing>
</p:sld>
</file>

<file path=ppt/theme/theme1.xml><?xml version="1.0" encoding="utf-8"?>
<a:theme xmlns:a="http://schemas.openxmlformats.org/drawingml/2006/main" name="Go Construct PPT Template">
  <a:themeElements>
    <a:clrScheme name="Custom 1">
      <a:dk1>
        <a:sysClr val="windowText" lastClr="000000"/>
      </a:dk1>
      <a:lt1>
        <a:sysClr val="window" lastClr="FFFFFF"/>
      </a:lt1>
      <a:dk2>
        <a:srgbClr val="3D3D3C"/>
      </a:dk2>
      <a:lt2>
        <a:srgbClr val="9D9C9C"/>
      </a:lt2>
      <a:accent1>
        <a:srgbClr val="F5B016"/>
      </a:accent1>
      <a:accent2>
        <a:srgbClr val="CD2E4F"/>
      </a:accent2>
      <a:accent3>
        <a:srgbClr val="D23526"/>
      </a:accent3>
      <a:accent4>
        <a:srgbClr val="72113C"/>
      </a:accent4>
      <a:accent5>
        <a:srgbClr val="FBBD5B"/>
      </a:accent5>
      <a:accent6>
        <a:srgbClr val="931820"/>
      </a:accent6>
      <a:hlink>
        <a:srgbClr val="AECC48"/>
      </a:hlink>
      <a:folHlink>
        <a:srgbClr val="264C22"/>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Go Construct PPT Template</Template>
  <TotalTime>4616</TotalTime>
  <Words>6838</Words>
  <Application>Microsoft Office PowerPoint</Application>
  <PresentationFormat>On-screen Show (16:9)</PresentationFormat>
  <Paragraphs>879</Paragraphs>
  <Slides>39</Slides>
  <Notes>39</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Go Construct PPT Template</vt:lpstr>
      <vt:lpstr>ROUTES INTO CONSTRUCTION AND THE BUILT ENVIRONMENT</vt:lpstr>
      <vt:lpstr>PowerPoint Presentation</vt:lpstr>
      <vt:lpstr>PowerPoint Presentation</vt:lpstr>
      <vt:lpstr>PowerPoint Presentation</vt:lpstr>
      <vt:lpstr>CASE STUDY –  Chanel Littleton –  Intermediate &amp; Advanced  Apprenticeship in Plant Mechanics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WORK EXPERIENCE CASE STUDY Stacey Clifford –  Engineer  </vt:lpstr>
      <vt:lpstr>PowerPoint Presentation</vt:lpstr>
      <vt:lpstr>PowerPoint Presentation</vt:lpstr>
      <vt:lpstr>PowerPoint Presentation</vt:lpstr>
      <vt:lpstr>CAREER CHANGE OR  RETURNING TO WORK? CHOOSE CONSTRUCTION….</vt:lpstr>
      <vt:lpstr>PowerPoint Presentation</vt:lpstr>
      <vt:lpstr>CASE STUDY –  Joanne O’Neill (43), trainee crane operator </vt:lpstr>
      <vt:lpstr>PowerPoint Presentation</vt:lpstr>
      <vt:lpstr>PowerPoint Presentation</vt:lpstr>
      <vt:lpstr>PowerPoint Presentation</vt:lpstr>
      <vt:lpstr>PowerPoint Presentation</vt:lpstr>
      <vt:lpstr>PowerPoint Presentation</vt:lpstr>
      <vt:lpstr>PowerPoint Presentation</vt:lpstr>
    </vt:vector>
  </TitlesOfParts>
  <Company>CITB-ConstructionSkills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Careers in the Construction Industry</dc:title>
  <dc:creator>Liza Smith</dc:creator>
  <cp:lastModifiedBy>IS</cp:lastModifiedBy>
  <cp:revision>154</cp:revision>
  <dcterms:created xsi:type="dcterms:W3CDTF">2015-07-23T18:29:54Z</dcterms:created>
  <dcterms:modified xsi:type="dcterms:W3CDTF">2016-04-08T11:26:23Z</dcterms:modified>
</cp:coreProperties>
</file>