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4" r:id="rId2"/>
    <p:sldId id="257" r:id="rId3"/>
    <p:sldId id="262" r:id="rId4"/>
    <p:sldId id="258" r:id="rId5"/>
    <p:sldId id="259" r:id="rId6"/>
    <p:sldId id="265"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1ED663-E76E-4E6D-A0C6-F55ACBE031A7}" type="datetimeFigureOut">
              <a:rPr lang="en-GB" smtClean="0"/>
              <a:t>14/10/2020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FD43A-FD60-4D28-B532-A8F494CB1CCC}" type="slidenum">
              <a:rPr lang="en-GB" smtClean="0"/>
              <a:t>‹#›</a:t>
            </a:fld>
            <a:endParaRPr lang="en-GB"/>
          </a:p>
        </p:txBody>
      </p:sp>
    </p:spTree>
    <p:extLst>
      <p:ext uri="{BB962C8B-B14F-4D97-AF65-F5344CB8AC3E}">
        <p14:creationId xmlns:p14="http://schemas.microsoft.com/office/powerpoint/2010/main" val="412045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2375585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solidFill>
                  <a:prstClr val="black"/>
                </a:solidFill>
              </a:rPr>
              <a:pPr/>
              <a:t>2</a:t>
            </a:fld>
            <a:endParaRPr lang="en-GB" altLang="en-US">
              <a:solidFill>
                <a:prstClr val="black"/>
              </a:solidFill>
            </a:endParaRPr>
          </a:p>
        </p:txBody>
      </p:sp>
    </p:spTree>
    <p:extLst>
      <p:ext uri="{BB962C8B-B14F-4D97-AF65-F5344CB8AC3E}">
        <p14:creationId xmlns:p14="http://schemas.microsoft.com/office/powerpoint/2010/main" val="1487336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4</a:t>
            </a:fld>
            <a:endParaRPr lang="en-GB" altLang="en-US" smtClean="0">
              <a:solidFill>
                <a:prstClr val="black"/>
              </a:solidFill>
            </a:endParaRPr>
          </a:p>
        </p:txBody>
      </p:sp>
    </p:spTree>
    <p:extLst>
      <p:ext uri="{BB962C8B-B14F-4D97-AF65-F5344CB8AC3E}">
        <p14:creationId xmlns:p14="http://schemas.microsoft.com/office/powerpoint/2010/main" val="2730554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5</a:t>
            </a:fld>
            <a:endParaRPr lang="en-GB" altLang="en-US" smtClean="0">
              <a:solidFill>
                <a:prstClr val="black"/>
              </a:solidFill>
            </a:endParaRPr>
          </a:p>
        </p:txBody>
      </p:sp>
    </p:spTree>
    <p:extLst>
      <p:ext uri="{BB962C8B-B14F-4D97-AF65-F5344CB8AC3E}">
        <p14:creationId xmlns:p14="http://schemas.microsoft.com/office/powerpoint/2010/main" val="3450100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1849828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7</a:t>
            </a:fld>
            <a:endParaRPr lang="en-GB" altLang="en-US" smtClean="0">
              <a:solidFill>
                <a:prstClr val="black"/>
              </a:solidFill>
            </a:endParaRPr>
          </a:p>
        </p:txBody>
      </p:sp>
    </p:spTree>
    <p:extLst>
      <p:ext uri="{BB962C8B-B14F-4D97-AF65-F5344CB8AC3E}">
        <p14:creationId xmlns:p14="http://schemas.microsoft.com/office/powerpoint/2010/main" val="3836505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14/10/2020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1918687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14/10/2020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2314349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14/10/2020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2713836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9"/>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9"/>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59075559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14/10/2020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1328001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5A1B8D-3233-4A69-BB3E-9AE146FBDC2C}" type="datetimeFigureOut">
              <a:rPr lang="en-GB" smtClean="0"/>
              <a:t>14/10/2020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146814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D5A1B8D-3233-4A69-BB3E-9AE146FBDC2C}" type="datetimeFigureOut">
              <a:rPr lang="en-GB" smtClean="0"/>
              <a:t>14/10/2020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24415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D5A1B8D-3233-4A69-BB3E-9AE146FBDC2C}" type="datetimeFigureOut">
              <a:rPr lang="en-GB" smtClean="0"/>
              <a:t>14/10/2020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503299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D5A1B8D-3233-4A69-BB3E-9AE146FBDC2C}" type="datetimeFigureOut">
              <a:rPr lang="en-GB" smtClean="0"/>
              <a:t>14/10/2020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1354601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5A1B8D-3233-4A69-BB3E-9AE146FBDC2C}" type="datetimeFigureOut">
              <a:rPr lang="en-GB" smtClean="0"/>
              <a:t>14/10/2020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213756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5A1B8D-3233-4A69-BB3E-9AE146FBDC2C}" type="datetimeFigureOut">
              <a:rPr lang="en-GB" smtClean="0"/>
              <a:t>14/10/2020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2328460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5A1B8D-3233-4A69-BB3E-9AE146FBDC2C}" type="datetimeFigureOut">
              <a:rPr lang="en-GB" smtClean="0"/>
              <a:t>14/10/2020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544506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5A1B8D-3233-4A69-BB3E-9AE146FBDC2C}" type="datetimeFigureOut">
              <a:rPr lang="en-GB" smtClean="0"/>
              <a:t>14/10/2020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17EE38-A26B-4A70-93B7-2EA55537C659}" type="slidenum">
              <a:rPr lang="en-GB" smtClean="0"/>
              <a:t>‹#›</a:t>
            </a:fld>
            <a:endParaRPr lang="en-GB"/>
          </a:p>
        </p:txBody>
      </p:sp>
    </p:spTree>
    <p:extLst>
      <p:ext uri="{BB962C8B-B14F-4D97-AF65-F5344CB8AC3E}">
        <p14:creationId xmlns:p14="http://schemas.microsoft.com/office/powerpoint/2010/main" val="855210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87603" y="1994546"/>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ctrTitle" idx="4294967295"/>
          </p:nvPr>
        </p:nvSpPr>
        <p:spPr>
          <a:xfrm>
            <a:off x="741402" y="1404154"/>
            <a:ext cx="10938510" cy="2506345"/>
          </a:xfrm>
        </p:spPr>
        <p:txBody>
          <a:bodyPr>
            <a:normAutofit/>
          </a:bodyPr>
          <a:lstStyle/>
          <a:p>
            <a:pPr algn="ctr"/>
            <a:r>
              <a:rPr lang="en-GB" sz="6600" b="1" dirty="0" smtClean="0">
                <a:solidFill>
                  <a:schemeClr val="bg1"/>
                </a:solidFill>
                <a:latin typeface="+mn-lt"/>
              </a:rPr>
              <a:t>Hidden Careers</a:t>
            </a:r>
            <a:endParaRPr lang="en-GB" sz="6600" b="1" dirty="0">
              <a:solidFill>
                <a:schemeClr val="bg1"/>
              </a:solidFill>
              <a:latin typeface="+mn-l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3241" y="5073993"/>
            <a:ext cx="5500914" cy="139028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402" y="4905355"/>
            <a:ext cx="5321133" cy="1558926"/>
          </a:xfrm>
          <a:prstGeom prst="rect">
            <a:avLst/>
          </a:prstGeom>
        </p:spPr>
      </p:pic>
    </p:spTree>
    <p:extLst>
      <p:ext uri="{BB962C8B-B14F-4D97-AF65-F5344CB8AC3E}">
        <p14:creationId xmlns:p14="http://schemas.microsoft.com/office/powerpoint/2010/main" val="35772841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6" descr="https://pbs.twimg.com/media/DLTnS4eWsAIo_Lh.jpg: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4276" y="1848382"/>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902" y="6109643"/>
            <a:ext cx="772101" cy="63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4094536" y="427538"/>
            <a:ext cx="4169313" cy="1000635"/>
          </a:xfrm>
          <a:prstGeom prst="rect">
            <a:avLst/>
          </a:prstGeom>
        </p:spPr>
      </p:pic>
      <p:sp>
        <p:nvSpPr>
          <p:cNvPr id="8" name="Subtitle 2"/>
          <p:cNvSpPr txBox="1">
            <a:spLocks/>
          </p:cNvSpPr>
          <p:nvPr/>
        </p:nvSpPr>
        <p:spPr>
          <a:xfrm>
            <a:off x="1746031" y="4466130"/>
            <a:ext cx="8866324" cy="928830"/>
          </a:xfrm>
          <a:prstGeom prst="roundRect">
            <a:avLst/>
          </a:prstGeom>
          <a:solidFill>
            <a:srgbClr val="00A7B5"/>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ltLang="en-US" sz="6000" b="1" smtClean="0">
                <a:solidFill>
                  <a:schemeClr val="bg1"/>
                </a:solidFill>
              </a:rPr>
              <a:t>THE BUILT ENVIRONMENT</a:t>
            </a:r>
            <a:endParaRPr lang="en-GB" sz="6000" b="1" dirty="0">
              <a:solidFill>
                <a:schemeClr val="bg1"/>
              </a:solidFill>
            </a:endParaRPr>
          </a:p>
        </p:txBody>
      </p:sp>
    </p:spTree>
    <p:extLst>
      <p:ext uri="{BB962C8B-B14F-4D97-AF65-F5344CB8AC3E}">
        <p14:creationId xmlns:p14="http://schemas.microsoft.com/office/powerpoint/2010/main" val="34757028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854714744"/>
              </p:ext>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 xmlns:a16="http://schemas.microsoft.com/office/drawing/2014/main"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 xmlns:a16="http://schemas.microsoft.com/office/drawing/2014/main"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 xmlns:a16="http://schemas.microsoft.com/office/drawing/2014/main"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 xmlns:a16="http://schemas.microsoft.com/office/drawing/2014/main"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 xmlns:a16="http://schemas.microsoft.com/office/drawing/2014/main"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 xmlns:a16="http://schemas.microsoft.com/office/drawing/2014/main"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8" name="Group 7"/>
          <p:cNvGrpSpPr/>
          <p:nvPr/>
        </p:nvGrpSpPr>
        <p:grpSpPr>
          <a:xfrm>
            <a:off x="4060386" y="4148724"/>
            <a:ext cx="3687664" cy="2448735"/>
            <a:chOff x="0" y="0"/>
            <a:chExt cx="2763411" cy="2903521"/>
          </a:xfrm>
          <a:solidFill>
            <a:schemeClr val="bg1"/>
          </a:solidFill>
        </p:grpSpPr>
        <p:sp>
          <p:nvSpPr>
            <p:cNvPr id="9" name="Rectangle 8"/>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0" name="Rectangle 9"/>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11" name="Group 10"/>
          <p:cNvGrpSpPr/>
          <p:nvPr/>
        </p:nvGrpSpPr>
        <p:grpSpPr>
          <a:xfrm>
            <a:off x="8167415" y="4145739"/>
            <a:ext cx="3687664" cy="2451720"/>
            <a:chOff x="3047145" y="0"/>
            <a:chExt cx="2763411" cy="2906506"/>
          </a:xfrm>
          <a:solidFill>
            <a:schemeClr val="bg1"/>
          </a:solidFill>
        </p:grpSpPr>
        <p:sp>
          <p:nvSpPr>
            <p:cNvPr id="12" name="Rectangle 11"/>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3" name="Rectangle 12"/>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1607118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15" name="Title 1"/>
          <p:cNvSpPr txBox="1">
            <a:spLocks/>
          </p:cNvSpPr>
          <p:nvPr/>
        </p:nvSpPr>
        <p:spPr>
          <a:xfrm>
            <a:off x="1170059" y="2040685"/>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5400" dirty="0">
                <a:solidFill>
                  <a:srgbClr val="00A7B5"/>
                </a:solidFill>
                <a:latin typeface="Calibri" panose="020F0502020204030204"/>
              </a:rPr>
              <a:t>The human-made space in which people live, work, and play on a day-to-day basis</a:t>
            </a:r>
          </a:p>
        </p:txBody>
      </p:sp>
      <p:sp>
        <p:nvSpPr>
          <p:cNvPr id="4" name="Title 1"/>
          <p:cNvSpPr txBox="1">
            <a:spLocks/>
          </p:cNvSpPr>
          <p:nvPr/>
        </p:nvSpPr>
        <p:spPr>
          <a:xfrm>
            <a:off x="1170059" y="2040685"/>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5400" dirty="0">
                <a:solidFill>
                  <a:srgbClr val="00A7B5"/>
                </a:solidFill>
                <a:latin typeface="Calibri" panose="020F0502020204030204"/>
              </a:rPr>
              <a:t>What do we mean when we say ‘The Built Environment’?</a:t>
            </a:r>
          </a:p>
        </p:txBody>
      </p:sp>
      <p:pic>
        <p:nvPicPr>
          <p:cNvPr id="6"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2" y="6109643"/>
            <a:ext cx="772101" cy="63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084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1" y="152722"/>
            <a:ext cx="1784343"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FFC000"/>
                  </a:solidFill>
                </a:rPr>
                <a:t>Preparation and Brief</a:t>
              </a:r>
            </a:p>
          </p:txBody>
        </p:sp>
      </p:grpSp>
      <p:grpSp>
        <p:nvGrpSpPr>
          <p:cNvPr id="11" name="Group 10"/>
          <p:cNvGrpSpPr/>
          <p:nvPr/>
        </p:nvGrpSpPr>
        <p:grpSpPr>
          <a:xfrm>
            <a:off x="3518947" y="165074"/>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ED7D31"/>
                  </a:solidFill>
                  <a:ea typeface="Gulim" panose="020B0600000101010101" pitchFamily="34" charset="-127"/>
                  <a:cs typeface="Arial" panose="020B0604020202020204" pitchFamily="34" charset="0"/>
                </a:rPr>
                <a:t>Design</a:t>
              </a:r>
              <a:endParaRPr lang="en-GB" sz="2400" b="1" dirty="0">
                <a:solidFill>
                  <a:srgbClr val="ED7D31"/>
                </a:solidFill>
              </a:endParaRPr>
            </a:p>
          </p:txBody>
        </p:sp>
      </p:grpSp>
      <p:grpSp>
        <p:nvGrpSpPr>
          <p:cNvPr id="15" name="Group 14"/>
          <p:cNvGrpSpPr/>
          <p:nvPr/>
        </p:nvGrpSpPr>
        <p:grpSpPr>
          <a:xfrm>
            <a:off x="6045268" y="141797"/>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70AD47"/>
                  </a:solidFill>
                  <a:ea typeface="Gulim" panose="020B0600000101010101" pitchFamily="34" charset="-127"/>
                  <a:cs typeface="Arial" panose="020B0604020202020204" pitchFamily="34" charset="0"/>
                </a:rPr>
                <a:t>Construction</a:t>
              </a:r>
              <a:endParaRPr lang="en-GB" sz="2400" b="1" dirty="0">
                <a:solidFill>
                  <a:srgbClr val="70AD47"/>
                </a:solidFill>
              </a:endParaRPr>
            </a:p>
          </p:txBody>
        </p:sp>
      </p:grpSp>
      <p:grpSp>
        <p:nvGrpSpPr>
          <p:cNvPr id="18" name="Group 17"/>
          <p:cNvGrpSpPr/>
          <p:nvPr/>
        </p:nvGrpSpPr>
        <p:grpSpPr>
          <a:xfrm>
            <a:off x="9199547" y="152722"/>
            <a:ext cx="1706579"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5B9BD5"/>
                  </a:solidFill>
                  <a:ea typeface="Gulim" panose="020B0600000101010101" pitchFamily="34" charset="-127"/>
                  <a:cs typeface="Arial" panose="020B0604020202020204" pitchFamily="34" charset="0"/>
                </a:rPr>
                <a:t>Handover and In Use</a:t>
              </a:r>
              <a:endParaRPr lang="en-GB" sz="2400" b="1" dirty="0">
                <a:solidFill>
                  <a:srgbClr val="5B9BD5"/>
                </a:solidFill>
              </a:endParaRPr>
            </a:p>
          </p:txBody>
        </p:sp>
      </p:grpSp>
      <p:cxnSp>
        <p:nvCxnSpPr>
          <p:cNvPr id="5" name="Straight Arrow Connector 4"/>
          <p:cNvCxnSpPr/>
          <p:nvPr/>
        </p:nvCxnSpPr>
        <p:spPr>
          <a:xfrm flipV="1">
            <a:off x="2751498"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2"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786033" y="4459655"/>
            <a:ext cx="1543265" cy="1083243"/>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Civil Engineers</a:t>
            </a:r>
          </a:p>
        </p:txBody>
      </p:sp>
      <p:sp>
        <p:nvSpPr>
          <p:cNvPr id="25" name="Oval 24"/>
          <p:cNvSpPr/>
          <p:nvPr/>
        </p:nvSpPr>
        <p:spPr>
          <a:xfrm>
            <a:off x="10150857" y="4332483"/>
            <a:ext cx="1889891"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Health and Safety Advisors</a:t>
            </a:r>
          </a:p>
        </p:txBody>
      </p:sp>
      <p:sp>
        <p:nvSpPr>
          <p:cNvPr id="26" name="Oval 25"/>
          <p:cNvSpPr/>
          <p:nvPr/>
        </p:nvSpPr>
        <p:spPr>
          <a:xfrm>
            <a:off x="1465237" y="3340751"/>
            <a:ext cx="2120641"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Environmental Advisors</a:t>
            </a:r>
          </a:p>
        </p:txBody>
      </p:sp>
      <p:sp>
        <p:nvSpPr>
          <p:cNvPr id="27" name="Oval 26"/>
          <p:cNvSpPr/>
          <p:nvPr/>
        </p:nvSpPr>
        <p:spPr>
          <a:xfrm>
            <a:off x="3513668" y="2525793"/>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CSR Managers</a:t>
            </a:r>
          </a:p>
        </p:txBody>
      </p:sp>
      <p:sp>
        <p:nvSpPr>
          <p:cNvPr id="28" name="Oval 27"/>
          <p:cNvSpPr/>
          <p:nvPr/>
        </p:nvSpPr>
        <p:spPr>
          <a:xfrm>
            <a:off x="6529466" y="3640120"/>
            <a:ext cx="193878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Geotechnical </a:t>
            </a:r>
          </a:p>
          <a:p>
            <a:pPr algn="ctr" defTabSz="914377" eaLnBrk="0" fontAlgn="base" hangingPunct="0">
              <a:spcBef>
                <a:spcPct val="0"/>
              </a:spcBef>
              <a:spcAft>
                <a:spcPct val="0"/>
              </a:spcAft>
            </a:pPr>
            <a:r>
              <a:rPr lang="en-GB" sz="1600" b="1" dirty="0">
                <a:solidFill>
                  <a:prstClr val="white"/>
                </a:solidFill>
              </a:rPr>
              <a:t>Engineers</a:t>
            </a:r>
          </a:p>
        </p:txBody>
      </p:sp>
      <p:sp>
        <p:nvSpPr>
          <p:cNvPr id="29" name="Oval 28"/>
          <p:cNvSpPr/>
          <p:nvPr/>
        </p:nvSpPr>
        <p:spPr>
          <a:xfrm>
            <a:off x="8894407" y="2253388"/>
            <a:ext cx="1660388" cy="993547"/>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3D </a:t>
            </a:r>
            <a:r>
              <a:rPr lang="en-GB" sz="1600" b="1" dirty="0" err="1">
                <a:solidFill>
                  <a:prstClr val="white"/>
                </a:solidFill>
              </a:rPr>
              <a:t>Visualisers</a:t>
            </a:r>
            <a:endParaRPr lang="en-GB" sz="1600" b="1" dirty="0">
              <a:solidFill>
                <a:prstClr val="white"/>
              </a:solidFill>
            </a:endParaRPr>
          </a:p>
        </p:txBody>
      </p:sp>
      <p:sp>
        <p:nvSpPr>
          <p:cNvPr id="47" name="Oval 46"/>
          <p:cNvSpPr/>
          <p:nvPr/>
        </p:nvSpPr>
        <p:spPr>
          <a:xfrm>
            <a:off x="9843639" y="5592026"/>
            <a:ext cx="1584687" cy="95862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Architects</a:t>
            </a:r>
          </a:p>
        </p:txBody>
      </p:sp>
      <p:sp>
        <p:nvSpPr>
          <p:cNvPr id="51" name="Oval 50"/>
          <p:cNvSpPr/>
          <p:nvPr/>
        </p:nvSpPr>
        <p:spPr>
          <a:xfrm>
            <a:off x="3344173" y="3991831"/>
            <a:ext cx="1659259" cy="8834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CAD Operatives</a:t>
            </a:r>
          </a:p>
        </p:txBody>
      </p:sp>
      <p:sp>
        <p:nvSpPr>
          <p:cNvPr id="52" name="Oval 51"/>
          <p:cNvSpPr/>
          <p:nvPr/>
        </p:nvSpPr>
        <p:spPr>
          <a:xfrm>
            <a:off x="8347641" y="4324938"/>
            <a:ext cx="1803217"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BIM Technicians</a:t>
            </a:r>
          </a:p>
        </p:txBody>
      </p:sp>
      <p:sp>
        <p:nvSpPr>
          <p:cNvPr id="53" name="Oval 52"/>
          <p:cNvSpPr/>
          <p:nvPr/>
        </p:nvSpPr>
        <p:spPr>
          <a:xfrm>
            <a:off x="6396676" y="5602711"/>
            <a:ext cx="1628851"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Structural Engineers</a:t>
            </a:r>
          </a:p>
        </p:txBody>
      </p:sp>
      <p:sp>
        <p:nvSpPr>
          <p:cNvPr id="54" name="Oval 53"/>
          <p:cNvSpPr/>
          <p:nvPr/>
        </p:nvSpPr>
        <p:spPr>
          <a:xfrm>
            <a:off x="412040" y="1728568"/>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Geospatial Modeller</a:t>
            </a:r>
          </a:p>
        </p:txBody>
      </p:sp>
      <p:sp>
        <p:nvSpPr>
          <p:cNvPr id="55" name="Oval 54"/>
          <p:cNvSpPr/>
          <p:nvPr/>
        </p:nvSpPr>
        <p:spPr>
          <a:xfrm>
            <a:off x="7378732" y="2705780"/>
            <a:ext cx="1568489"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Bid Managers</a:t>
            </a:r>
          </a:p>
        </p:txBody>
      </p:sp>
      <p:sp>
        <p:nvSpPr>
          <p:cNvPr id="56" name="Oval 55"/>
          <p:cNvSpPr/>
          <p:nvPr/>
        </p:nvSpPr>
        <p:spPr>
          <a:xfrm>
            <a:off x="5476088"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Building Services Engineers</a:t>
            </a:r>
          </a:p>
        </p:txBody>
      </p:sp>
      <p:sp>
        <p:nvSpPr>
          <p:cNvPr id="66" name="Oval 65"/>
          <p:cNvSpPr/>
          <p:nvPr/>
        </p:nvSpPr>
        <p:spPr>
          <a:xfrm>
            <a:off x="5406150" y="2424485"/>
            <a:ext cx="1975508"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Skilled Tradespeople</a:t>
            </a:r>
          </a:p>
        </p:txBody>
      </p:sp>
      <p:sp>
        <p:nvSpPr>
          <p:cNvPr id="67" name="Oval 66"/>
          <p:cNvSpPr/>
          <p:nvPr/>
        </p:nvSpPr>
        <p:spPr>
          <a:xfrm>
            <a:off x="10462683" y="3093021"/>
            <a:ext cx="1554675"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Project Managers</a:t>
            </a:r>
          </a:p>
        </p:txBody>
      </p:sp>
      <p:sp>
        <p:nvSpPr>
          <p:cNvPr id="68" name="Oval 67"/>
          <p:cNvSpPr/>
          <p:nvPr/>
        </p:nvSpPr>
        <p:spPr>
          <a:xfrm>
            <a:off x="47681" y="3912302"/>
            <a:ext cx="152921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Quantity Surveyors</a:t>
            </a:r>
          </a:p>
        </p:txBody>
      </p:sp>
      <p:sp>
        <p:nvSpPr>
          <p:cNvPr id="69" name="Oval 68"/>
          <p:cNvSpPr/>
          <p:nvPr/>
        </p:nvSpPr>
        <p:spPr>
          <a:xfrm>
            <a:off x="4042674" y="5655953"/>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Geologists</a:t>
            </a:r>
          </a:p>
        </p:txBody>
      </p:sp>
      <p:sp>
        <p:nvSpPr>
          <p:cNvPr id="71" name="Oval 70"/>
          <p:cNvSpPr/>
          <p:nvPr/>
        </p:nvSpPr>
        <p:spPr>
          <a:xfrm>
            <a:off x="1893107" y="2377038"/>
            <a:ext cx="1550035"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Electrical Engineers</a:t>
            </a:r>
          </a:p>
        </p:txBody>
      </p:sp>
      <p:sp>
        <p:nvSpPr>
          <p:cNvPr id="72" name="Oval 71"/>
          <p:cNvSpPr/>
          <p:nvPr/>
        </p:nvSpPr>
        <p:spPr>
          <a:xfrm>
            <a:off x="8960409" y="1168543"/>
            <a:ext cx="1683315"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Crane Operators</a:t>
            </a:r>
          </a:p>
        </p:txBody>
      </p:sp>
      <p:sp>
        <p:nvSpPr>
          <p:cNvPr id="73" name="Oval 72"/>
          <p:cNvSpPr/>
          <p:nvPr/>
        </p:nvSpPr>
        <p:spPr>
          <a:xfrm>
            <a:off x="1801124" y="5781930"/>
            <a:ext cx="190074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Health and Safety Advisors</a:t>
            </a:r>
          </a:p>
        </p:txBody>
      </p:sp>
      <p:sp>
        <p:nvSpPr>
          <p:cNvPr id="74" name="Oval 73"/>
          <p:cNvSpPr/>
          <p:nvPr/>
        </p:nvSpPr>
        <p:spPr>
          <a:xfrm>
            <a:off x="8084036" y="5403320"/>
            <a:ext cx="1744960"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Building Technicians</a:t>
            </a:r>
          </a:p>
        </p:txBody>
      </p:sp>
      <p:sp>
        <p:nvSpPr>
          <p:cNvPr id="75" name="Oval 74"/>
          <p:cNvSpPr/>
          <p:nvPr/>
        </p:nvSpPr>
        <p:spPr>
          <a:xfrm>
            <a:off x="99821" y="2948573"/>
            <a:ext cx="155669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Facilities Managers</a:t>
            </a:r>
          </a:p>
        </p:txBody>
      </p:sp>
      <p:sp>
        <p:nvSpPr>
          <p:cNvPr id="76" name="Oval 75"/>
          <p:cNvSpPr/>
          <p:nvPr/>
        </p:nvSpPr>
        <p:spPr>
          <a:xfrm>
            <a:off x="7325917" y="1817587"/>
            <a:ext cx="1475179"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Solicitors</a:t>
            </a:r>
          </a:p>
        </p:txBody>
      </p:sp>
      <p:sp>
        <p:nvSpPr>
          <p:cNvPr id="77" name="Oval 76"/>
          <p:cNvSpPr/>
          <p:nvPr/>
        </p:nvSpPr>
        <p:spPr>
          <a:xfrm>
            <a:off x="8468251" y="3361582"/>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HR Managers</a:t>
            </a:r>
          </a:p>
        </p:txBody>
      </p:sp>
      <p:sp>
        <p:nvSpPr>
          <p:cNvPr id="78" name="Oval 77"/>
          <p:cNvSpPr/>
          <p:nvPr/>
        </p:nvSpPr>
        <p:spPr>
          <a:xfrm>
            <a:off x="4931298" y="3477061"/>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Purchasing Agents</a:t>
            </a:r>
          </a:p>
        </p:txBody>
      </p:sp>
      <p:sp>
        <p:nvSpPr>
          <p:cNvPr id="79" name="Oval 78"/>
          <p:cNvSpPr/>
          <p:nvPr/>
        </p:nvSpPr>
        <p:spPr>
          <a:xfrm>
            <a:off x="2751498" y="4907776"/>
            <a:ext cx="2087271"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Marketing and PR Managers</a:t>
            </a:r>
          </a:p>
        </p:txBody>
      </p:sp>
      <p:sp>
        <p:nvSpPr>
          <p:cNvPr id="80" name="Oval 79"/>
          <p:cNvSpPr/>
          <p:nvPr/>
        </p:nvSpPr>
        <p:spPr>
          <a:xfrm>
            <a:off x="3717283" y="1477241"/>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Landscape Architects</a:t>
            </a:r>
          </a:p>
        </p:txBody>
      </p:sp>
      <p:sp>
        <p:nvSpPr>
          <p:cNvPr id="81" name="Oval 80"/>
          <p:cNvSpPr/>
          <p:nvPr/>
        </p:nvSpPr>
        <p:spPr>
          <a:xfrm>
            <a:off x="1497761" y="4552204"/>
            <a:ext cx="1407287"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Town Planners</a:t>
            </a:r>
          </a:p>
        </p:txBody>
      </p:sp>
      <p:sp>
        <p:nvSpPr>
          <p:cNvPr id="45" name="Oval 44"/>
          <p:cNvSpPr/>
          <p:nvPr/>
        </p:nvSpPr>
        <p:spPr>
          <a:xfrm>
            <a:off x="144318" y="5206797"/>
            <a:ext cx="1908079" cy="993547"/>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Land Buyers</a:t>
            </a:r>
          </a:p>
        </p:txBody>
      </p:sp>
      <p:sp>
        <p:nvSpPr>
          <p:cNvPr id="46" name="Oval 45"/>
          <p:cNvSpPr/>
          <p:nvPr/>
        </p:nvSpPr>
        <p:spPr>
          <a:xfrm>
            <a:off x="1893108" y="1136701"/>
            <a:ext cx="1804529" cy="993547"/>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Cost Consultants</a:t>
            </a:r>
          </a:p>
        </p:txBody>
      </p:sp>
      <p:sp>
        <p:nvSpPr>
          <p:cNvPr id="48" name="Oval 47"/>
          <p:cNvSpPr/>
          <p:nvPr/>
        </p:nvSpPr>
        <p:spPr>
          <a:xfrm>
            <a:off x="6396677" y="4720825"/>
            <a:ext cx="1950713"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Receptionists</a:t>
            </a:r>
          </a:p>
        </p:txBody>
      </p:sp>
      <p:sp>
        <p:nvSpPr>
          <p:cNvPr id="49" name="Oval 48"/>
          <p:cNvSpPr/>
          <p:nvPr/>
        </p:nvSpPr>
        <p:spPr>
          <a:xfrm>
            <a:off x="10452656" y="1996882"/>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Interior Designers</a:t>
            </a:r>
          </a:p>
        </p:txBody>
      </p:sp>
    </p:spTree>
    <p:extLst>
      <p:ext uri="{BB962C8B-B14F-4D97-AF65-F5344CB8AC3E}">
        <p14:creationId xmlns:p14="http://schemas.microsoft.com/office/powerpoint/2010/main" val="4403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370356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5" name="Title 1"/>
          <p:cNvSpPr txBox="1">
            <a:spLocks/>
          </p:cNvSpPr>
          <p:nvPr/>
        </p:nvSpPr>
        <p:spPr>
          <a:xfrm>
            <a:off x="1380315" y="1989885"/>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5400" dirty="0">
                <a:solidFill>
                  <a:srgbClr val="00A7B5"/>
                </a:solidFill>
                <a:latin typeface="Calibri" panose="020F0502020204030204"/>
              </a:rPr>
              <a:t>It’s worth thinking about a career in the Built Environment!</a:t>
            </a:r>
          </a:p>
        </p:txBody>
      </p:sp>
      <p:pic>
        <p:nvPicPr>
          <p:cNvPr id="6"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2" y="6109643"/>
            <a:ext cx="772101" cy="63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32954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657</Words>
  <Application>Microsoft Office PowerPoint</Application>
  <PresentationFormat>Widescreen</PresentationFormat>
  <Paragraphs>102</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Gulim</vt:lpstr>
      <vt:lpstr>Arial</vt:lpstr>
      <vt:lpstr>Calibri</vt:lpstr>
      <vt:lpstr>Calibri Light</vt:lpstr>
      <vt:lpstr>Museo Sans Cyrl 700</vt:lpstr>
      <vt:lpstr>Office Theme</vt:lpstr>
      <vt:lpstr>Hidden Careers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Henry Hunter</dc:creator>
  <cp:lastModifiedBy>Charlotte Higgins</cp:lastModifiedBy>
  <cp:revision>6</cp:revision>
  <dcterms:created xsi:type="dcterms:W3CDTF">2019-01-21T16:42:29Z</dcterms:created>
  <dcterms:modified xsi:type="dcterms:W3CDTF">2020-10-14T15:37:33Z</dcterms:modified>
</cp:coreProperties>
</file>