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6" autoAdjust="0"/>
    <p:restoredTop sz="94660"/>
  </p:normalViewPr>
  <p:slideViewPr>
    <p:cSldViewPr snapToGrid="0">
      <p:cViewPr varScale="1">
        <p:scale>
          <a:sx n="91" d="100"/>
          <a:sy n="91" d="100"/>
        </p:scale>
        <p:origin x="370"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82258-C0E9-41BA-9977-DE03EBF7B5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434E1C2-D005-4396-8D24-A3F837C44D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878A347-C6C5-4CEE-B97D-CA9CA02C5935}"/>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5" name="Footer Placeholder 4">
            <a:extLst>
              <a:ext uri="{FF2B5EF4-FFF2-40B4-BE49-F238E27FC236}">
                <a16:creationId xmlns:a16="http://schemas.microsoft.com/office/drawing/2014/main" id="{B193C79C-1EED-4238-AC04-4329E9B5AC4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324FCC-3240-4D0E-B804-BE0E4C7AD7FD}"/>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3358922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26258-21AA-4C3C-B11E-181FA5BAB3E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9A643DE-7278-4BAC-A992-FDEC5C2F05F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B5A003-E4CE-4106-AE28-0F19A267E99C}"/>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5" name="Footer Placeholder 4">
            <a:extLst>
              <a:ext uri="{FF2B5EF4-FFF2-40B4-BE49-F238E27FC236}">
                <a16:creationId xmlns:a16="http://schemas.microsoft.com/office/drawing/2014/main" id="{F5BC1ECE-B606-4ABA-A322-9BA018061B2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09714F2-0ACF-4FCB-A061-98B3607563CA}"/>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1168531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BA1BD1-2999-4831-8767-6B824C2C1EE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D93BEB3-6145-4F85-B776-0E93FDC58B1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45E8D1B-322B-4467-BE02-2F3C61A6F8E6}"/>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5" name="Footer Placeholder 4">
            <a:extLst>
              <a:ext uri="{FF2B5EF4-FFF2-40B4-BE49-F238E27FC236}">
                <a16:creationId xmlns:a16="http://schemas.microsoft.com/office/drawing/2014/main" id="{7D1A8533-0415-47A4-943F-9A8CA47386F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FF495F4-2FEF-4A4A-B359-2FE0AFDC959B}"/>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211146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DD034-631D-43B3-8139-9B3EB7192DC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F593A5D-1261-4C78-8BB1-BC8E05A82D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A00F6F7-40A9-415A-AF9D-97AB946E0DB4}"/>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5" name="Footer Placeholder 4">
            <a:extLst>
              <a:ext uri="{FF2B5EF4-FFF2-40B4-BE49-F238E27FC236}">
                <a16:creationId xmlns:a16="http://schemas.microsoft.com/office/drawing/2014/main" id="{5CAD29AC-9F5B-4422-8717-2F099D6A90A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9523686-BA55-49D7-BD2A-87BC084FC276}"/>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2237839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CA4C-2C69-4411-95A1-A19B34EF303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D0F09CF-02C0-468B-842E-B3FC443F91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CB2D54-C0C4-42D3-9C21-9A9FD8B03509}"/>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5" name="Footer Placeholder 4">
            <a:extLst>
              <a:ext uri="{FF2B5EF4-FFF2-40B4-BE49-F238E27FC236}">
                <a16:creationId xmlns:a16="http://schemas.microsoft.com/office/drawing/2014/main" id="{907189DA-169C-46C6-9003-377E1A41AB6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158AAE-4A74-48CE-B7A0-7054E03A6BFA}"/>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3584434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34A8E-8088-4AA2-AF1C-509DBF41303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912D3C9-F097-4822-9C73-3080931D8C9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F19E9F2-9E62-49EC-BD4A-A147E245182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0AF3DF8-6358-4BAA-86F4-FD6244ACFD56}"/>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6" name="Footer Placeholder 5">
            <a:extLst>
              <a:ext uri="{FF2B5EF4-FFF2-40B4-BE49-F238E27FC236}">
                <a16:creationId xmlns:a16="http://schemas.microsoft.com/office/drawing/2014/main" id="{A7BAA311-081E-4492-9CE8-7969E4D9925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AE9AFE7-0345-4B04-9914-BA08A41168CE}"/>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2036369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2EA10-E4A0-45F5-B72C-DEA7A8E6013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C48BAA0-CE71-4351-9B0F-140E0F300A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CC6FC4-89B2-4682-825C-E98D5D8617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DE714BD-0165-4936-9915-E151A5FF08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ADA1249-DCC6-4C7F-A0A5-859409DD756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8F2164C-8171-4D3F-A458-05646DC57985}"/>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8" name="Footer Placeholder 7">
            <a:extLst>
              <a:ext uri="{FF2B5EF4-FFF2-40B4-BE49-F238E27FC236}">
                <a16:creationId xmlns:a16="http://schemas.microsoft.com/office/drawing/2014/main" id="{3B133C97-A662-4599-8984-F550BAFD515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9746F84-A348-408B-BCCF-8114A518EB9F}"/>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2158514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5662E-D054-4CD8-80FA-236523B0C0D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4262CB-5BC0-4504-A663-1858CB32AA8F}"/>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4" name="Footer Placeholder 3">
            <a:extLst>
              <a:ext uri="{FF2B5EF4-FFF2-40B4-BE49-F238E27FC236}">
                <a16:creationId xmlns:a16="http://schemas.microsoft.com/office/drawing/2014/main" id="{9FAD9D0E-2A71-48CA-B16D-1A99FD0F9C7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B2770FB-98C5-493A-8CD3-32BBA832D54E}"/>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1692419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5B986D-AC79-4B26-8DAA-892DD069E0CC}"/>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3" name="Footer Placeholder 2">
            <a:extLst>
              <a:ext uri="{FF2B5EF4-FFF2-40B4-BE49-F238E27FC236}">
                <a16:creationId xmlns:a16="http://schemas.microsoft.com/office/drawing/2014/main" id="{EA5D5AEC-CA75-4BAA-BD6B-D72AE3BD40E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9EE2349-626B-44D7-AF3F-CFF916074868}"/>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1239150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F71AB-0B9E-4E44-91C3-B7553176A0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89FF21C-718A-4526-AD6E-CEF472FBDC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AE073BE-1A9E-4A6C-8854-D94F4F165C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6D2C53-4FA1-4904-9F97-D36C4690D43F}"/>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6" name="Footer Placeholder 5">
            <a:extLst>
              <a:ext uri="{FF2B5EF4-FFF2-40B4-BE49-F238E27FC236}">
                <a16:creationId xmlns:a16="http://schemas.microsoft.com/office/drawing/2014/main" id="{CA45D27D-F3F5-4DC6-97CE-1B17017C74E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212DF0-E615-491E-820E-569ECE2C7841}"/>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1367407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B67E8-B377-4BA8-B4C6-A52D56E9ADB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97B7C0-C796-4029-A461-16551CB929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8EC77D0-4529-4429-ABE1-7B93D17E0D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3A9FB4-7611-4151-86ED-FD9A33C3C4C3}"/>
              </a:ext>
            </a:extLst>
          </p:cNvPr>
          <p:cNvSpPr>
            <a:spLocks noGrp="1"/>
          </p:cNvSpPr>
          <p:nvPr>
            <p:ph type="dt" sz="half" idx="10"/>
          </p:nvPr>
        </p:nvSpPr>
        <p:spPr/>
        <p:txBody>
          <a:bodyPr/>
          <a:lstStyle/>
          <a:p>
            <a:fld id="{71FE1394-1349-4E7B-B5FF-A02AF5497D09}" type="datetimeFigureOut">
              <a:rPr lang="en-GB" smtClean="0"/>
              <a:t>10/09/2021</a:t>
            </a:fld>
            <a:endParaRPr lang="en-GB"/>
          </a:p>
        </p:txBody>
      </p:sp>
      <p:sp>
        <p:nvSpPr>
          <p:cNvPr id="6" name="Footer Placeholder 5">
            <a:extLst>
              <a:ext uri="{FF2B5EF4-FFF2-40B4-BE49-F238E27FC236}">
                <a16:creationId xmlns:a16="http://schemas.microsoft.com/office/drawing/2014/main" id="{0A19C3E4-D07F-4ABC-9759-3CFC98D1F81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C76ACB8-D979-4D42-A4A4-8A85EA2AAED7}"/>
              </a:ext>
            </a:extLst>
          </p:cNvPr>
          <p:cNvSpPr>
            <a:spLocks noGrp="1"/>
          </p:cNvSpPr>
          <p:nvPr>
            <p:ph type="sldNum" sz="quarter" idx="12"/>
          </p:nvPr>
        </p:nvSpPr>
        <p:spPr/>
        <p:txBody>
          <a:bodyPr/>
          <a:lstStyle/>
          <a:p>
            <a:fld id="{11E39079-A99C-4FD0-9928-33FFCDE3E349}" type="slidenum">
              <a:rPr lang="en-GB" smtClean="0"/>
              <a:t>‹#›</a:t>
            </a:fld>
            <a:endParaRPr lang="en-GB"/>
          </a:p>
        </p:txBody>
      </p:sp>
    </p:spTree>
    <p:extLst>
      <p:ext uri="{BB962C8B-B14F-4D97-AF65-F5344CB8AC3E}">
        <p14:creationId xmlns:p14="http://schemas.microsoft.com/office/powerpoint/2010/main" val="1997052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45E4A1-97EC-4544-8AE7-CC631B281D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BED3FD4-7641-4758-8D62-D58D4C438C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67F90-BAA2-4534-BCE3-036D47EA98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FE1394-1349-4E7B-B5FF-A02AF5497D09}" type="datetimeFigureOut">
              <a:rPr lang="en-GB" smtClean="0"/>
              <a:t>10/09/2021</a:t>
            </a:fld>
            <a:endParaRPr lang="en-GB"/>
          </a:p>
        </p:txBody>
      </p:sp>
      <p:sp>
        <p:nvSpPr>
          <p:cNvPr id="5" name="Footer Placeholder 4">
            <a:extLst>
              <a:ext uri="{FF2B5EF4-FFF2-40B4-BE49-F238E27FC236}">
                <a16:creationId xmlns:a16="http://schemas.microsoft.com/office/drawing/2014/main" id="{40CA2AAB-33E0-439F-A73F-E53F0F0674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F90CB4E-4EFF-476F-9936-E9A8B146EA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E39079-A99C-4FD0-9928-33FFCDE3E349}" type="slidenum">
              <a:rPr lang="en-GB" smtClean="0"/>
              <a:t>‹#›</a:t>
            </a:fld>
            <a:endParaRPr lang="en-GB"/>
          </a:p>
        </p:txBody>
      </p:sp>
    </p:spTree>
    <p:extLst>
      <p:ext uri="{BB962C8B-B14F-4D97-AF65-F5344CB8AC3E}">
        <p14:creationId xmlns:p14="http://schemas.microsoft.com/office/powerpoint/2010/main" val="26772219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1B403A72-C4C6-4685-91E2-F0802B0BC4CE}"/>
              </a:ext>
            </a:extLst>
          </p:cNvPr>
          <p:cNvSpPr>
            <a:spLocks noChangeArrowheads="1"/>
          </p:cNvSpPr>
          <p:nvPr/>
        </p:nvSpPr>
        <p:spPr bwMode="auto">
          <a:xfrm>
            <a:off x="237895" y="0"/>
            <a:ext cx="7429962" cy="180049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chemeClr val="tx1"/>
                </a:solidFill>
                <a:effectLst/>
                <a:latin typeface="Segoe UI" panose="020B0502040204020203" pitchFamily="34" charset="0"/>
                <a:cs typeface="Segoe UI" panose="020B0502040204020203"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3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Programme of Works Challenge</a:t>
            </a:r>
            <a:endParaRPr kumimoji="0" lang="en-GB" altLang="en-US" sz="10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3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Instruction Card</a:t>
            </a:r>
            <a:r>
              <a:rPr kumimoji="0" lang="en-GB" altLang="en-US" sz="3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endParaRPr kumimoji="0" lang="en-GB" altLang="en-US" sz="100" b="0" i="0" u="none" strike="noStrike" cap="none" normalizeH="0" baseline="0" dirty="0">
              <a:ln>
                <a:noFill/>
              </a:ln>
              <a:solidFill>
                <a:schemeClr val="tx1"/>
              </a:solidFill>
              <a:effectLst/>
            </a:endParaRPr>
          </a:p>
        </p:txBody>
      </p:sp>
      <p:pic>
        <p:nvPicPr>
          <p:cNvPr id="1026" name="Picture 2">
            <a:extLst>
              <a:ext uri="{FF2B5EF4-FFF2-40B4-BE49-F238E27FC236}">
                <a16:creationId xmlns:a16="http://schemas.microsoft.com/office/drawing/2014/main" id="{B5993AF1-74A0-4955-ADB3-E4B6C8BDC4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9125" y="266830"/>
            <a:ext cx="3639111" cy="6195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783E2B36-4320-46B1-A76E-197F2A2CCDA7}"/>
              </a:ext>
            </a:extLst>
          </p:cNvPr>
          <p:cNvPicPr>
            <a:picLocks noChangeAspect="1"/>
          </p:cNvPicPr>
          <p:nvPr/>
        </p:nvPicPr>
        <p:blipFill rotWithShape="1">
          <a:blip r:embed="rId3"/>
          <a:srcRect l="17450" r="5459" b="82356"/>
          <a:stretch/>
        </p:blipFill>
        <p:spPr>
          <a:xfrm>
            <a:off x="0" y="3231939"/>
            <a:ext cx="11963400" cy="3743467"/>
          </a:xfrm>
          <a:prstGeom prst="rect">
            <a:avLst/>
          </a:prstGeom>
        </p:spPr>
      </p:pic>
      <p:sp>
        <p:nvSpPr>
          <p:cNvPr id="10" name="TextBox 9">
            <a:extLst>
              <a:ext uri="{FF2B5EF4-FFF2-40B4-BE49-F238E27FC236}">
                <a16:creationId xmlns:a16="http://schemas.microsoft.com/office/drawing/2014/main" id="{A29101A3-336E-4D64-85AD-A871A96E43C3}"/>
              </a:ext>
            </a:extLst>
          </p:cNvPr>
          <p:cNvSpPr txBox="1"/>
          <p:nvPr/>
        </p:nvSpPr>
        <p:spPr>
          <a:xfrm>
            <a:off x="154780" y="1450601"/>
            <a:ext cx="11056145" cy="138499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Read through each card to decide the order in which tasks must be undertaken.  </a:t>
            </a:r>
            <a:endParaRPr kumimoji="0" lang="en-GB"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endParaRPr kumimoji="0" lang="en-GB"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Draw up the construction programme using the ‘Programme of Works’ Answer Sheet in your pack. </a:t>
            </a:r>
            <a:endParaRPr kumimoji="0" lang="en-GB"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endParaRPr kumimoji="0" lang="en-GB"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Use the highlighter pen to block out along the time-line where each task will take place (remember that some tasks will start whilst others are still underway). </a:t>
            </a:r>
            <a:endParaRPr kumimoji="0" lang="en-GB"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endParaRPr kumimoji="0" lang="en-GB"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1" i="1" u="none" strike="noStrike" cap="none" normalizeH="0" baseline="0" dirty="0">
                <a:ln>
                  <a:noFill/>
                </a:ln>
                <a:solidFill>
                  <a:schemeClr val="tx1"/>
                </a:solidFill>
                <a:effectLst/>
                <a:latin typeface="Arial" panose="020B0604020202020204" pitchFamily="34" charset="0"/>
                <a:cs typeface="Arial" panose="020B0604020202020204" pitchFamily="34" charset="0"/>
              </a:rPr>
              <a:t>Note:</a:t>
            </a:r>
            <a:r>
              <a:rPr kumimoji="0" lang="en-GB" altLang="en-US" sz="12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 Your company will be penalised if the building works go over 47 weeks. You need to ensure that everything fits together, so that you finish on time!</a:t>
            </a: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endParaRPr kumimoji="0" lang="en-GB" altLang="en-US" sz="1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897760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A picture containing diagram&#10;&#10;Description automatically generated">
            <a:extLst>
              <a:ext uri="{FF2B5EF4-FFF2-40B4-BE49-F238E27FC236}">
                <a16:creationId xmlns:a16="http://schemas.microsoft.com/office/drawing/2014/main" id="{7A22F6E7-50F6-4A01-9D87-6C60BB6960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8457" y="1295400"/>
            <a:ext cx="9443544" cy="55626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101B6E4E-B944-4457-A641-2D553CBF09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98E8948-EA78-4293-B458-AD3A42DD3E0A}"/>
              </a:ext>
            </a:extLst>
          </p:cNvPr>
          <p:cNvSpPr txBox="1"/>
          <p:nvPr/>
        </p:nvSpPr>
        <p:spPr>
          <a:xfrm>
            <a:off x="369887" y="279099"/>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Ceilings and Wall</a:t>
            </a:r>
          </a:p>
        </p:txBody>
      </p:sp>
      <p:sp>
        <p:nvSpPr>
          <p:cNvPr id="10" name="TextBox 9">
            <a:extLst>
              <a:ext uri="{FF2B5EF4-FFF2-40B4-BE49-F238E27FC236}">
                <a16:creationId xmlns:a16="http://schemas.microsoft.com/office/drawing/2014/main" id="{51A11A15-7291-411F-A168-00CC77538381}"/>
              </a:ext>
            </a:extLst>
          </p:cNvPr>
          <p:cNvSpPr txBox="1"/>
          <p:nvPr/>
        </p:nvSpPr>
        <p:spPr>
          <a:xfrm>
            <a:off x="369887" y="1385411"/>
            <a:ext cx="7716838" cy="1477328"/>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The walls may have been partitioned but they still have a rough look so we need to get the plasterers in to give it a nice smooth finish. We also need to fit the ‘false ceilings’. False ceilings hang a distance from the ‘real’ ceilings. This extra space is needed to hide all those wires and pipes needed to service the building.</a:t>
            </a:r>
          </a:p>
        </p:txBody>
      </p:sp>
      <p:sp>
        <p:nvSpPr>
          <p:cNvPr id="12" name="TextBox 11">
            <a:extLst>
              <a:ext uri="{FF2B5EF4-FFF2-40B4-BE49-F238E27FC236}">
                <a16:creationId xmlns:a16="http://schemas.microsoft.com/office/drawing/2014/main" id="{091EF295-5DF9-44C0-BF00-422FF9AE3ABC}"/>
              </a:ext>
            </a:extLst>
          </p:cNvPr>
          <p:cNvSpPr txBox="1"/>
          <p:nvPr/>
        </p:nvSpPr>
        <p:spPr>
          <a:xfrm>
            <a:off x="369887" y="3171154"/>
            <a:ext cx="6096000"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job takes 7 weeks but after 3 weeks some of the building will be ready for the next stage.</a:t>
            </a:r>
          </a:p>
        </p:txBody>
      </p:sp>
    </p:spTree>
    <p:extLst>
      <p:ext uri="{BB962C8B-B14F-4D97-AF65-F5344CB8AC3E}">
        <p14:creationId xmlns:p14="http://schemas.microsoft.com/office/powerpoint/2010/main" val="38297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CFACC14F-FB78-45EF-A542-09B69F5286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A picture containing text&#10;&#10;Description automatically generated">
            <a:extLst>
              <a:ext uri="{FF2B5EF4-FFF2-40B4-BE49-F238E27FC236}">
                <a16:creationId xmlns:a16="http://schemas.microsoft.com/office/drawing/2014/main" id="{D55D3417-8FFC-4A89-A774-6A79F145F6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4627" y="1304925"/>
            <a:ext cx="9427373" cy="55530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B395996-DA6A-44AD-943E-1F06B29DDBAF}"/>
              </a:ext>
            </a:extLst>
          </p:cNvPr>
          <p:cNvSpPr txBox="1"/>
          <p:nvPr/>
        </p:nvSpPr>
        <p:spPr>
          <a:xfrm>
            <a:off x="295275" y="368615"/>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Decorate</a:t>
            </a:r>
          </a:p>
        </p:txBody>
      </p:sp>
      <p:sp>
        <p:nvSpPr>
          <p:cNvPr id="9" name="TextBox 8">
            <a:extLst>
              <a:ext uri="{FF2B5EF4-FFF2-40B4-BE49-F238E27FC236}">
                <a16:creationId xmlns:a16="http://schemas.microsoft.com/office/drawing/2014/main" id="{ABDD0583-6991-46AC-8D72-1FB5743B4FAA}"/>
              </a:ext>
            </a:extLst>
          </p:cNvPr>
          <p:cNvSpPr txBox="1"/>
          <p:nvPr/>
        </p:nvSpPr>
        <p:spPr>
          <a:xfrm>
            <a:off x="295275" y="1643360"/>
            <a:ext cx="6858000" cy="923330"/>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Every building needs to be made to look good so you need to get the decorators in to paint the walls and the woodwork. There may also be some wallpapering to be done.</a:t>
            </a:r>
          </a:p>
        </p:txBody>
      </p:sp>
      <p:sp>
        <p:nvSpPr>
          <p:cNvPr id="11" name="TextBox 10">
            <a:extLst>
              <a:ext uri="{FF2B5EF4-FFF2-40B4-BE49-F238E27FC236}">
                <a16:creationId xmlns:a16="http://schemas.microsoft.com/office/drawing/2014/main" id="{C887F0F7-0CDD-41F9-B6F7-3B46288B028F}"/>
              </a:ext>
            </a:extLst>
          </p:cNvPr>
          <p:cNvSpPr txBox="1"/>
          <p:nvPr/>
        </p:nvSpPr>
        <p:spPr>
          <a:xfrm>
            <a:off x="295274" y="3271759"/>
            <a:ext cx="6962776"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job will take 5 weeks but other works can be done during this time.</a:t>
            </a:r>
          </a:p>
        </p:txBody>
      </p:sp>
    </p:spTree>
    <p:extLst>
      <p:ext uri="{BB962C8B-B14F-4D97-AF65-F5344CB8AC3E}">
        <p14:creationId xmlns:p14="http://schemas.microsoft.com/office/powerpoint/2010/main" val="1939430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21604B1B-B9FF-485B-8680-E6BE9830C5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a:extLst>
              <a:ext uri="{FF2B5EF4-FFF2-40B4-BE49-F238E27FC236}">
                <a16:creationId xmlns:a16="http://schemas.microsoft.com/office/drawing/2014/main" id="{B0CDBE83-AFD5-43CF-B905-A8D195CF35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3775" y="1257301"/>
            <a:ext cx="9508226" cy="56007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A744531-2E00-476A-832A-303CE75247C0}"/>
              </a:ext>
            </a:extLst>
          </p:cNvPr>
          <p:cNvSpPr txBox="1"/>
          <p:nvPr/>
        </p:nvSpPr>
        <p:spPr>
          <a:xfrm>
            <a:off x="275564" y="463765"/>
            <a:ext cx="6906285" cy="1323439"/>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Services Final Fit and Commission </a:t>
            </a:r>
          </a:p>
        </p:txBody>
      </p:sp>
      <p:sp>
        <p:nvSpPr>
          <p:cNvPr id="9" name="TextBox 8">
            <a:extLst>
              <a:ext uri="{FF2B5EF4-FFF2-40B4-BE49-F238E27FC236}">
                <a16:creationId xmlns:a16="http://schemas.microsoft.com/office/drawing/2014/main" id="{81B071DB-A1DB-4697-AF7B-0FA295646B3F}"/>
              </a:ext>
            </a:extLst>
          </p:cNvPr>
          <p:cNvSpPr txBox="1"/>
          <p:nvPr/>
        </p:nvSpPr>
        <p:spPr>
          <a:xfrm>
            <a:off x="275563" y="2091035"/>
            <a:ext cx="7182511" cy="923330"/>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This is when all of the plug sockets, light switches, cookers in the food technology block etc. get put in and turned on. All the circuits must also be checked. </a:t>
            </a:r>
          </a:p>
        </p:txBody>
      </p:sp>
      <p:sp>
        <p:nvSpPr>
          <p:cNvPr id="11" name="TextBox 10">
            <a:extLst>
              <a:ext uri="{FF2B5EF4-FFF2-40B4-BE49-F238E27FC236}">
                <a16:creationId xmlns:a16="http://schemas.microsoft.com/office/drawing/2014/main" id="{F3E603A9-2CEF-4166-9A71-5F7A7D6A68D1}"/>
              </a:ext>
            </a:extLst>
          </p:cNvPr>
          <p:cNvSpPr txBox="1"/>
          <p:nvPr/>
        </p:nvSpPr>
        <p:spPr>
          <a:xfrm>
            <a:off x="275563" y="3200801"/>
            <a:ext cx="7363486"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job takes 8 weeks but can be done whilst other tasks are taking place – it is good to overlap this with decoration.</a:t>
            </a:r>
          </a:p>
        </p:txBody>
      </p:sp>
    </p:spTree>
    <p:extLst>
      <p:ext uri="{BB962C8B-B14F-4D97-AF65-F5344CB8AC3E}">
        <p14:creationId xmlns:p14="http://schemas.microsoft.com/office/powerpoint/2010/main" val="1296582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569726D8-352F-4E71-9F71-0F3025F8E2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A picture containing text&#10;&#10;Description automatically generated">
            <a:extLst>
              <a:ext uri="{FF2B5EF4-FFF2-40B4-BE49-F238E27FC236}">
                <a16:creationId xmlns:a16="http://schemas.microsoft.com/office/drawing/2014/main" id="{6FC3E52C-FB80-4238-8C03-78D4EDF6AF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0688" y="1420412"/>
            <a:ext cx="9231312" cy="543758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CB3DBC5-539B-4764-998E-47CA957B09A1}"/>
              </a:ext>
            </a:extLst>
          </p:cNvPr>
          <p:cNvSpPr txBox="1"/>
          <p:nvPr/>
        </p:nvSpPr>
        <p:spPr>
          <a:xfrm>
            <a:off x="275565" y="326536"/>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Flooring</a:t>
            </a:r>
          </a:p>
        </p:txBody>
      </p:sp>
      <p:sp>
        <p:nvSpPr>
          <p:cNvPr id="11" name="TextBox 10">
            <a:extLst>
              <a:ext uri="{FF2B5EF4-FFF2-40B4-BE49-F238E27FC236}">
                <a16:creationId xmlns:a16="http://schemas.microsoft.com/office/drawing/2014/main" id="{A8E6EF03-AE2C-4DAC-BDDF-C559F2A45E7E}"/>
              </a:ext>
            </a:extLst>
          </p:cNvPr>
          <p:cNvSpPr txBox="1"/>
          <p:nvPr/>
        </p:nvSpPr>
        <p:spPr>
          <a:xfrm>
            <a:off x="275565" y="1353067"/>
            <a:ext cx="7258710" cy="646331"/>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This could be real wood or laminate boards, carpet, vinyl, tiles etc. depending on what the floor is to be used for. </a:t>
            </a:r>
          </a:p>
        </p:txBody>
      </p:sp>
      <p:sp>
        <p:nvSpPr>
          <p:cNvPr id="13" name="TextBox 12">
            <a:extLst>
              <a:ext uri="{FF2B5EF4-FFF2-40B4-BE49-F238E27FC236}">
                <a16:creationId xmlns:a16="http://schemas.microsoft.com/office/drawing/2014/main" id="{0979DC26-96D1-43DF-A5C0-4FBF0881D671}"/>
              </a:ext>
            </a:extLst>
          </p:cNvPr>
          <p:cNvSpPr txBox="1"/>
          <p:nvPr/>
        </p:nvSpPr>
        <p:spPr>
          <a:xfrm>
            <a:off x="275564" y="2515558"/>
            <a:ext cx="7344435"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job will take 5 weeks. You want to try to avoid new floors from getting dirty or stained by the building works.</a:t>
            </a:r>
          </a:p>
        </p:txBody>
      </p:sp>
    </p:spTree>
    <p:extLst>
      <p:ext uri="{BB962C8B-B14F-4D97-AF65-F5344CB8AC3E}">
        <p14:creationId xmlns:p14="http://schemas.microsoft.com/office/powerpoint/2010/main" val="1511771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6825DD84-F71D-4694-AE49-A9C4129C97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Diagram, engineering drawing&#10;&#10;Description automatically generated">
            <a:extLst>
              <a:ext uri="{FF2B5EF4-FFF2-40B4-BE49-F238E27FC236}">
                <a16:creationId xmlns:a16="http://schemas.microsoft.com/office/drawing/2014/main" id="{78EF7116-86CB-443D-92B7-B3C5A44697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2286" y="1285875"/>
            <a:ext cx="9459714" cy="55721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762707D-3A12-4264-9B22-4BE7BD03DA50}"/>
              </a:ext>
            </a:extLst>
          </p:cNvPr>
          <p:cNvSpPr txBox="1"/>
          <p:nvPr/>
        </p:nvSpPr>
        <p:spPr>
          <a:xfrm>
            <a:off x="409575" y="415883"/>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Furniture</a:t>
            </a:r>
          </a:p>
        </p:txBody>
      </p:sp>
      <p:sp>
        <p:nvSpPr>
          <p:cNvPr id="9" name="TextBox 8">
            <a:extLst>
              <a:ext uri="{FF2B5EF4-FFF2-40B4-BE49-F238E27FC236}">
                <a16:creationId xmlns:a16="http://schemas.microsoft.com/office/drawing/2014/main" id="{1DC63B36-5C9B-4FD4-BC9A-524BD226E272}"/>
              </a:ext>
            </a:extLst>
          </p:cNvPr>
          <p:cNvSpPr txBox="1"/>
          <p:nvPr/>
        </p:nvSpPr>
        <p:spPr>
          <a:xfrm>
            <a:off x="409574" y="1500485"/>
            <a:ext cx="7058025" cy="646331"/>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Having furniture that is comfortable and functional is important to the end user. It can help to create the right look and feel to a room.</a:t>
            </a:r>
          </a:p>
        </p:txBody>
      </p:sp>
      <p:sp>
        <p:nvSpPr>
          <p:cNvPr id="11" name="TextBox 10">
            <a:extLst>
              <a:ext uri="{FF2B5EF4-FFF2-40B4-BE49-F238E27FC236}">
                <a16:creationId xmlns:a16="http://schemas.microsoft.com/office/drawing/2014/main" id="{475E1246-75F3-4643-B2CC-8068FF99CE2A}"/>
              </a:ext>
            </a:extLst>
          </p:cNvPr>
          <p:cNvSpPr txBox="1"/>
          <p:nvPr/>
        </p:nvSpPr>
        <p:spPr>
          <a:xfrm>
            <a:off x="409574" y="2761890"/>
            <a:ext cx="7172325"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A school requires a lot of furniture so this job will take 4 weeks, although it can be done during other works.</a:t>
            </a:r>
          </a:p>
        </p:txBody>
      </p:sp>
    </p:spTree>
    <p:extLst>
      <p:ext uri="{BB962C8B-B14F-4D97-AF65-F5344CB8AC3E}">
        <p14:creationId xmlns:p14="http://schemas.microsoft.com/office/powerpoint/2010/main" val="3014502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Shape, arrow&#10;&#10;Description automatically generated">
            <a:extLst>
              <a:ext uri="{FF2B5EF4-FFF2-40B4-BE49-F238E27FC236}">
                <a16:creationId xmlns:a16="http://schemas.microsoft.com/office/drawing/2014/main" id="{9139C3A1-DCEC-445D-BAB4-3B93CEFFC9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8525" y="1701876"/>
            <a:ext cx="8753475" cy="51561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9556713E-8391-42B6-A9B9-816BDB191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BB2D269-83FD-45EE-A583-C87330BCB274}"/>
              </a:ext>
            </a:extLst>
          </p:cNvPr>
          <p:cNvSpPr txBox="1"/>
          <p:nvPr/>
        </p:nvSpPr>
        <p:spPr>
          <a:xfrm>
            <a:off x="390525" y="379662"/>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Snag and Clean</a:t>
            </a:r>
          </a:p>
        </p:txBody>
      </p:sp>
      <p:sp>
        <p:nvSpPr>
          <p:cNvPr id="11" name="TextBox 10">
            <a:extLst>
              <a:ext uri="{FF2B5EF4-FFF2-40B4-BE49-F238E27FC236}">
                <a16:creationId xmlns:a16="http://schemas.microsoft.com/office/drawing/2014/main" id="{07573CF3-BCF8-48E9-81F9-F7C7BB673DD5}"/>
              </a:ext>
            </a:extLst>
          </p:cNvPr>
          <p:cNvSpPr txBox="1"/>
          <p:nvPr/>
        </p:nvSpPr>
        <p:spPr>
          <a:xfrm>
            <a:off x="390525" y="1528286"/>
            <a:ext cx="7334250" cy="1200329"/>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Snagging refers to the time when the owners of the building check all the construction work to make sure everything is done correctly before they sign it off as completed. With all that construction work going on the building will need a really good clean before it’s ready to be used.</a:t>
            </a:r>
          </a:p>
        </p:txBody>
      </p:sp>
      <p:sp>
        <p:nvSpPr>
          <p:cNvPr id="13" name="TextBox 12">
            <a:extLst>
              <a:ext uri="{FF2B5EF4-FFF2-40B4-BE49-F238E27FC236}">
                <a16:creationId xmlns:a16="http://schemas.microsoft.com/office/drawing/2014/main" id="{B29A1F8A-33F3-477F-AEE1-C4921C5AFFB5}"/>
              </a:ext>
            </a:extLst>
          </p:cNvPr>
          <p:cNvSpPr txBox="1"/>
          <p:nvPr/>
        </p:nvSpPr>
        <p:spPr>
          <a:xfrm>
            <a:off x="390525" y="3169353"/>
            <a:ext cx="7334250" cy="923330"/>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job takes 7 weeks overall but much of it overlaps with other jobs. However there must be at least a week where nothing else happens.</a:t>
            </a:r>
          </a:p>
        </p:txBody>
      </p:sp>
    </p:spTree>
    <p:extLst>
      <p:ext uri="{BB962C8B-B14F-4D97-AF65-F5344CB8AC3E}">
        <p14:creationId xmlns:p14="http://schemas.microsoft.com/office/powerpoint/2010/main" val="3399931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BD0B9DD1-0B8C-45C6-AB4C-8E932D0610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A picture containing engineering drawing&#10;&#10;Description automatically generated">
            <a:extLst>
              <a:ext uri="{FF2B5EF4-FFF2-40B4-BE49-F238E27FC236}">
                <a16:creationId xmlns:a16="http://schemas.microsoft.com/office/drawing/2014/main" id="{82EDDCA1-2798-4515-A888-71644268ED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3225" y="1415505"/>
            <a:ext cx="9239251" cy="544249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432C055-8BD1-4F8E-A9F4-0CF0C03AD019}"/>
              </a:ext>
            </a:extLst>
          </p:cNvPr>
          <p:cNvSpPr txBox="1"/>
          <p:nvPr/>
        </p:nvSpPr>
        <p:spPr>
          <a:xfrm>
            <a:off x="352424" y="347269"/>
            <a:ext cx="6096000" cy="707886"/>
          </a:xfrm>
          <a:prstGeom prst="rect">
            <a:avLst/>
          </a:prstGeom>
          <a:noFill/>
        </p:spPr>
        <p:txBody>
          <a:bodyPr wrap="square">
            <a:spAutoFit/>
          </a:bodyPr>
          <a:lstStyle/>
          <a:p>
            <a:r>
              <a:rPr lang="en-GB" sz="4000" b="1" i="0" dirty="0">
                <a:solidFill>
                  <a:srgbClr val="000000"/>
                </a:solidFill>
                <a:effectLst/>
                <a:latin typeface="Arial" panose="020B0604020202020204" pitchFamily="34" charset="0"/>
              </a:rPr>
              <a:t>Groundworks</a:t>
            </a:r>
            <a:r>
              <a:rPr lang="en-GB" sz="4000" b="0" i="0" dirty="0">
                <a:solidFill>
                  <a:srgbClr val="000000"/>
                </a:solidFill>
                <a:effectLst/>
                <a:latin typeface="Arial" panose="020B0604020202020204" pitchFamily="34" charset="0"/>
              </a:rPr>
              <a:t> </a:t>
            </a:r>
            <a:endParaRPr lang="en-GB" sz="4000" dirty="0"/>
          </a:p>
        </p:txBody>
      </p:sp>
      <p:sp>
        <p:nvSpPr>
          <p:cNvPr id="12" name="TextBox 11">
            <a:extLst>
              <a:ext uri="{FF2B5EF4-FFF2-40B4-BE49-F238E27FC236}">
                <a16:creationId xmlns:a16="http://schemas.microsoft.com/office/drawing/2014/main" id="{5F27681C-A5AE-4E66-96FF-0F7690B34B3E}"/>
              </a:ext>
            </a:extLst>
          </p:cNvPr>
          <p:cNvSpPr txBox="1"/>
          <p:nvPr/>
        </p:nvSpPr>
        <p:spPr>
          <a:xfrm>
            <a:off x="352425" y="1485036"/>
            <a:ext cx="7515225" cy="2031325"/>
          </a:xfrm>
          <a:prstGeom prst="rect">
            <a:avLst/>
          </a:prstGeom>
          <a:noFill/>
        </p:spPr>
        <p:txBody>
          <a:bodyPr wrap="square">
            <a:spAutoFit/>
          </a:bodyPr>
          <a:lstStyle/>
          <a:p>
            <a:pPr algn="l" rtl="0" fontAlgn="base"/>
            <a:r>
              <a:rPr lang="en-GB" dirty="0">
                <a:latin typeface="Arial" panose="020B0604020202020204" pitchFamily="34" charset="0"/>
                <a:cs typeface="Arial" panose="020B0604020202020204" pitchFamily="34" charset="0"/>
              </a:rPr>
              <a:t>Before you can build upward you must ensure you have a good solid foundation. This section of the works involves digging out the ground to the right level, laying the foundations and the lift pits (the bottom of the lift shaft) and putting in the drains. </a:t>
            </a:r>
          </a:p>
          <a:p>
            <a:pPr algn="l" rtl="0" fontAlgn="base"/>
            <a:endParaRPr lang="en-GB" dirty="0">
              <a:latin typeface="Arial" panose="020B0604020202020204" pitchFamily="34" charset="0"/>
              <a:cs typeface="Arial" panose="020B0604020202020204" pitchFamily="34" charset="0"/>
            </a:endParaRPr>
          </a:p>
          <a:p>
            <a:pPr algn="l" rtl="0" fontAlgn="base"/>
            <a:r>
              <a:rPr lang="en-GB" b="1" dirty="0">
                <a:latin typeface="Arial" panose="020B0604020202020204" pitchFamily="34" charset="0"/>
                <a:cs typeface="Arial" panose="020B0604020202020204" pitchFamily="34" charset="0"/>
              </a:rPr>
              <a:t>This is a big job and takes 12 weeks, although you can start the next task during the last two weeks of this time.</a:t>
            </a:r>
            <a:endParaRPr lang="en-GB" b="1" i="0" dirty="0">
              <a:solidFill>
                <a:srgbClr val="00000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6693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20483485-D9E9-4CFD-B061-145CA37AA9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5696" y="1476375"/>
            <a:ext cx="9136304" cy="53816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F96C640-FAED-4B10-9975-CBA36FCA2F20}"/>
              </a:ext>
            </a:extLst>
          </p:cNvPr>
          <p:cNvSpPr txBox="1"/>
          <p:nvPr/>
        </p:nvSpPr>
        <p:spPr>
          <a:xfrm>
            <a:off x="285749" y="1549226"/>
            <a:ext cx="7743826" cy="1200329"/>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Most large buildings are constructed using a framework of steel to take the weight of the loads exerted upon it (from the floors/roof plus the people and furniture inside). This means that internal walls are not ‘load bearing’ and thus can be moved, allowing for greater flexibility of use.</a:t>
            </a:r>
            <a:endParaRPr lang="en-GB" b="1"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D0A5100C-368F-4DC7-B576-90E52238643F}"/>
              </a:ext>
            </a:extLst>
          </p:cNvPr>
          <p:cNvSpPr txBox="1"/>
          <p:nvPr/>
        </p:nvSpPr>
        <p:spPr>
          <a:xfrm>
            <a:off x="275565" y="415883"/>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Structural Steel </a:t>
            </a:r>
          </a:p>
        </p:txBody>
      </p:sp>
      <p:sp>
        <p:nvSpPr>
          <p:cNvPr id="10" name="TextBox 9">
            <a:extLst>
              <a:ext uri="{FF2B5EF4-FFF2-40B4-BE49-F238E27FC236}">
                <a16:creationId xmlns:a16="http://schemas.microsoft.com/office/drawing/2014/main" id="{4A1A435F-2660-4896-931C-9C047052F518}"/>
              </a:ext>
            </a:extLst>
          </p:cNvPr>
          <p:cNvSpPr txBox="1"/>
          <p:nvPr/>
        </p:nvSpPr>
        <p:spPr>
          <a:xfrm>
            <a:off x="285749" y="3051661"/>
            <a:ext cx="6129336"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job will take 6 weeks, but you can start the next task during the last week. </a:t>
            </a:r>
          </a:p>
        </p:txBody>
      </p:sp>
      <p:pic>
        <p:nvPicPr>
          <p:cNvPr id="11" name="Picture 2">
            <a:extLst>
              <a:ext uri="{FF2B5EF4-FFF2-40B4-BE49-F238E27FC236}">
                <a16:creationId xmlns:a16="http://schemas.microsoft.com/office/drawing/2014/main" id="{C1FE7F33-505D-451B-BC01-2FC9277D4F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6005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iagram, engineering drawing&#10;&#10;Description automatically generated">
            <a:extLst>
              <a:ext uri="{FF2B5EF4-FFF2-40B4-BE49-F238E27FC236}">
                <a16:creationId xmlns:a16="http://schemas.microsoft.com/office/drawing/2014/main" id="{57D4A411-C4A9-4AF2-8347-2842172266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4842" y="1428751"/>
            <a:ext cx="9217158" cy="54292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7B5FC75-C744-4C5C-B0CB-9DABF82145B6}"/>
              </a:ext>
            </a:extLst>
          </p:cNvPr>
          <p:cNvSpPr txBox="1"/>
          <p:nvPr/>
        </p:nvSpPr>
        <p:spPr>
          <a:xfrm>
            <a:off x="333375" y="1539689"/>
            <a:ext cx="7591425" cy="1754326"/>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The envelope of a building is what is needed to make it secure and protected from the elements. In this case, the outside walls will be made out of cladding. Smaller frames will be secured around the perimeter of the building to which panels will be fixed to form an insulated layer. Various finishes will be attached to these panels to give the appearance of brick or stone to the outside.</a:t>
            </a:r>
          </a:p>
        </p:txBody>
      </p:sp>
      <p:sp>
        <p:nvSpPr>
          <p:cNvPr id="8" name="TextBox 7">
            <a:extLst>
              <a:ext uri="{FF2B5EF4-FFF2-40B4-BE49-F238E27FC236}">
                <a16:creationId xmlns:a16="http://schemas.microsoft.com/office/drawing/2014/main" id="{C690B908-554E-46EF-A399-0CDF1A7C80E9}"/>
              </a:ext>
            </a:extLst>
          </p:cNvPr>
          <p:cNvSpPr txBox="1"/>
          <p:nvPr/>
        </p:nvSpPr>
        <p:spPr>
          <a:xfrm>
            <a:off x="333375" y="424934"/>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Envelope Works</a:t>
            </a:r>
          </a:p>
        </p:txBody>
      </p:sp>
      <p:sp>
        <p:nvSpPr>
          <p:cNvPr id="10" name="TextBox 9">
            <a:extLst>
              <a:ext uri="{FF2B5EF4-FFF2-40B4-BE49-F238E27FC236}">
                <a16:creationId xmlns:a16="http://schemas.microsoft.com/office/drawing/2014/main" id="{388E0CCD-53C8-4C0F-80AD-1B8A5D274AA0}"/>
              </a:ext>
            </a:extLst>
          </p:cNvPr>
          <p:cNvSpPr txBox="1"/>
          <p:nvPr/>
        </p:nvSpPr>
        <p:spPr>
          <a:xfrm>
            <a:off x="333375" y="3428004"/>
            <a:ext cx="7267575" cy="646331"/>
          </a:xfrm>
          <a:prstGeom prst="rect">
            <a:avLst/>
          </a:prstGeom>
          <a:noFill/>
        </p:spPr>
        <p:txBody>
          <a:bodyPr wrap="square">
            <a:spAutoFit/>
          </a:bodyPr>
          <a:lstStyle/>
          <a:p>
            <a:r>
              <a:rPr lang="en-GB" b="1" dirty="0"/>
              <a:t>This is a big job which will take 14 weeks to complete. </a:t>
            </a:r>
          </a:p>
          <a:p>
            <a:r>
              <a:rPr lang="en-GB" b="1" dirty="0"/>
              <a:t>However after the first 3 weeks internal work can start on the building.</a:t>
            </a:r>
          </a:p>
        </p:txBody>
      </p:sp>
      <p:pic>
        <p:nvPicPr>
          <p:cNvPr id="11" name="Picture 2">
            <a:extLst>
              <a:ext uri="{FF2B5EF4-FFF2-40B4-BE49-F238E27FC236}">
                <a16:creationId xmlns:a16="http://schemas.microsoft.com/office/drawing/2014/main" id="{15B4F338-335D-42B2-A844-93FE887538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38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A picture containing text&#10;&#10;Description automatically generated">
            <a:extLst>
              <a:ext uri="{FF2B5EF4-FFF2-40B4-BE49-F238E27FC236}">
                <a16:creationId xmlns:a16="http://schemas.microsoft.com/office/drawing/2014/main" id="{FB91D7F3-C590-49D4-8B9B-937C5C6B93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0161" y="1390650"/>
            <a:ext cx="9281840" cy="546735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03FB5416-ACE0-4358-9B5F-A4BB8053CD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0E11153-B112-497D-A477-78609878A0D5}"/>
              </a:ext>
            </a:extLst>
          </p:cNvPr>
          <p:cNvSpPr txBox="1"/>
          <p:nvPr/>
        </p:nvSpPr>
        <p:spPr>
          <a:xfrm>
            <a:off x="276224" y="1466761"/>
            <a:ext cx="7800975" cy="923330"/>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The roof is what protects the building from the elements, especially the rain. It needs to be completed as soon as possible to protect the fabric of the new building however there must be a structure for it to protect!</a:t>
            </a:r>
          </a:p>
        </p:txBody>
      </p:sp>
      <p:sp>
        <p:nvSpPr>
          <p:cNvPr id="10" name="TextBox 9">
            <a:extLst>
              <a:ext uri="{FF2B5EF4-FFF2-40B4-BE49-F238E27FC236}">
                <a16:creationId xmlns:a16="http://schemas.microsoft.com/office/drawing/2014/main" id="{6C3D401F-A220-4C50-ADFC-2927B70DCE07}"/>
              </a:ext>
            </a:extLst>
          </p:cNvPr>
          <p:cNvSpPr txBox="1"/>
          <p:nvPr/>
        </p:nvSpPr>
        <p:spPr>
          <a:xfrm>
            <a:off x="390525" y="287374"/>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Roof</a:t>
            </a:r>
          </a:p>
        </p:txBody>
      </p:sp>
      <p:sp>
        <p:nvSpPr>
          <p:cNvPr id="12" name="TextBox 11">
            <a:extLst>
              <a:ext uri="{FF2B5EF4-FFF2-40B4-BE49-F238E27FC236}">
                <a16:creationId xmlns:a16="http://schemas.microsoft.com/office/drawing/2014/main" id="{8740A2F1-CDAB-4273-AC64-D4B6D15AFC06}"/>
              </a:ext>
            </a:extLst>
          </p:cNvPr>
          <p:cNvSpPr txBox="1"/>
          <p:nvPr/>
        </p:nvSpPr>
        <p:spPr>
          <a:xfrm>
            <a:off x="338136" y="2982010"/>
            <a:ext cx="7034214"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is a 5 week job but other tasks can be undertaken during this time.</a:t>
            </a:r>
          </a:p>
        </p:txBody>
      </p:sp>
    </p:spTree>
    <p:extLst>
      <p:ext uri="{BB962C8B-B14F-4D97-AF65-F5344CB8AC3E}">
        <p14:creationId xmlns:p14="http://schemas.microsoft.com/office/powerpoint/2010/main" val="1812118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CAF0B170-5BDC-48C9-9B9A-5AE26F2B86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9898" y="1490633"/>
            <a:ext cx="9112102" cy="53673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26FF7CDA-BE8C-498B-99FB-1925457911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F9D8E3D-95A3-452F-A503-76451FA4B334}"/>
              </a:ext>
            </a:extLst>
          </p:cNvPr>
          <p:cNvSpPr txBox="1"/>
          <p:nvPr/>
        </p:nvSpPr>
        <p:spPr>
          <a:xfrm>
            <a:off x="275565" y="294488"/>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Floor Screed</a:t>
            </a:r>
          </a:p>
        </p:txBody>
      </p:sp>
      <p:sp>
        <p:nvSpPr>
          <p:cNvPr id="11" name="TextBox 10">
            <a:extLst>
              <a:ext uri="{FF2B5EF4-FFF2-40B4-BE49-F238E27FC236}">
                <a16:creationId xmlns:a16="http://schemas.microsoft.com/office/drawing/2014/main" id="{CEE88579-B16F-4644-9CDB-A24C0E90E3C7}"/>
              </a:ext>
            </a:extLst>
          </p:cNvPr>
          <p:cNvSpPr txBox="1"/>
          <p:nvPr/>
        </p:nvSpPr>
        <p:spPr>
          <a:xfrm>
            <a:off x="275565" y="1490632"/>
            <a:ext cx="7563510" cy="923330"/>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In a large and well-used building such as a school the floor needs to be made out of concrete. This is because it is hard wearing and is good for fire and sound-proofing.</a:t>
            </a:r>
          </a:p>
        </p:txBody>
      </p:sp>
      <p:sp>
        <p:nvSpPr>
          <p:cNvPr id="13" name="TextBox 12">
            <a:extLst>
              <a:ext uri="{FF2B5EF4-FFF2-40B4-BE49-F238E27FC236}">
                <a16:creationId xmlns:a16="http://schemas.microsoft.com/office/drawing/2014/main" id="{F4339336-FD86-4FD0-B106-E57375FD1A52}"/>
              </a:ext>
            </a:extLst>
          </p:cNvPr>
          <p:cNvSpPr txBox="1"/>
          <p:nvPr/>
        </p:nvSpPr>
        <p:spPr>
          <a:xfrm>
            <a:off x="275564" y="2793327"/>
            <a:ext cx="7344435" cy="923330"/>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There is a lot of floor space so this job will take 6 weeks, but those jobs which don’t require access to the internal floors can take place during this time. </a:t>
            </a:r>
          </a:p>
        </p:txBody>
      </p:sp>
    </p:spTree>
    <p:extLst>
      <p:ext uri="{BB962C8B-B14F-4D97-AF65-F5344CB8AC3E}">
        <p14:creationId xmlns:p14="http://schemas.microsoft.com/office/powerpoint/2010/main" val="1510408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FA42A2FA-C636-4F3C-8122-CAB218CF9C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Diagram&#10;&#10;Description automatically generated">
            <a:extLst>
              <a:ext uri="{FF2B5EF4-FFF2-40B4-BE49-F238E27FC236}">
                <a16:creationId xmlns:a16="http://schemas.microsoft.com/office/drawing/2014/main" id="{7573A815-7507-48E2-97A6-E190BD8413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5263" y="1399312"/>
            <a:ext cx="9266738" cy="545868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59A44424-AB75-4974-A0C4-063281AE3F78}"/>
              </a:ext>
            </a:extLst>
          </p:cNvPr>
          <p:cNvSpPr txBox="1"/>
          <p:nvPr/>
        </p:nvSpPr>
        <p:spPr>
          <a:xfrm>
            <a:off x="200025" y="348734"/>
            <a:ext cx="756285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Plant and Initial Services </a:t>
            </a:r>
          </a:p>
        </p:txBody>
      </p:sp>
      <p:sp>
        <p:nvSpPr>
          <p:cNvPr id="12" name="TextBox 11">
            <a:extLst>
              <a:ext uri="{FF2B5EF4-FFF2-40B4-BE49-F238E27FC236}">
                <a16:creationId xmlns:a16="http://schemas.microsoft.com/office/drawing/2014/main" id="{665AAB8E-FF3F-484B-8CD4-CC3AC7998499}"/>
              </a:ext>
            </a:extLst>
          </p:cNvPr>
          <p:cNvSpPr txBox="1"/>
          <p:nvPr/>
        </p:nvSpPr>
        <p:spPr>
          <a:xfrm>
            <a:off x="200026" y="1399312"/>
            <a:ext cx="7562848" cy="1477328"/>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In construction ‘plant’ does not mean what you find in your garden, it is the machinery used to deliver the services we need for modern life. In a home you would expect to find a boiler, a fuse box and a gas meter. In a large and complex building such as a school the machinery needed is far bigger and uses a great deal of power. </a:t>
            </a:r>
          </a:p>
        </p:txBody>
      </p:sp>
      <p:sp>
        <p:nvSpPr>
          <p:cNvPr id="14" name="TextBox 13">
            <a:extLst>
              <a:ext uri="{FF2B5EF4-FFF2-40B4-BE49-F238E27FC236}">
                <a16:creationId xmlns:a16="http://schemas.microsoft.com/office/drawing/2014/main" id="{E5BF9314-00DF-482D-9F1E-078EEA07BE72}"/>
              </a:ext>
            </a:extLst>
          </p:cNvPr>
          <p:cNvSpPr txBox="1"/>
          <p:nvPr/>
        </p:nvSpPr>
        <p:spPr>
          <a:xfrm>
            <a:off x="200024" y="3302422"/>
            <a:ext cx="7562849"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job takes 7 weeks in total. The first 3 weeks of this job involves fitting the large machines.</a:t>
            </a:r>
          </a:p>
        </p:txBody>
      </p:sp>
    </p:spTree>
    <p:extLst>
      <p:ext uri="{BB962C8B-B14F-4D97-AF65-F5344CB8AC3E}">
        <p14:creationId xmlns:p14="http://schemas.microsoft.com/office/powerpoint/2010/main" val="555270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A0DA7D7-D90A-4BC0-A09D-894CC5D41B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A picture containing whiteboard&#10;&#10;Description automatically generated">
            <a:extLst>
              <a:ext uri="{FF2B5EF4-FFF2-40B4-BE49-F238E27FC236}">
                <a16:creationId xmlns:a16="http://schemas.microsoft.com/office/drawing/2014/main" id="{CA156B42-05AE-4CFF-A805-9F86699D72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4627" y="1304925"/>
            <a:ext cx="9427373" cy="55530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602466C-7864-45FE-B568-4EEDABB82C47}"/>
              </a:ext>
            </a:extLst>
          </p:cNvPr>
          <p:cNvSpPr txBox="1"/>
          <p:nvPr/>
        </p:nvSpPr>
        <p:spPr>
          <a:xfrm>
            <a:off x="323849" y="1375014"/>
            <a:ext cx="7800975" cy="1477328"/>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The steel framework has taken all the weight of the building but we still need to fit ‘partition’ walls to break up the space into usable rooms. You don’t want to do this whilst large machinery is being moved into the building but you do want to make sure that the services are in the right place for these new rooms.</a:t>
            </a:r>
          </a:p>
        </p:txBody>
      </p:sp>
      <p:sp>
        <p:nvSpPr>
          <p:cNvPr id="9" name="TextBox 8">
            <a:extLst>
              <a:ext uri="{FF2B5EF4-FFF2-40B4-BE49-F238E27FC236}">
                <a16:creationId xmlns:a16="http://schemas.microsoft.com/office/drawing/2014/main" id="{859C9303-B938-4FD6-BB8E-250B5187E05F}"/>
              </a:ext>
            </a:extLst>
          </p:cNvPr>
          <p:cNvSpPr txBox="1"/>
          <p:nvPr/>
        </p:nvSpPr>
        <p:spPr>
          <a:xfrm>
            <a:off x="323850" y="386555"/>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Partition Walls</a:t>
            </a:r>
          </a:p>
        </p:txBody>
      </p:sp>
      <p:sp>
        <p:nvSpPr>
          <p:cNvPr id="11" name="TextBox 10">
            <a:extLst>
              <a:ext uri="{FF2B5EF4-FFF2-40B4-BE49-F238E27FC236}">
                <a16:creationId xmlns:a16="http://schemas.microsoft.com/office/drawing/2014/main" id="{18CCE7D0-FD7D-437A-8E18-B72646DEBB54}"/>
              </a:ext>
            </a:extLst>
          </p:cNvPr>
          <p:cNvSpPr txBox="1"/>
          <p:nvPr/>
        </p:nvSpPr>
        <p:spPr>
          <a:xfrm>
            <a:off x="323849" y="3267760"/>
            <a:ext cx="7019925"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job takes 6 weeks and then the rooms will be ready for the next stage.</a:t>
            </a:r>
          </a:p>
        </p:txBody>
      </p:sp>
    </p:spTree>
    <p:extLst>
      <p:ext uri="{BB962C8B-B14F-4D97-AF65-F5344CB8AC3E}">
        <p14:creationId xmlns:p14="http://schemas.microsoft.com/office/powerpoint/2010/main" val="982722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8FA6A0B-01B4-4DEE-9CA3-38B6AA0181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4669" y="183336"/>
            <a:ext cx="2731766" cy="465095"/>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A picture containing text&#10;&#10;Description automatically generated">
            <a:extLst>
              <a:ext uri="{FF2B5EF4-FFF2-40B4-BE49-F238E27FC236}">
                <a16:creationId xmlns:a16="http://schemas.microsoft.com/office/drawing/2014/main" id="{4BA1D9FC-F747-472A-ADC3-583DBBE134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6115" y="1276350"/>
            <a:ext cx="9475885" cy="55816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40AF2D3-E372-4491-BA33-9475FF8F97D4}"/>
              </a:ext>
            </a:extLst>
          </p:cNvPr>
          <p:cNvSpPr txBox="1"/>
          <p:nvPr/>
        </p:nvSpPr>
        <p:spPr>
          <a:xfrm>
            <a:off x="285750" y="294488"/>
            <a:ext cx="6096000" cy="707886"/>
          </a:xfrm>
          <a:prstGeom prst="rect">
            <a:avLst/>
          </a:prstGeom>
          <a:noFill/>
        </p:spPr>
        <p:txBody>
          <a:bodyPr wrap="square">
            <a:spAutoFit/>
          </a:bodyPr>
          <a:lstStyle/>
          <a:p>
            <a:r>
              <a:rPr lang="en-GB" sz="4000" b="1" dirty="0">
                <a:latin typeface="Arial" panose="020B0604020202020204" pitchFamily="34" charset="0"/>
                <a:cs typeface="Arial" panose="020B0604020202020204" pitchFamily="34" charset="0"/>
              </a:rPr>
              <a:t>Installing Lifts</a:t>
            </a:r>
          </a:p>
        </p:txBody>
      </p:sp>
      <p:sp>
        <p:nvSpPr>
          <p:cNvPr id="9" name="TextBox 8">
            <a:extLst>
              <a:ext uri="{FF2B5EF4-FFF2-40B4-BE49-F238E27FC236}">
                <a16:creationId xmlns:a16="http://schemas.microsoft.com/office/drawing/2014/main" id="{CADF72F5-1A3B-4008-A19D-C2346BA6FE5C}"/>
              </a:ext>
            </a:extLst>
          </p:cNvPr>
          <p:cNvSpPr txBox="1"/>
          <p:nvPr/>
        </p:nvSpPr>
        <p:spPr>
          <a:xfrm>
            <a:off x="285750" y="1523855"/>
            <a:ext cx="6762750" cy="923330"/>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Sometimes lifts are designed to carry goods as well as people, but in this case we just need the lift to carry people from one floor to another. </a:t>
            </a:r>
          </a:p>
        </p:txBody>
      </p:sp>
      <p:sp>
        <p:nvSpPr>
          <p:cNvPr id="11" name="TextBox 10">
            <a:extLst>
              <a:ext uri="{FF2B5EF4-FFF2-40B4-BE49-F238E27FC236}">
                <a16:creationId xmlns:a16="http://schemas.microsoft.com/office/drawing/2014/main" id="{1E2B1097-3CCB-42AC-BC9A-DD99D90D7207}"/>
              </a:ext>
            </a:extLst>
          </p:cNvPr>
          <p:cNvSpPr txBox="1"/>
          <p:nvPr/>
        </p:nvSpPr>
        <p:spPr>
          <a:xfrm>
            <a:off x="285750" y="2954993"/>
            <a:ext cx="6096000" cy="646331"/>
          </a:xfrm>
          <a:prstGeom prst="rect">
            <a:avLst/>
          </a:prstGeom>
          <a:noFill/>
        </p:spPr>
        <p:txBody>
          <a:bodyPr wrap="square">
            <a:spAutoFit/>
          </a:bodyPr>
          <a:lstStyle/>
          <a:p>
            <a:r>
              <a:rPr lang="en-GB" b="1" dirty="0">
                <a:latin typeface="Arial" panose="020B0604020202020204" pitchFamily="34" charset="0"/>
                <a:cs typeface="Arial" panose="020B0604020202020204" pitchFamily="34" charset="0"/>
              </a:rPr>
              <a:t>This job takes 6 weeks and can only happen once the plant and the initial services have been installed.</a:t>
            </a:r>
          </a:p>
        </p:txBody>
      </p:sp>
    </p:spTree>
    <p:extLst>
      <p:ext uri="{BB962C8B-B14F-4D97-AF65-F5344CB8AC3E}">
        <p14:creationId xmlns:p14="http://schemas.microsoft.com/office/powerpoint/2010/main" val="18254167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EBAC2274BA7094F936BCB0BB318F40D" ma:contentTypeVersion="12" ma:contentTypeDescription="Create a new document." ma:contentTypeScope="" ma:versionID="d8f64855aa12f28132c26184f10f3fc2">
  <xsd:schema xmlns:xsd="http://www.w3.org/2001/XMLSchema" xmlns:xs="http://www.w3.org/2001/XMLSchema" xmlns:p="http://schemas.microsoft.com/office/2006/metadata/properties" xmlns:ns2="0ef5ffe6-6a21-4a60-8d6a-020b66937a0c" xmlns:ns3="bc9c0332-b9ec-40bc-a0ad-33781663e623" targetNamespace="http://schemas.microsoft.com/office/2006/metadata/properties" ma:root="true" ma:fieldsID="da1f43b2b4190248b773ac52507580e1" ns2:_="" ns3:_="">
    <xsd:import namespace="0ef5ffe6-6a21-4a60-8d6a-020b66937a0c"/>
    <xsd:import namespace="bc9c0332-b9ec-40bc-a0ad-33781663e62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f5ffe6-6a21-4a60-8d6a-020b66937a0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c9c0332-b9ec-40bc-a0ad-33781663e623"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136B8DB-EC9B-4F70-B4CA-30FE310F6A8E}">
  <ds:schemaRefs>
    <ds:schemaRef ds:uri="http://purl.org/dc/dcmitype/"/>
    <ds:schemaRef ds:uri="http://purl.org/dc/terms/"/>
    <ds:schemaRef ds:uri="http://purl.org/dc/elements/1.1/"/>
    <ds:schemaRef ds:uri="http://schemas.microsoft.com/office/2006/metadata/properties"/>
    <ds:schemaRef ds:uri="f58163a5-d6b3-40b8-ab16-8c9ea87ed669"/>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s>
</ds:datastoreItem>
</file>

<file path=customXml/itemProps2.xml><?xml version="1.0" encoding="utf-8"?>
<ds:datastoreItem xmlns:ds="http://schemas.openxmlformats.org/officeDocument/2006/customXml" ds:itemID="{C1ABFE49-4D4E-4C23-859B-77A9988D1AC4}">
  <ds:schemaRefs>
    <ds:schemaRef ds:uri="http://schemas.microsoft.com/sharepoint/v3/contenttype/forms"/>
  </ds:schemaRefs>
</ds:datastoreItem>
</file>

<file path=customXml/itemProps3.xml><?xml version="1.0" encoding="utf-8"?>
<ds:datastoreItem xmlns:ds="http://schemas.openxmlformats.org/officeDocument/2006/customXml" ds:itemID="{D570E93F-A11B-4362-8AA1-EDC6278AAB0C}"/>
</file>

<file path=docProps/app.xml><?xml version="1.0" encoding="utf-8"?>
<Properties xmlns="http://schemas.openxmlformats.org/officeDocument/2006/extended-properties" xmlns:vt="http://schemas.openxmlformats.org/officeDocument/2006/docPropsVTypes">
  <TotalTime>46</TotalTime>
  <Words>1130</Words>
  <Application>Microsoft Office PowerPoint</Application>
  <PresentationFormat>Widescreen</PresentationFormat>
  <Paragraphs>56</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Kimberly Geary</dc:creator>
  <cp:lastModifiedBy>RobertJ Smith</cp:lastModifiedBy>
  <cp:revision>7</cp:revision>
  <dcterms:created xsi:type="dcterms:W3CDTF">2021-08-03T11:06:49Z</dcterms:created>
  <dcterms:modified xsi:type="dcterms:W3CDTF">2021-09-10T08:53:40Z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0x0101001EBAC2274BA7094F936BCB0BB318F40D</vt:lpwstr>
  </property>
</Properties>
</file>