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1"/>
  </p:notesMasterIdLst>
  <p:sldIdLst>
    <p:sldId id="269" r:id="rId3"/>
    <p:sldId id="270" r:id="rId4"/>
    <p:sldId id="334" r:id="rId5"/>
    <p:sldId id="271" r:id="rId6"/>
    <p:sldId id="272" r:id="rId7"/>
    <p:sldId id="335" r:id="rId8"/>
    <p:sldId id="274" r:id="rId9"/>
    <p:sldId id="31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D3D4"/>
    <a:srgbClr val="CCE7EB"/>
    <a:srgbClr val="09A5B5"/>
    <a:srgbClr val="7DDDFF"/>
    <a:srgbClr val="45EDD9"/>
    <a:srgbClr val="3BB5A3"/>
    <a:srgbClr val="A8E3FE"/>
    <a:srgbClr val="D8061A"/>
    <a:srgbClr val="FF6969"/>
    <a:srgbClr val="F568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41" autoAdjust="0"/>
    <p:restoredTop sz="79438" autoAdjust="0"/>
  </p:normalViewPr>
  <p:slideViewPr>
    <p:cSldViewPr snapToGrid="0">
      <p:cViewPr varScale="1">
        <p:scale>
          <a:sx n="90" d="100"/>
          <a:sy n="90" d="100"/>
        </p:scale>
        <p:origin x="1464" y="96"/>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59D9D7-2CFD-4B5D-90C3-8129C14E37FA}" type="datetimeFigureOut">
              <a:rPr lang="en-GB" smtClean="0"/>
              <a:t>28/07/2023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882BD9-F6E3-4435-BFF4-9B1D8D7EDDC6}" type="slidenum">
              <a:rPr lang="en-GB" smtClean="0"/>
              <a:t>‹#›</a:t>
            </a:fld>
            <a:endParaRPr lang="en-GB"/>
          </a:p>
        </p:txBody>
      </p:sp>
    </p:spTree>
    <p:extLst>
      <p:ext uri="{BB962C8B-B14F-4D97-AF65-F5344CB8AC3E}">
        <p14:creationId xmlns:p14="http://schemas.microsoft.com/office/powerpoint/2010/main" val="2679712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dirty="0"/>
          </a:p>
        </p:txBody>
      </p:sp>
    </p:spTree>
    <p:extLst>
      <p:ext uri="{BB962C8B-B14F-4D97-AF65-F5344CB8AC3E}">
        <p14:creationId xmlns:p14="http://schemas.microsoft.com/office/powerpoint/2010/main" val="374820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dirty="0"/>
          </a:p>
          <a:p>
            <a:pPr>
              <a:spcBef>
                <a:spcPct val="0"/>
              </a:spcBef>
            </a:pPr>
            <a:endParaRPr lang="en-GB" altLang="en-US" dirty="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4163467-C5F4-4BE4-AA7A-A0A1D9CBFC9C}" type="slidenum">
              <a:rPr lang="en-GB" altLang="en-US"/>
              <a:pPr/>
              <a:t>2</a:t>
            </a:fld>
            <a:endParaRPr lang="en-GB" altLang="en-US" dirty="0"/>
          </a:p>
        </p:txBody>
      </p:sp>
    </p:spTree>
    <p:extLst>
      <p:ext uri="{BB962C8B-B14F-4D97-AF65-F5344CB8AC3E}">
        <p14:creationId xmlns:p14="http://schemas.microsoft.com/office/powerpoint/2010/main" val="2076815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sz="1200" b="0" dirty="0">
                <a:solidFill>
                  <a:srgbClr val="00A7B5"/>
                </a:solidFill>
                <a:latin typeface="Museo Sans Cyrl 700" panose="02000000000000000000" pitchFamily="50" charset="0"/>
              </a:rPr>
              <a:t>What do we mean when we say “the Built Environment”?</a:t>
            </a:r>
            <a:endParaRPr lang="en-GB" altLang="en-US" sz="1200" dirty="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dirty="0"/>
              <a:t>If</a:t>
            </a:r>
            <a:r>
              <a:rPr lang="en-GB" altLang="en-US" sz="1200" baseline="0" dirty="0"/>
              <a:t> appropriate, encourage audience to raise hands and contribute ideas.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sz="1200" baseline="0" dirty="0"/>
              <a:t>Talk through ‘more obvious’ answers – buildings, schools</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a:t>Reveal definition and read it out.</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dirty="0"/>
              <a:t>Say ‘yes’, the obvious is true, but it’s also parks, stadiums, infrastructure, roads,</a:t>
            </a:r>
            <a:r>
              <a:rPr lang="en-GB" altLang="en-US" baseline="0" dirty="0"/>
              <a:t> rail etc.</a:t>
            </a: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altLang="en-US" baseline="0" dirty="0"/>
              <a:t>Ask – “Is anyone thinking of going into a career in the built environment?”</a:t>
            </a:r>
          </a:p>
          <a:p>
            <a:pPr eaLnBrk="1" hangingPunct="1"/>
            <a:endParaRPr lang="en-GB" altLang="en-US" dirty="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4</a:t>
            </a:fld>
            <a:endParaRPr lang="en-GB" altLang="en-US" dirty="0"/>
          </a:p>
        </p:txBody>
      </p:sp>
    </p:spTree>
    <p:extLst>
      <p:ext uri="{BB962C8B-B14F-4D97-AF65-F5344CB8AC3E}">
        <p14:creationId xmlns:p14="http://schemas.microsoft.com/office/powerpoint/2010/main" val="962706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242" rtl="0" eaLnBrk="1" fontAlgn="auto" latinLnBrk="0" hangingPunct="1">
              <a:lnSpc>
                <a:spcPct val="100000"/>
              </a:lnSpc>
              <a:spcBef>
                <a:spcPts val="0"/>
              </a:spcBef>
              <a:spcAft>
                <a:spcPts val="0"/>
              </a:spcAft>
              <a:buClrTx/>
              <a:buSzTx/>
              <a:buFontTx/>
              <a:buNone/>
              <a:tabLst/>
              <a:defRPr/>
            </a:pPr>
            <a:r>
              <a:rPr lang="en-GB" baseline="0" dirty="0"/>
              <a:t>“The first stage is </a:t>
            </a:r>
            <a:r>
              <a:rPr lang="en-GB" b="1" baseline="0" dirty="0"/>
              <a:t>preparation. </a:t>
            </a:r>
            <a:r>
              <a:rPr lang="en-GB" baseline="0" dirty="0"/>
              <a:t>This is about making sure the project is possible and can be done. This is through planning out what you would like to build, where, why and how much you have to spend.” </a:t>
            </a:r>
            <a:r>
              <a:rPr lang="en-GB" baseline="0" dirty="0">
                <a:solidFill>
                  <a:srgbClr val="FF0000"/>
                </a:solidFill>
              </a:rPr>
              <a:t>For example, the preparation for the project we just looked at – the Shard, was key.</a:t>
            </a:r>
          </a:p>
          <a:p>
            <a:pPr marL="0" marR="0" indent="0" algn="l" defTabSz="914242" rtl="0" eaLnBrk="1" fontAlgn="auto" latinLnBrk="0" hangingPunct="1">
              <a:lnSpc>
                <a:spcPct val="100000"/>
              </a:lnSpc>
              <a:spcBef>
                <a:spcPts val="0"/>
              </a:spcBef>
              <a:spcAft>
                <a:spcPts val="0"/>
              </a:spcAft>
              <a:buClrTx/>
              <a:buSzTx/>
              <a:buFontTx/>
              <a:buNone/>
              <a:tabLst/>
              <a:defRPr/>
            </a:pPr>
            <a:endParaRPr lang="en-GB" baseline="0" dirty="0"/>
          </a:p>
          <a:p>
            <a:r>
              <a:rPr lang="en-GB" dirty="0"/>
              <a:t>“The second stage is </a:t>
            </a:r>
            <a:r>
              <a:rPr lang="en-GB" b="1" dirty="0"/>
              <a:t>Design,</a:t>
            </a:r>
            <a:r>
              <a:rPr lang="en-GB" b="1" baseline="0" dirty="0"/>
              <a:t> </a:t>
            </a:r>
            <a:r>
              <a:rPr lang="en-GB" baseline="0" dirty="0"/>
              <a:t>m</a:t>
            </a:r>
            <a:r>
              <a:rPr lang="en-GB" dirty="0"/>
              <a:t>any jobs came into play during these very early stages, including Designers, Engineers, Quantity Surveyors and Project Managers. The design of the shard was unique:</a:t>
            </a:r>
          </a:p>
          <a:p>
            <a:endParaRPr lang="en-GB" dirty="0"/>
          </a:p>
          <a:p>
            <a:r>
              <a:rPr lang="en-GB" dirty="0"/>
              <a:t>What do you think a Project Manager does? </a:t>
            </a:r>
          </a:p>
          <a:p>
            <a:pPr lvl="1"/>
            <a:r>
              <a:rPr lang="en-GB" dirty="0"/>
              <a:t>Somebody who manages the whole team and makes sure everyone sticks to the plan for getting the project built.</a:t>
            </a:r>
          </a:p>
          <a:p>
            <a:endParaRPr lang="en-GB" dirty="0"/>
          </a:p>
          <a:p>
            <a:r>
              <a:rPr lang="en-GB" dirty="0"/>
              <a:t>How about an Engineer?”</a:t>
            </a:r>
          </a:p>
          <a:p>
            <a:endParaRPr lang="en-GB" dirty="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a:t>“Stage three,</a:t>
            </a:r>
            <a:r>
              <a:rPr lang="en-GB" baseline="0" dirty="0"/>
              <a:t> </a:t>
            </a:r>
            <a:r>
              <a:rPr lang="en-GB" b="1" baseline="0" dirty="0"/>
              <a:t>Construction</a:t>
            </a:r>
            <a:r>
              <a:rPr lang="en-GB" baseline="0" dirty="0"/>
              <a:t>. During this time it is all about getting ready to start the construction work. So many things can be done, including demolition to flatten the land and preparing for construction to start</a:t>
            </a:r>
            <a:r>
              <a:rPr lang="en-GB" dirty="0"/>
              <a:t>.” </a:t>
            </a:r>
            <a:r>
              <a:rPr lang="en-GB" baseline="0" dirty="0"/>
              <a:t> This was a very challenging part of the Shard project because… </a:t>
            </a:r>
            <a:r>
              <a:rPr lang="en-GB" dirty="0"/>
              <a:t>“After</a:t>
            </a:r>
            <a:r>
              <a:rPr lang="en-GB" baseline="0" dirty="0"/>
              <a:t> all the stages of planning n</a:t>
            </a:r>
            <a:r>
              <a:rPr lang="en-GB" dirty="0"/>
              <a:t>ow we’re on to stage four,</a:t>
            </a:r>
            <a:r>
              <a:rPr lang="en-GB" baseline="0" dirty="0"/>
              <a:t> </a:t>
            </a:r>
            <a:r>
              <a:rPr lang="en-GB" b="1" dirty="0"/>
              <a:t>construction!</a:t>
            </a:r>
            <a:r>
              <a:rPr lang="en-GB" dirty="0"/>
              <a:t> This is where all the hard work and number of roles come together.</a:t>
            </a:r>
            <a:r>
              <a:rPr lang="en-GB" baseline="0" dirty="0"/>
              <a:t>”</a:t>
            </a:r>
          </a:p>
          <a:p>
            <a:pPr marL="0" marR="0" lvl="0" indent="0" algn="l" defTabSz="914242"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242" rtl="0" eaLnBrk="1" fontAlgn="auto" latinLnBrk="0" hangingPunct="1">
              <a:lnSpc>
                <a:spcPct val="100000"/>
              </a:lnSpc>
              <a:spcBef>
                <a:spcPts val="0"/>
              </a:spcBef>
              <a:spcAft>
                <a:spcPts val="0"/>
              </a:spcAft>
              <a:buClrTx/>
              <a:buSzTx/>
              <a:buFontTx/>
              <a:buNone/>
              <a:tabLst/>
              <a:defRPr/>
            </a:pPr>
            <a:r>
              <a:rPr lang="en-GB" dirty="0"/>
              <a:t>“And lastly stage five</a:t>
            </a:r>
            <a:r>
              <a:rPr lang="en-GB" baseline="0" dirty="0"/>
              <a:t>, </a:t>
            </a:r>
            <a:r>
              <a:rPr lang="en-GB" b="1" baseline="0" dirty="0"/>
              <a:t>Handover and in use</a:t>
            </a:r>
            <a:r>
              <a:rPr lang="en-GB" b="0" baseline="0" dirty="0"/>
              <a:t>- </a:t>
            </a:r>
            <a:r>
              <a:rPr lang="en-GB" b="1" baseline="0" dirty="0"/>
              <a:t> </a:t>
            </a:r>
            <a:r>
              <a:rPr lang="en-GB" baseline="0" dirty="0"/>
              <a:t>this is where the finished project is given back to the client.” Management of the facility.</a:t>
            </a:r>
            <a:endParaRPr lang="en-GB" dirty="0"/>
          </a:p>
          <a:p>
            <a:pPr eaLnBrk="1" hangingPunct="1"/>
            <a:endParaRPr lang="en-GB" altLang="en-US" dirty="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5</a:t>
            </a:fld>
            <a:endParaRPr lang="en-GB" altLang="en-US"/>
          </a:p>
        </p:txBody>
      </p:sp>
    </p:spTree>
    <p:extLst>
      <p:ext uri="{BB962C8B-B14F-4D97-AF65-F5344CB8AC3E}">
        <p14:creationId xmlns:p14="http://schemas.microsoft.com/office/powerpoint/2010/main" val="3552591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how we go about constructing this new breed of building will also be very different:</a:t>
            </a:r>
            <a:endParaRPr lang="en-US" dirty="0"/>
          </a:p>
          <a:p>
            <a:r>
              <a:rPr lang="en-GB" dirty="0">
                <a:solidFill>
                  <a:srgbClr val="FFFFFF"/>
                </a:solidFill>
              </a:rPr>
              <a:t>Virtual reality headsets will let people walk around the building before it’s even built.</a:t>
            </a:r>
            <a:endParaRPr lang="en-GB" dirty="0"/>
          </a:p>
          <a:p>
            <a:r>
              <a:rPr lang="en-GB" dirty="0"/>
              <a:t>Self-driving vehicles will deliver materials to site.</a:t>
            </a:r>
            <a:endParaRPr lang="en-GB" dirty="0">
              <a:cs typeface="Calibri"/>
            </a:endParaRPr>
          </a:p>
          <a:p>
            <a:r>
              <a:rPr lang="en-GB" dirty="0"/>
              <a:t>We’ll use drones to survey hard-to-reach places. </a:t>
            </a:r>
            <a:endParaRPr lang="en-GB" dirty="0">
              <a:cs typeface="Calibri"/>
            </a:endParaRPr>
          </a:p>
          <a:p>
            <a:r>
              <a:rPr lang="en-GB" dirty="0"/>
              <a:t>Most of a building will be built off-site in factories, and then assembled in large chunks on site.</a:t>
            </a:r>
          </a:p>
          <a:p>
            <a:r>
              <a:rPr lang="en-GB" dirty="0"/>
              <a:t>Robots will help build these blocks in factories as well as on site using 3d printing. </a:t>
            </a:r>
          </a:p>
          <a:p>
            <a:r>
              <a:rPr lang="en-GB" dirty="0"/>
              <a:t>Robotic exoskeletons will assist people with</a:t>
            </a:r>
            <a:r>
              <a:rPr lang="en-GB" baseline="0" dirty="0"/>
              <a:t> lifting and operating heavy machinery.</a:t>
            </a:r>
            <a:endParaRPr lang="en-GB" dirty="0"/>
          </a:p>
          <a:p>
            <a:r>
              <a:rPr lang="en-GB" dirty="0"/>
              <a:t>We already use robots to go where humans cannot: they are used for tearing down old nuclear facilities and checking for cracks inside pipes.</a:t>
            </a:r>
          </a:p>
          <a:p>
            <a:r>
              <a:rPr lang="en-GB" dirty="0">
                <a:solidFill>
                  <a:srgbClr val="FFFFFF"/>
                </a:solidFill>
              </a:rPr>
              <a:t> </a:t>
            </a:r>
            <a:endParaRPr lang="en-GB" dirty="0"/>
          </a:p>
          <a:p>
            <a:r>
              <a:rPr lang="en-GB" dirty="0"/>
              <a:t>People predict in the far-off future we will send robots to habitable planets ahead of humans so that they can build liveable facilities before we arrive. </a:t>
            </a:r>
            <a:endParaRPr lang="en-GB" dirty="0">
              <a:cs typeface="Calibri"/>
            </a:endParaRPr>
          </a:p>
          <a:p>
            <a:endParaRPr lang="en-GB" dirty="0">
              <a:cs typeface="Calibri"/>
            </a:endParaRPr>
          </a:p>
          <a:p>
            <a:r>
              <a:rPr lang="en-GB" dirty="0">
                <a:solidFill>
                  <a:srgbClr val="FFFFFF"/>
                </a:solidFill>
              </a:rPr>
              <a:t>And we need young people to design this new breed of building, manage the self-driving vehicles, develop these smart materials and technologies, and operate the robots and drones.</a:t>
            </a:r>
          </a:p>
          <a:p>
            <a:r>
              <a:rPr lang="en-GB" dirty="0">
                <a:solidFill>
                  <a:srgbClr val="FFFFFF"/>
                </a:solidFill>
              </a:rPr>
              <a:t>Construction is changing, and you have the opportunity to help shape its future.</a:t>
            </a:r>
          </a:p>
          <a:p>
            <a:endParaRPr lang="en-GB" dirty="0">
              <a:cs typeface="Calibri"/>
            </a:endParaRPr>
          </a:p>
          <a:p>
            <a:r>
              <a:rPr lang="en-GB" dirty="0">
                <a:cs typeface="Calibri"/>
              </a:rPr>
              <a:t>Denise </a:t>
            </a:r>
            <a:r>
              <a:rPr lang="en-GB" dirty="0" err="1">
                <a:cs typeface="Calibri"/>
              </a:rPr>
              <a:t>Chevin</a:t>
            </a:r>
            <a:endParaRPr lang="en-GB" dirty="0">
              <a:cs typeface="Calibri"/>
            </a:endParaRPr>
          </a:p>
          <a:p>
            <a:r>
              <a:rPr lang="en-GB" dirty="0">
                <a:cs typeface="Calibri"/>
              </a:rPr>
              <a:t>Editor</a:t>
            </a:r>
          </a:p>
          <a:p>
            <a:r>
              <a:rPr lang="en-GB" dirty="0">
                <a:cs typeface="Calibri"/>
              </a:rPr>
              <a:t>020 7490 5595</a:t>
            </a:r>
          </a:p>
          <a:p>
            <a:r>
              <a:rPr lang="en-GB" dirty="0">
                <a:cs typeface="Calibri"/>
              </a:rPr>
              <a:t>denise@atompublishing.co.uk</a:t>
            </a:r>
          </a:p>
          <a:p>
            <a:endParaRPr lang="en-GB" dirty="0">
              <a:cs typeface="Calibri"/>
            </a:endParaRPr>
          </a:p>
          <a:p>
            <a:r>
              <a:rPr lang="en-GB" dirty="0">
                <a:cs typeface="Calibri"/>
              </a:rPr>
              <a:t>Photo 1: </a:t>
            </a:r>
            <a:r>
              <a:rPr lang="en-GB" dirty="0" err="1">
                <a:cs typeface="Calibri"/>
              </a:rPr>
              <a:t>Yeppar</a:t>
            </a:r>
            <a:endParaRPr lang="en-GB" dirty="0">
              <a:cs typeface="Calibri"/>
            </a:endParaRPr>
          </a:p>
          <a:p>
            <a:r>
              <a:rPr lang="en-GB" dirty="0">
                <a:cs typeface="Calibri"/>
              </a:rPr>
              <a:t>Photo</a:t>
            </a:r>
            <a:r>
              <a:rPr lang="en-GB" baseline="0" dirty="0">
                <a:cs typeface="Calibri"/>
              </a:rPr>
              <a:t> 2</a:t>
            </a:r>
            <a:r>
              <a:rPr lang="en-GB" dirty="0">
                <a:cs typeface="Calibri"/>
              </a:rPr>
              <a:t>:</a:t>
            </a:r>
            <a:r>
              <a:rPr lang="en-GB" baseline="0" dirty="0">
                <a:cs typeface="Calibri"/>
              </a:rPr>
              <a:t> Lockheed Martin </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5C016D06-8064-4B53-BF57-56C46BBA2555}" type="slidenum">
              <a:rPr lang="en-GB" smtClean="0"/>
              <a:t>6</a:t>
            </a:fld>
            <a:endParaRPr lang="en-GB"/>
          </a:p>
        </p:txBody>
      </p:sp>
    </p:spTree>
    <p:extLst>
      <p:ext uri="{BB962C8B-B14F-4D97-AF65-F5344CB8AC3E}">
        <p14:creationId xmlns:p14="http://schemas.microsoft.com/office/powerpoint/2010/main" val="2704533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7</a:t>
            </a:fld>
            <a:endParaRPr lang="en-GB" altLang="en-US"/>
          </a:p>
        </p:txBody>
      </p:sp>
    </p:spTree>
    <p:extLst>
      <p:ext uri="{BB962C8B-B14F-4D97-AF65-F5344CB8AC3E}">
        <p14:creationId xmlns:p14="http://schemas.microsoft.com/office/powerpoint/2010/main" val="3087707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28/07/2023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2777351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28/07/2023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847394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28/07/2023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362224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8769904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33443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639044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734465" y="6576600"/>
            <a:ext cx="3119968" cy="260648"/>
          </a:xfrm>
          <a:prstGeom prst="rect">
            <a:avLst/>
          </a:prstGeom>
        </p:spPr>
        <p:txBody>
          <a:bodyPr vert="horz" lIns="91440" tIns="45720" rIns="0" bIns="45720" rtlCol="0" anchor="ctr"/>
          <a:lstStyle>
            <a:lvl1pPr algn="r">
              <a:defRPr sz="12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306912744"/>
      </p:ext>
    </p:extLst>
  </p:cSld>
  <p:clrMapOvr>
    <a:masterClrMapping/>
  </p:clrMapOvr>
  <p:extLst>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3"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4282723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042084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11"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2" name="Picture 11"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27152837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11"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5" name="Picture 4"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627210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
        <p:nvSpPr>
          <p:cNvPr id="7"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6666738" y="0"/>
            <a:ext cx="6621268" cy="68580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
        <p:nvSpPr>
          <p:cNvPr id="11" name="Rectangle 10"/>
          <p:cNvSpPr/>
          <p:nvPr userDrawn="1"/>
        </p:nvSpPr>
        <p:spPr>
          <a:xfrm>
            <a:off x="6849968" y="52025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2" name="Rectangle 11"/>
          <p:cNvSpPr/>
          <p:nvPr userDrawn="1"/>
        </p:nvSpPr>
        <p:spPr>
          <a:xfrm>
            <a:off x="743168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Tree>
    <p:extLst>
      <p:ext uri="{BB962C8B-B14F-4D97-AF65-F5344CB8AC3E}">
        <p14:creationId xmlns:p14="http://schemas.microsoft.com/office/powerpoint/2010/main" val="2245310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40045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28/07/2023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974943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
        <p:nvSpPr>
          <p:cNvPr id="13"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4"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6898184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42210929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sp>
        <p:nvSpPr>
          <p:cNvPr id="3" name="Rectangle 2"/>
          <p:cNvSpPr/>
          <p:nvPr userDrawn="1"/>
        </p:nvSpPr>
        <p:spPr>
          <a:xfrm>
            <a:off x="5981585"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601545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913812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0" name="Rectangle 9"/>
          <p:cNvSpPr/>
          <p:nvPr userDrawn="1"/>
        </p:nvSpPr>
        <p:spPr>
          <a:xfrm>
            <a:off x="6015452" y="2882433"/>
            <a:ext cx="154985" cy="154985"/>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5653771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0" name="Rectangle 9"/>
          <p:cNvSpPr/>
          <p:nvPr userDrawn="1"/>
        </p:nvSpPr>
        <p:spPr>
          <a:xfrm>
            <a:off x="6015452"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17833312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
        <p:nvSpPr>
          <p:cNvPr id="4" name="Content Placeholder 3"/>
          <p:cNvSpPr>
            <a:spLocks noGrp="1"/>
          </p:cNvSpPr>
          <p:nvPr>
            <p:ph sz="half" idx="2"/>
          </p:nvPr>
        </p:nvSpPr>
        <p:spPr>
          <a:xfrm>
            <a:off x="6366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10"/>
          </p:nvPr>
        </p:nvSpPr>
        <p:spPr>
          <a:xfrm>
            <a:off x="778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Tree>
    <p:extLst>
      <p:ext uri="{BB962C8B-B14F-4D97-AF65-F5344CB8AC3E}">
        <p14:creationId xmlns:p14="http://schemas.microsoft.com/office/powerpoint/2010/main" val="37367573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10007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906843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B8CD6AF4-BF38-4AD9-9B94-D6A689C7B648}" type="datetimeFigureOut">
              <a:rPr lang="en-GB">
                <a:solidFill>
                  <a:prstClr val="black">
                    <a:tint val="75000"/>
                  </a:prstClr>
                </a:solidFill>
              </a:rPr>
              <a:pPr>
                <a:defRPr/>
              </a:pPr>
              <a:t>28/07/2023</a:t>
            </a:fld>
            <a:endParaRPr lang="en-GB">
              <a:solidFill>
                <a:prstClr val="black">
                  <a:tint val="75000"/>
                </a:prstClr>
              </a:solidFill>
            </a:endParaRPr>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lvl1pPr fontAlgn="base">
              <a:spcBef>
                <a:spcPct val="0"/>
              </a:spcBef>
              <a:spcAft>
                <a:spcPct val="0"/>
              </a:spcAft>
              <a:defRPr>
                <a:latin typeface="Arial" charset="0"/>
              </a:defRPr>
            </a:lvl1pPr>
          </a:lstStyle>
          <a:p>
            <a:pPr defTabSz="609585">
              <a:defRPr/>
            </a:pPr>
            <a:endParaRPr lang="en-GB">
              <a:solidFill>
                <a:prstClr val="black"/>
              </a:solidFill>
            </a:endParaRPr>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lvl1pPr fontAlgn="base">
              <a:spcBef>
                <a:spcPct val="0"/>
              </a:spcBef>
              <a:spcAft>
                <a:spcPct val="0"/>
              </a:spcAft>
              <a:defRPr>
                <a:latin typeface="Arial" charset="0"/>
              </a:defRPr>
            </a:lvl1pPr>
          </a:lstStyle>
          <a:p>
            <a:pPr defTabSz="609585">
              <a:defRPr/>
            </a:pPr>
            <a:fld id="{8441D3C6-2299-48C6-BE61-09DF530DFC22}" type="slidenum">
              <a:rPr lang="en-GB" smtClean="0">
                <a:solidFill>
                  <a:prstClr val="black"/>
                </a:solidFill>
              </a:rPr>
              <a:pPr defTabSz="609585">
                <a:defRPr/>
              </a:pPr>
              <a:t>‹#›</a:t>
            </a:fld>
            <a:endParaRPr lang="en-GB">
              <a:solidFill>
                <a:prstClr val="black"/>
              </a:solidFill>
            </a:endParaRPr>
          </a:p>
        </p:txBody>
      </p:sp>
    </p:spTree>
    <p:extLst>
      <p:ext uri="{BB962C8B-B14F-4D97-AF65-F5344CB8AC3E}">
        <p14:creationId xmlns:p14="http://schemas.microsoft.com/office/powerpoint/2010/main" val="1363352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D43928-2C0B-4958-9A30-4429F50EBACF}" type="datetimeFigureOut">
              <a:rPr lang="en-GB" smtClean="0"/>
              <a:t>28/07/2023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64104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2D43928-2C0B-4958-9A30-4429F50EBACF}" type="datetimeFigureOut">
              <a:rPr lang="en-GB" smtClean="0"/>
              <a:t>28/07/2023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195570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2D43928-2C0B-4958-9A30-4429F50EBACF}" type="datetimeFigureOut">
              <a:rPr lang="en-GB" smtClean="0"/>
              <a:t>28/07/2023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4393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2D43928-2C0B-4958-9A30-4429F50EBACF}" type="datetimeFigureOut">
              <a:rPr lang="en-GB" smtClean="0"/>
              <a:t>28/07/2023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936334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D43928-2C0B-4958-9A30-4429F50EBACF}" type="datetimeFigureOut">
              <a:rPr lang="en-GB" smtClean="0"/>
              <a:t>28/07/2023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924402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28/07/2023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77467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28/07/2023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39595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43928-2C0B-4958-9A30-4429F50EBACF}" type="datetimeFigureOut">
              <a:rPr lang="en-GB" smtClean="0"/>
              <a:t>28/07/2023</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7ED95A-4179-469F-B518-DDEA327859DE}" type="slidenum">
              <a:rPr lang="en-GB" smtClean="0"/>
              <a:t>‹#›</a:t>
            </a:fld>
            <a:endParaRPr lang="en-GB"/>
          </a:p>
        </p:txBody>
      </p:sp>
    </p:spTree>
    <p:extLst>
      <p:ext uri="{BB962C8B-B14F-4D97-AF65-F5344CB8AC3E}">
        <p14:creationId xmlns:p14="http://schemas.microsoft.com/office/powerpoint/2010/main" val="1909328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7AD7E914-2E24-E44E-8E32-D2278494C075}" type="datetimeFigureOut">
              <a:rPr lang="en-US" smtClean="0">
                <a:solidFill>
                  <a:prstClr val="black">
                    <a:tint val="75000"/>
                  </a:prstClr>
                </a:solidFill>
              </a:rPr>
              <a:pPr defTabSz="609585"/>
              <a:t>7/28/2023</a:t>
            </a:fld>
            <a:endParaRPr lang="en-US">
              <a:solidFill>
                <a:prstClr val="black">
                  <a:tint val="75000"/>
                </a:prstClr>
              </a:solidFill>
            </a:endParaRPr>
          </a:p>
        </p:txBody>
      </p:sp>
    </p:spTree>
    <p:extLst>
      <p:ext uri="{BB962C8B-B14F-4D97-AF65-F5344CB8AC3E}">
        <p14:creationId xmlns:p14="http://schemas.microsoft.com/office/powerpoint/2010/main" val="59005938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87603" y="2348876"/>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b="1" dirty="0">
              <a:solidFill>
                <a:schemeClr val="bg1"/>
              </a:solidFill>
              <a:latin typeface="+mn-lt"/>
            </a:endParaRPr>
          </a:p>
        </p:txBody>
      </p:sp>
      <p:sp>
        <p:nvSpPr>
          <p:cNvPr id="5" name="Title 2"/>
          <p:cNvSpPr>
            <a:spLocks noGrp="1"/>
          </p:cNvSpPr>
          <p:nvPr>
            <p:ph type="ctrTitle" idx="4294967295"/>
          </p:nvPr>
        </p:nvSpPr>
        <p:spPr>
          <a:xfrm>
            <a:off x="676148" y="1758484"/>
            <a:ext cx="10938510" cy="2506345"/>
          </a:xfrm>
        </p:spPr>
        <p:txBody>
          <a:bodyPr>
            <a:normAutofit/>
          </a:bodyPr>
          <a:lstStyle/>
          <a:p>
            <a:pPr algn="ctr"/>
            <a:r>
              <a:rPr lang="en-GB" sz="6600" b="1" dirty="0">
                <a:solidFill>
                  <a:schemeClr val="bg1"/>
                </a:solidFill>
                <a:latin typeface="+mn-lt"/>
              </a:rPr>
              <a:t>Measuring in 3D</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2585" y="238147"/>
            <a:ext cx="3830663" cy="96815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905" y="219055"/>
            <a:ext cx="3635745" cy="1065160"/>
          </a:xfrm>
          <a:prstGeom prst="rect">
            <a:avLst/>
          </a:prstGeom>
        </p:spPr>
      </p:pic>
      <p:pic>
        <p:nvPicPr>
          <p:cNvPr id="7" name="Picture 6">
            <a:extLst>
              <a:ext uri="{FF2B5EF4-FFF2-40B4-BE49-F238E27FC236}">
                <a16:creationId xmlns:a16="http://schemas.microsoft.com/office/drawing/2014/main" id="{1530ACD2-54FB-408D-A9F2-A99DDBDDE0BD}"/>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9532" b="89568" l="1700" r="97900">
                        <a14:foregroundMark x1="1700" y1="65288" x2="4500" y2="84173"/>
                        <a14:foregroundMark x1="4500" y1="84173" x2="7200" y2="75719"/>
                        <a14:foregroundMark x1="7200" y1="75719" x2="7700" y2="72122"/>
                        <a14:foregroundMark x1="1700" y1="64568" x2="2600" y2="87050"/>
                        <a14:foregroundMark x1="92900" y1="64568" x2="94500" y2="83273"/>
                        <a14:foregroundMark x1="94500" y1="83273" x2="97900" y2="68885"/>
                        <a14:backgroundMark x1="66700" y1="11691" x2="66300" y2="28237"/>
                      </a14:backgroundRemoval>
                    </a14:imgEffect>
                  </a14:imgLayer>
                </a14:imgProps>
              </a:ext>
            </a:extLst>
          </a:blip>
          <a:srcRect t="38505"/>
          <a:stretch/>
        </p:blipFill>
        <p:spPr>
          <a:xfrm>
            <a:off x="0" y="4559852"/>
            <a:ext cx="7783995" cy="2661457"/>
          </a:xfrm>
          <a:prstGeom prst="rect">
            <a:avLst/>
          </a:prstGeom>
        </p:spPr>
      </p:pic>
      <p:pic>
        <p:nvPicPr>
          <p:cNvPr id="10" name="Picture 9">
            <a:extLst>
              <a:ext uri="{FF2B5EF4-FFF2-40B4-BE49-F238E27FC236}">
                <a16:creationId xmlns:a16="http://schemas.microsoft.com/office/drawing/2014/main" id="{1AEDC1C4-9B7B-4E56-B96B-A9C29C65672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532" b="89568" l="1700" r="97900">
                        <a14:foregroundMark x1="1700" y1="65288" x2="4500" y2="84173"/>
                        <a14:foregroundMark x1="4500" y1="84173" x2="7200" y2="75719"/>
                        <a14:foregroundMark x1="7200" y1="75719" x2="7700" y2="72122"/>
                        <a14:foregroundMark x1="1700" y1="64568" x2="2600" y2="87050"/>
                        <a14:foregroundMark x1="92900" y1="64568" x2="94500" y2="83273"/>
                        <a14:foregroundMark x1="94500" y1="83273" x2="97900" y2="68885"/>
                        <a14:backgroundMark x1="66700" y1="11691" x2="66300" y2="28237"/>
                      </a14:backgroundRemoval>
                    </a14:imgEffect>
                  </a14:imgLayer>
                </a14:imgProps>
              </a:ext>
            </a:extLst>
          </a:blip>
          <a:stretch>
            <a:fillRect/>
          </a:stretch>
        </p:blipFill>
        <p:spPr>
          <a:xfrm>
            <a:off x="7783995" y="2893408"/>
            <a:ext cx="7783995" cy="4327901"/>
          </a:xfrm>
          <a:prstGeom prst="rect">
            <a:avLst/>
          </a:prstGeom>
        </p:spPr>
      </p:pic>
    </p:spTree>
    <p:extLst>
      <p:ext uri="{BB962C8B-B14F-4D97-AF65-F5344CB8AC3E}">
        <p14:creationId xmlns:p14="http://schemas.microsoft.com/office/powerpoint/2010/main" val="267138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6" descr="https://pbs.twimg.com/media/DLTnS4eWsAIo_Lh.jpg:lar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4275" y="1848381"/>
            <a:ext cx="7589837"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ubtitle 1"/>
          <p:cNvSpPr>
            <a:spLocks noGrp="1"/>
          </p:cNvSpPr>
          <p:nvPr>
            <p:ph type="subTitle" idx="1"/>
          </p:nvPr>
        </p:nvSpPr>
        <p:spPr/>
        <p:txBody>
          <a:bodyPr/>
          <a:lstStyle/>
          <a:p>
            <a:endParaRPr lang="en-GB"/>
          </a:p>
        </p:txBody>
      </p:sp>
      <p:sp>
        <p:nvSpPr>
          <p:cNvPr id="5" name="Subtitle 2"/>
          <p:cNvSpPr txBox="1">
            <a:spLocks/>
          </p:cNvSpPr>
          <p:nvPr/>
        </p:nvSpPr>
        <p:spPr>
          <a:xfrm>
            <a:off x="1746031" y="4466130"/>
            <a:ext cx="8866324" cy="928830"/>
          </a:xfrm>
          <a:prstGeom prst="roundRect">
            <a:avLst/>
          </a:prstGeom>
          <a:solidFill>
            <a:srgbClr val="00A7B5"/>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ltLang="en-US" sz="6000" b="1">
                <a:solidFill>
                  <a:schemeClr val="bg1"/>
                </a:solidFill>
              </a:rPr>
              <a:t>THE BUILT ENVIRONMENT</a:t>
            </a:r>
            <a:endParaRPr lang="en-GB" sz="6000" b="1" dirty="0">
              <a:solidFill>
                <a:schemeClr val="bg1"/>
              </a:solidFill>
            </a:endParaRPr>
          </a:p>
        </p:txBody>
      </p:sp>
    </p:spTree>
    <p:extLst>
      <p:ext uri="{BB962C8B-B14F-4D97-AF65-F5344CB8AC3E}">
        <p14:creationId xmlns:p14="http://schemas.microsoft.com/office/powerpoint/2010/main" val="1276035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All about me</a:t>
            </a:r>
          </a:p>
        </p:txBody>
      </p:sp>
      <p:sp>
        <p:nvSpPr>
          <p:cNvPr id="5" name="Content Placeholder 20"/>
          <p:cNvSpPr>
            <a:spLocks noGrp="1"/>
          </p:cNvSpPr>
          <p:nvPr>
            <p:ph sz="quarter" idx="4294967295"/>
          </p:nvPr>
        </p:nvSpPr>
        <p:spPr>
          <a:xfrm>
            <a:off x="4060386" y="1689823"/>
            <a:ext cx="7794693" cy="2463635"/>
          </a:xfrm>
        </p:spPr>
        <p:txBody>
          <a:bodyPr>
            <a:normAutofit/>
          </a:bodyPr>
          <a:lstStyle/>
          <a:p>
            <a:r>
              <a:rPr lang="en-GB" sz="1800" dirty="0">
                <a:latin typeface="Calibri" panose="020F0502020204030204" pitchFamily="34" charset="0"/>
              </a:rPr>
              <a:t>My name is </a:t>
            </a:r>
            <a:r>
              <a:rPr lang="en-GB" sz="1800" i="1" dirty="0">
                <a:solidFill>
                  <a:srgbClr val="00AB8E"/>
                </a:solidFill>
                <a:latin typeface="Calibri" panose="020F0502020204030204" pitchFamily="34" charset="0"/>
              </a:rPr>
              <a:t>Bethany</a:t>
            </a:r>
            <a:r>
              <a:rPr lang="en-GB" sz="1800" i="1" dirty="0">
                <a:solidFill>
                  <a:srgbClr val="FF0000"/>
                </a:solidFill>
                <a:latin typeface="Calibri" panose="020F0502020204030204" pitchFamily="34" charset="0"/>
              </a:rPr>
              <a:t> </a:t>
            </a:r>
            <a:r>
              <a:rPr lang="en-GB" sz="1800" dirty="0">
                <a:latin typeface="Calibri" panose="020F0502020204030204" pitchFamily="34" charset="0"/>
              </a:rPr>
              <a:t>and I work in </a:t>
            </a:r>
            <a:r>
              <a:rPr lang="en-GB" sz="1800" i="1" dirty="0">
                <a:solidFill>
                  <a:srgbClr val="00AB8E"/>
                </a:solidFill>
                <a:latin typeface="Calibri" panose="020F0502020204030204" pitchFamily="34" charset="0"/>
              </a:rPr>
              <a:t>Quantity Surveying</a:t>
            </a:r>
            <a:r>
              <a:rPr lang="en-GB" sz="1800" dirty="0">
                <a:latin typeface="Calibri" panose="020F0502020204030204" pitchFamily="34" charset="0"/>
              </a:rPr>
              <a:t>.</a:t>
            </a:r>
          </a:p>
          <a:p>
            <a:endParaRPr lang="en-GB" sz="1800" dirty="0">
              <a:latin typeface="Calibri" panose="020F0502020204030204" pitchFamily="34" charset="0"/>
            </a:endParaRPr>
          </a:p>
          <a:p>
            <a:r>
              <a:rPr lang="en-GB" sz="1800" dirty="0">
                <a:latin typeface="Calibri" panose="020F0502020204030204" pitchFamily="34" charset="0"/>
              </a:rPr>
              <a:t>Within my role I </a:t>
            </a:r>
            <a:r>
              <a:rPr lang="en-GB" sz="1800" i="1" dirty="0">
                <a:solidFill>
                  <a:srgbClr val="00AB8E"/>
                </a:solidFill>
                <a:latin typeface="Calibri" panose="020F0502020204030204" pitchFamily="34" charset="0"/>
              </a:rPr>
              <a:t>manage the cost of a project throughout all the stages of design and construction and make sure a client is paying a fair amount</a:t>
            </a:r>
            <a:r>
              <a:rPr lang="en-GB" sz="1800" i="1" dirty="0">
                <a:latin typeface="Calibri" panose="020F0502020204030204" pitchFamily="34" charset="0"/>
              </a:rPr>
              <a:t>.</a:t>
            </a:r>
          </a:p>
          <a:p>
            <a:endParaRPr lang="en-GB" sz="1800" dirty="0">
              <a:solidFill>
                <a:srgbClr val="FF0000"/>
              </a:solidFill>
              <a:latin typeface="Calibri" panose="020F0502020204030204" pitchFamily="34" charset="0"/>
            </a:endParaRPr>
          </a:p>
          <a:p>
            <a:r>
              <a:rPr lang="en-GB" sz="1800" dirty="0">
                <a:latin typeface="Calibri" panose="020F0502020204030204" pitchFamily="34" charset="0"/>
              </a:rPr>
              <a:t>The key skills I find useful for my role are </a:t>
            </a:r>
            <a:r>
              <a:rPr lang="en-GB" sz="1800" i="1" dirty="0">
                <a:solidFill>
                  <a:srgbClr val="00AB8E"/>
                </a:solidFill>
                <a:latin typeface="Calibri" panose="020F0502020204030204" pitchFamily="34" charset="0"/>
              </a:rPr>
              <a:t>good communication and negotiation skills, work well in a team, skills in excel and measuring buildings</a:t>
            </a:r>
            <a:r>
              <a:rPr lang="en-GB" sz="1800" i="1" dirty="0">
                <a:latin typeface="Calibri" panose="020F0502020204030204" pitchFamily="34" charset="0"/>
              </a:rPr>
              <a:t>. </a:t>
            </a:r>
          </a:p>
          <a:p>
            <a:endParaRPr lang="en-GB" i="1" dirty="0">
              <a:solidFill>
                <a:srgbClr val="FF0000"/>
              </a:solidFill>
              <a:latin typeface="Calibri" panose="020F050202020403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380876759"/>
              </p:ext>
            </p:extLst>
          </p:nvPr>
        </p:nvGraphicFramePr>
        <p:xfrm>
          <a:off x="521926" y="3735616"/>
          <a:ext cx="3210065" cy="2861843"/>
        </p:xfrm>
        <a:graphic>
          <a:graphicData uri="http://schemas.openxmlformats.org/drawingml/2006/table">
            <a:tbl>
              <a:tblPr firstRow="1" bandRow="1">
                <a:tableStyleId>{5C22544A-7EE6-4342-B048-85BDC9FD1C3A}</a:tableStyleId>
              </a:tblPr>
              <a:tblGrid>
                <a:gridCol w="3210065">
                  <a:extLst>
                    <a:ext uri="{9D8B030D-6E8A-4147-A177-3AD203B41FA5}">
                      <a16:colId xmlns:a16="http://schemas.microsoft.com/office/drawing/2014/main" val="20000"/>
                    </a:ext>
                  </a:extLst>
                </a:gridCol>
              </a:tblGrid>
              <a:tr h="747292">
                <a:tc>
                  <a:txBody>
                    <a:bodyPr/>
                    <a:lstStyle/>
                    <a:p>
                      <a:r>
                        <a:rPr lang="en-GB" sz="2000" dirty="0"/>
                        <a:t>Education and career path</a:t>
                      </a:r>
                    </a:p>
                  </a:txBody>
                  <a:tcPr>
                    <a:solidFill>
                      <a:srgbClr val="09A5B5"/>
                    </a:solidFill>
                  </a:tcPr>
                </a:tc>
                <a:extLst>
                  <a:ext uri="{0D108BD9-81ED-4DB2-BD59-A6C34878D82A}">
                    <a16:rowId xmlns:a16="http://schemas.microsoft.com/office/drawing/2014/main" val="10000"/>
                  </a:ext>
                </a:extLst>
              </a:tr>
              <a:tr h="562937">
                <a:tc>
                  <a:txBody>
                    <a:bodyPr/>
                    <a:lstStyle/>
                    <a:p>
                      <a:r>
                        <a:rPr lang="en-GB" sz="1400" b="0" dirty="0"/>
                        <a:t>University of Reading: Quantity Surveying BSs</a:t>
                      </a:r>
                      <a:r>
                        <a:rPr lang="en-GB" sz="1400" b="0" baseline="0" dirty="0"/>
                        <a:t> – 2011-2014</a:t>
                      </a:r>
                      <a:endParaRPr lang="en-GB" sz="1400" b="0" dirty="0"/>
                    </a:p>
                  </a:txBody>
                  <a:tcPr>
                    <a:solidFill>
                      <a:srgbClr val="09A5B5">
                        <a:alpha val="40000"/>
                      </a:srgbClr>
                    </a:solidFill>
                  </a:tcPr>
                </a:tc>
                <a:extLst>
                  <a:ext uri="{0D108BD9-81ED-4DB2-BD59-A6C34878D82A}">
                    <a16:rowId xmlns:a16="http://schemas.microsoft.com/office/drawing/2014/main" val="10001"/>
                  </a:ext>
                </a:extLst>
              </a:tr>
              <a:tr h="562937">
                <a:tc>
                  <a:txBody>
                    <a:bodyPr/>
                    <a:lstStyle/>
                    <a:p>
                      <a:pPr marL="0" algn="l" defTabSz="685814" rtl="0" eaLnBrk="1" latinLnBrk="0" hangingPunct="1"/>
                      <a:r>
                        <a:rPr lang="en-GB" sz="1400" b="0" kern="1200" dirty="0"/>
                        <a:t>Work experience</a:t>
                      </a:r>
                      <a:r>
                        <a:rPr lang="en-GB" sz="1400" b="0" kern="1200" baseline="0" dirty="0"/>
                        <a:t> Mace Commercial Management - 2013</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val="10002"/>
                  </a:ext>
                </a:extLst>
              </a:tr>
              <a:tr h="470517">
                <a:tc>
                  <a:txBody>
                    <a:bodyPr/>
                    <a:lstStyle/>
                    <a:p>
                      <a:pPr marL="0" algn="l" defTabSz="685814" rtl="0" eaLnBrk="1" latinLnBrk="0" hangingPunct="1"/>
                      <a:r>
                        <a:rPr lang="en-GB" sz="1400" b="0" kern="1200" dirty="0"/>
                        <a:t>Joined the Mace Graduate Scheme</a:t>
                      </a:r>
                      <a:r>
                        <a:rPr lang="en-GB" sz="1400" b="0" kern="1200" baseline="0" dirty="0"/>
                        <a:t> – 2014</a:t>
                      </a:r>
                      <a:endParaRPr lang="en-GB" sz="1400" b="0" kern="1200" dirty="0">
                        <a:solidFill>
                          <a:schemeClr val="dk1"/>
                        </a:solidFill>
                        <a:latin typeface="+mn-lt"/>
                        <a:ea typeface="+mn-ea"/>
                        <a:cs typeface="+mn-cs"/>
                      </a:endParaRPr>
                    </a:p>
                  </a:txBody>
                  <a:tcPr>
                    <a:solidFill>
                      <a:srgbClr val="09A5B5">
                        <a:alpha val="40000"/>
                      </a:srgbClr>
                    </a:solidFill>
                  </a:tcPr>
                </a:tc>
                <a:extLst>
                  <a:ext uri="{0D108BD9-81ED-4DB2-BD59-A6C34878D82A}">
                    <a16:rowId xmlns:a16="http://schemas.microsoft.com/office/drawing/2014/main" val="10003"/>
                  </a:ext>
                </a:extLst>
              </a:tr>
              <a:tr h="470517">
                <a:tc>
                  <a:txBody>
                    <a:bodyPr/>
                    <a:lstStyle/>
                    <a:p>
                      <a:pPr marL="0" algn="l" defTabSz="685814" rtl="0" eaLnBrk="1" latinLnBrk="0" hangingPunct="1"/>
                      <a:r>
                        <a:rPr lang="en-GB" sz="1400" b="0" kern="1200" dirty="0"/>
                        <a:t>Promoted to Assistant Manager</a:t>
                      </a:r>
                      <a:r>
                        <a:rPr lang="en-GB" sz="1400" b="0" kern="1200" baseline="0" dirty="0"/>
                        <a:t> – 2015</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val="10004"/>
                  </a:ext>
                </a:extLst>
              </a:tr>
            </a:tbl>
          </a:graphicData>
        </a:graphic>
      </p:graphicFrame>
      <p:sp>
        <p:nvSpPr>
          <p:cNvPr id="7" name="Rectangle 6"/>
          <p:cNvSpPr/>
          <p:nvPr/>
        </p:nvSpPr>
        <p:spPr>
          <a:xfrm>
            <a:off x="995504" y="1726767"/>
            <a:ext cx="2137144" cy="17012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dirty="0">
                <a:solidFill>
                  <a:schemeClr val="tx1"/>
                </a:solidFill>
              </a:rPr>
              <a:t>(Add your photo)</a:t>
            </a:r>
            <a:r>
              <a:rPr lang="en-GB" i="1" dirty="0"/>
              <a:t>)</a:t>
            </a:r>
          </a:p>
        </p:txBody>
      </p:sp>
      <p:grpSp>
        <p:nvGrpSpPr>
          <p:cNvPr id="8" name="Group 7"/>
          <p:cNvGrpSpPr/>
          <p:nvPr/>
        </p:nvGrpSpPr>
        <p:grpSpPr>
          <a:xfrm>
            <a:off x="4060386" y="4148724"/>
            <a:ext cx="3687664" cy="2448735"/>
            <a:chOff x="0" y="0"/>
            <a:chExt cx="2763411" cy="2903521"/>
          </a:xfrm>
          <a:solidFill>
            <a:schemeClr val="bg1"/>
          </a:solidFill>
        </p:grpSpPr>
        <p:sp>
          <p:nvSpPr>
            <p:cNvPr id="9" name="Rectangle 8"/>
            <p:cNvSpPr/>
            <p:nvPr/>
          </p:nvSpPr>
          <p:spPr>
            <a:xfrm>
              <a:off x="0" y="0"/>
              <a:ext cx="2763411" cy="2903521"/>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0" name="Rectangle 9"/>
            <p:cNvSpPr/>
            <p:nvPr/>
          </p:nvSpPr>
          <p:spPr>
            <a:xfrm>
              <a:off x="0" y="0"/>
              <a:ext cx="2763411" cy="2903521"/>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Why did I choose to go into construction?</a:t>
              </a:r>
              <a:br>
                <a:rPr lang="en-GB" sz="2000" b="0" kern="1200" dirty="0">
                  <a:solidFill>
                    <a:schemeClr val="tx1"/>
                  </a:solidFill>
                  <a:latin typeface="Calibri" panose="020F0502020204030204" pitchFamily="34" charset="0"/>
                </a:rPr>
              </a:br>
              <a:br>
                <a:rPr lang="en-GB" sz="2000" b="0" kern="1200" dirty="0">
                  <a:solidFill>
                    <a:schemeClr val="tx1"/>
                  </a:solidFill>
                  <a:latin typeface="Calibri" panose="020F0502020204030204" pitchFamily="34" charset="0"/>
                </a:rPr>
              </a:br>
              <a:r>
                <a:rPr lang="en-GB" sz="2000" b="0" i="1" kern="1200" dirty="0">
                  <a:solidFill>
                    <a:schemeClr val="tx1"/>
                  </a:solidFill>
                  <a:latin typeface="Calibri" panose="020F0502020204030204" pitchFamily="34" charset="0"/>
                </a:rPr>
                <a:t>“I have always enjoyed maths and working as a Quantity Surveyor allows me to use my maths and apply it to something I can see.”</a:t>
              </a:r>
              <a:endParaRPr lang="en-GB" sz="2000" i="1" kern="1200" dirty="0">
                <a:solidFill>
                  <a:schemeClr val="tx1"/>
                </a:solidFill>
                <a:latin typeface="Calibri" panose="020F0502020204030204" pitchFamily="34" charset="0"/>
              </a:endParaRPr>
            </a:p>
          </p:txBody>
        </p:sp>
      </p:grpSp>
      <p:grpSp>
        <p:nvGrpSpPr>
          <p:cNvPr id="11" name="Group 10"/>
          <p:cNvGrpSpPr/>
          <p:nvPr/>
        </p:nvGrpSpPr>
        <p:grpSpPr>
          <a:xfrm>
            <a:off x="8167415" y="4145739"/>
            <a:ext cx="3687664" cy="2451720"/>
            <a:chOff x="3047145" y="0"/>
            <a:chExt cx="2763411" cy="2906506"/>
          </a:xfrm>
          <a:solidFill>
            <a:schemeClr val="bg1"/>
          </a:solidFill>
        </p:grpSpPr>
        <p:sp>
          <p:nvSpPr>
            <p:cNvPr id="12" name="Rectangle 11"/>
            <p:cNvSpPr/>
            <p:nvPr/>
          </p:nvSpPr>
          <p:spPr>
            <a:xfrm>
              <a:off x="3047145" y="0"/>
              <a:ext cx="2763411" cy="2906506"/>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3" name="Rectangle 12"/>
            <p:cNvSpPr/>
            <p:nvPr/>
          </p:nvSpPr>
          <p:spPr>
            <a:xfrm>
              <a:off x="3047145" y="0"/>
              <a:ext cx="2763411" cy="2906506"/>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What do I like most about my role?</a:t>
              </a:r>
              <a:br>
                <a:rPr lang="en-GB" sz="2000" b="1" kern="1200" dirty="0">
                  <a:solidFill>
                    <a:srgbClr val="09A5B5"/>
                  </a:solidFill>
                  <a:latin typeface="Calibri" panose="020F0502020204030204" pitchFamily="34" charset="0"/>
                </a:rPr>
              </a:br>
              <a:br>
                <a:rPr lang="en-GB" sz="2000" kern="1200" dirty="0">
                  <a:solidFill>
                    <a:srgbClr val="09A5B5"/>
                  </a:solidFill>
                  <a:latin typeface="Calibri" panose="020F0502020204030204" pitchFamily="34" charset="0"/>
                </a:rPr>
              </a:br>
              <a:r>
                <a:rPr lang="en-GB" sz="2000" i="1" kern="1200" dirty="0">
                  <a:solidFill>
                    <a:schemeClr val="tx1"/>
                  </a:solidFill>
                  <a:latin typeface="Calibri" panose="020F0502020204030204" pitchFamily="34" charset="0"/>
                </a:rPr>
                <a:t>“I like that I am able to work on multiple interesting projects and work with lots of different people.”</a:t>
              </a:r>
              <a:endParaRPr lang="en-GB" sz="2000" b="0" kern="1200" dirty="0">
                <a:solidFill>
                  <a:schemeClr val="tx1"/>
                </a:solidFill>
                <a:latin typeface="Calibri" panose="020F0502020204030204" pitchFamily="34" charset="0"/>
              </a:endParaRPr>
            </a:p>
          </p:txBody>
        </p:sp>
      </p:grpSp>
    </p:spTree>
    <p:extLst>
      <p:ext uri="{BB962C8B-B14F-4D97-AF65-F5344CB8AC3E}">
        <p14:creationId xmlns:p14="http://schemas.microsoft.com/office/powerpoint/2010/main" val="306622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15" name="Title 1"/>
          <p:cNvSpPr txBox="1">
            <a:spLocks/>
          </p:cNvSpPr>
          <p:nvPr/>
        </p:nvSpPr>
        <p:spPr>
          <a:xfrm>
            <a:off x="1287016" y="2327764"/>
            <a:ext cx="9594376" cy="1196292"/>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200" dirty="0">
                <a:solidFill>
                  <a:srgbClr val="00A7B5"/>
                </a:solidFill>
              </a:rPr>
              <a:t>What do we mean when we say ‘The Built Environment’?</a:t>
            </a:r>
          </a:p>
          <a:p>
            <a:pPr algn="ctr"/>
            <a:endParaRPr lang="en-GB" sz="1000" dirty="0">
              <a:solidFill>
                <a:srgbClr val="00A7B5"/>
              </a:solidFill>
              <a:latin typeface="+mn-lt"/>
            </a:endParaRPr>
          </a:p>
          <a:p>
            <a:pPr algn="ctr"/>
            <a:r>
              <a:rPr lang="en-GB" sz="5000" dirty="0">
                <a:solidFill>
                  <a:srgbClr val="00A7B5"/>
                </a:solidFill>
                <a:latin typeface="+mn-lt"/>
              </a:rPr>
              <a:t>The human-made space in which people live, work, and play on a day-to-day basis</a:t>
            </a:r>
          </a:p>
        </p:txBody>
      </p:sp>
      <p:sp>
        <p:nvSpPr>
          <p:cNvPr id="4" name="Title 1"/>
          <p:cNvSpPr txBox="1">
            <a:spLocks/>
          </p:cNvSpPr>
          <p:nvPr/>
        </p:nvSpPr>
        <p:spPr>
          <a:xfrm>
            <a:off x="1170058" y="20406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endParaRPr lang="en-GB" sz="5400" dirty="0">
              <a:solidFill>
                <a:srgbClr val="00A7B5"/>
              </a:solidFill>
              <a:latin typeface="+mn-lt"/>
            </a:endParaRPr>
          </a:p>
        </p:txBody>
      </p:sp>
    </p:spTree>
    <p:extLst>
      <p:ext uri="{BB962C8B-B14F-4D97-AF65-F5344CB8AC3E}">
        <p14:creationId xmlns:p14="http://schemas.microsoft.com/office/powerpoint/2010/main" val="251573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0" y="152720"/>
            <a:ext cx="1784342" cy="1016071"/>
            <a:chOff x="34725" y="0"/>
            <a:chExt cx="1546708" cy="1016071"/>
          </a:xfrm>
          <a:noFill/>
        </p:grpSpPr>
        <p:sp>
          <p:nvSpPr>
            <p:cNvPr id="7" name="Rectangle 6"/>
            <p:cNvSpPr/>
            <p:nvPr/>
          </p:nvSpPr>
          <p:spPr>
            <a:xfrm>
              <a:off x="34725" y="0"/>
              <a:ext cx="1546708" cy="1016071"/>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34725" y="0"/>
              <a:ext cx="1546708" cy="101607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a:solidFill>
                    <a:schemeClr val="accent4"/>
                  </a:solidFill>
                </a:rPr>
                <a:t>Preparation and Brief</a:t>
              </a:r>
            </a:p>
          </p:txBody>
        </p:sp>
      </p:grpSp>
      <p:grpSp>
        <p:nvGrpSpPr>
          <p:cNvPr id="11" name="Group 10"/>
          <p:cNvGrpSpPr/>
          <p:nvPr/>
        </p:nvGrpSpPr>
        <p:grpSpPr>
          <a:xfrm>
            <a:off x="3518946" y="165072"/>
            <a:ext cx="1546708" cy="1003719"/>
            <a:chOff x="561637" y="122194"/>
            <a:chExt cx="2149409" cy="1379562"/>
          </a:xfrm>
          <a:noFill/>
        </p:grpSpPr>
        <p:sp>
          <p:nvSpPr>
            <p:cNvPr id="13" name="Rectangle 12"/>
            <p:cNvSpPr/>
            <p:nvPr/>
          </p:nvSpPr>
          <p:spPr>
            <a:xfrm>
              <a:off x="561637" y="122194"/>
              <a:ext cx="2149409" cy="1379562"/>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61637" y="122194"/>
              <a:ext cx="2149409" cy="1379562"/>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a:solidFill>
                    <a:schemeClr val="accent2"/>
                  </a:solidFill>
                  <a:ea typeface="Gulim" panose="020B0600000101010101" pitchFamily="34" charset="-127"/>
                  <a:cs typeface="Arial" panose="020B0604020202020204" pitchFamily="34" charset="0"/>
                </a:rPr>
                <a:t>Design</a:t>
              </a:r>
              <a:endParaRPr lang="en-GB" sz="2400" b="1" kern="1200" dirty="0">
                <a:solidFill>
                  <a:schemeClr val="accent2"/>
                </a:solidFill>
              </a:endParaRPr>
            </a:p>
          </p:txBody>
        </p:sp>
      </p:grpSp>
      <p:grpSp>
        <p:nvGrpSpPr>
          <p:cNvPr id="15" name="Group 14"/>
          <p:cNvGrpSpPr/>
          <p:nvPr/>
        </p:nvGrpSpPr>
        <p:grpSpPr>
          <a:xfrm>
            <a:off x="6045268" y="141795"/>
            <a:ext cx="1931413" cy="1016071"/>
            <a:chOff x="2161720" y="55387"/>
            <a:chExt cx="2394211" cy="1509717"/>
          </a:xfrm>
          <a:noFill/>
        </p:grpSpPr>
        <p:sp>
          <p:nvSpPr>
            <p:cNvPr id="16" name="Rectangle 15"/>
            <p:cNvSpPr/>
            <p:nvPr/>
          </p:nvSpPr>
          <p:spPr>
            <a:xfrm>
              <a:off x="2266470" y="55387"/>
              <a:ext cx="2289461" cy="150971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2161720" y="55387"/>
              <a:ext cx="2394211" cy="150971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a:solidFill>
                    <a:schemeClr val="accent6"/>
                  </a:solidFill>
                  <a:ea typeface="Gulim" panose="020B0600000101010101" pitchFamily="34" charset="-127"/>
                  <a:cs typeface="Arial" panose="020B0604020202020204" pitchFamily="34" charset="0"/>
                </a:rPr>
                <a:t>Construction</a:t>
              </a:r>
              <a:endParaRPr lang="en-GB" sz="2400" b="1" kern="1200" dirty="0">
                <a:solidFill>
                  <a:schemeClr val="accent6"/>
                </a:solidFill>
              </a:endParaRPr>
            </a:p>
          </p:txBody>
        </p:sp>
      </p:grpSp>
      <p:grpSp>
        <p:nvGrpSpPr>
          <p:cNvPr id="18" name="Group 17"/>
          <p:cNvGrpSpPr/>
          <p:nvPr/>
        </p:nvGrpSpPr>
        <p:grpSpPr>
          <a:xfrm>
            <a:off x="9199547" y="152720"/>
            <a:ext cx="1706578" cy="1016071"/>
            <a:chOff x="4852278" y="1439"/>
            <a:chExt cx="2233679" cy="1595867"/>
          </a:xfrm>
          <a:noFill/>
        </p:grpSpPr>
        <p:sp>
          <p:nvSpPr>
            <p:cNvPr id="19" name="Rectangle 18"/>
            <p:cNvSpPr/>
            <p:nvPr/>
          </p:nvSpPr>
          <p:spPr>
            <a:xfrm>
              <a:off x="4852278" y="1439"/>
              <a:ext cx="2233679" cy="159586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4852278" y="1439"/>
              <a:ext cx="2233679" cy="15958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dirty="0">
                  <a:solidFill>
                    <a:schemeClr val="accent1"/>
                  </a:solidFill>
                  <a:ea typeface="Gulim" panose="020B0600000101010101" pitchFamily="34" charset="-127"/>
                  <a:cs typeface="Arial" panose="020B0604020202020204" pitchFamily="34" charset="0"/>
                </a:rPr>
                <a:t>Handover and I</a:t>
              </a:r>
              <a:r>
                <a:rPr lang="en-GB" sz="2400" b="1" kern="1200" dirty="0">
                  <a:solidFill>
                    <a:schemeClr val="accent1"/>
                  </a:solidFill>
                  <a:ea typeface="Gulim" panose="020B0600000101010101" pitchFamily="34" charset="-127"/>
                  <a:cs typeface="Arial" panose="020B0604020202020204" pitchFamily="34" charset="0"/>
                </a:rPr>
                <a:t>n Use</a:t>
              </a:r>
              <a:endParaRPr lang="en-GB" sz="2400" b="1" kern="1200" dirty="0">
                <a:solidFill>
                  <a:schemeClr val="accent1"/>
                </a:solidFill>
              </a:endParaRPr>
            </a:p>
          </p:txBody>
        </p:sp>
      </p:grpSp>
      <p:cxnSp>
        <p:nvCxnSpPr>
          <p:cNvPr id="5" name="Straight Arrow Connector 4"/>
          <p:cNvCxnSpPr/>
          <p:nvPr/>
        </p:nvCxnSpPr>
        <p:spPr>
          <a:xfrm flipV="1">
            <a:off x="2751497"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5052752" y="654020"/>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8207031"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4" name="Oval 23"/>
          <p:cNvSpPr/>
          <p:nvPr/>
        </p:nvSpPr>
        <p:spPr>
          <a:xfrm>
            <a:off x="4893211" y="4508783"/>
            <a:ext cx="1486290" cy="1083242"/>
          </a:xfrm>
          <a:prstGeom prst="ellipse">
            <a:avLst/>
          </a:prstGeom>
          <a:solidFill>
            <a:schemeClr val="accent6"/>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Civil Engineers</a:t>
            </a:r>
          </a:p>
        </p:txBody>
      </p:sp>
      <p:sp>
        <p:nvSpPr>
          <p:cNvPr id="25" name="Oval 24"/>
          <p:cNvSpPr/>
          <p:nvPr/>
        </p:nvSpPr>
        <p:spPr>
          <a:xfrm>
            <a:off x="10150857" y="4332483"/>
            <a:ext cx="1889890" cy="1158432"/>
          </a:xfrm>
          <a:prstGeom prst="ellipse">
            <a:avLst/>
          </a:prstGeom>
          <a:solidFill>
            <a:schemeClr val="accent4"/>
          </a:solidFill>
          <a:ln>
            <a:solidFill>
              <a:schemeClr val="bg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a:t>Health and Safety Advisors</a:t>
            </a:r>
          </a:p>
        </p:txBody>
      </p:sp>
      <p:sp>
        <p:nvSpPr>
          <p:cNvPr id="26" name="Oval 25"/>
          <p:cNvSpPr/>
          <p:nvPr/>
        </p:nvSpPr>
        <p:spPr>
          <a:xfrm>
            <a:off x="1477525" y="3394770"/>
            <a:ext cx="2003693" cy="106488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Environmental Advisors</a:t>
            </a:r>
          </a:p>
        </p:txBody>
      </p:sp>
      <p:sp>
        <p:nvSpPr>
          <p:cNvPr id="27" name="Oval 26"/>
          <p:cNvSpPr/>
          <p:nvPr/>
        </p:nvSpPr>
        <p:spPr>
          <a:xfrm>
            <a:off x="3513667" y="2525792"/>
            <a:ext cx="1821955" cy="1059364"/>
          </a:xfrm>
          <a:prstGeom prst="ellipse">
            <a:avLst/>
          </a:prstGeom>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600" b="1" dirty="0"/>
              <a:t>CSR Managers</a:t>
            </a:r>
          </a:p>
        </p:txBody>
      </p:sp>
      <p:sp>
        <p:nvSpPr>
          <p:cNvPr id="28" name="Oval 27"/>
          <p:cNvSpPr/>
          <p:nvPr/>
        </p:nvSpPr>
        <p:spPr>
          <a:xfrm>
            <a:off x="6529465" y="3640119"/>
            <a:ext cx="1838175" cy="96065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Geotechnical </a:t>
            </a:r>
          </a:p>
          <a:p>
            <a:pPr algn="ctr"/>
            <a:r>
              <a:rPr lang="en-GB" sz="1600" b="1" dirty="0"/>
              <a:t>Engineers</a:t>
            </a:r>
          </a:p>
        </p:txBody>
      </p:sp>
      <p:sp>
        <p:nvSpPr>
          <p:cNvPr id="29" name="Oval 28"/>
          <p:cNvSpPr/>
          <p:nvPr/>
        </p:nvSpPr>
        <p:spPr>
          <a:xfrm>
            <a:off x="8894407" y="2253388"/>
            <a:ext cx="1535085"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3D </a:t>
            </a:r>
            <a:r>
              <a:rPr lang="en-GB" sz="1600" b="1" dirty="0" err="1"/>
              <a:t>Visualisers</a:t>
            </a:r>
            <a:endParaRPr lang="en-GB" sz="1600" b="1" dirty="0"/>
          </a:p>
        </p:txBody>
      </p:sp>
      <p:sp>
        <p:nvSpPr>
          <p:cNvPr id="47" name="Oval 46"/>
          <p:cNvSpPr/>
          <p:nvPr/>
        </p:nvSpPr>
        <p:spPr>
          <a:xfrm>
            <a:off x="9843639" y="5592025"/>
            <a:ext cx="1490332" cy="95862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a:t>Architects</a:t>
            </a:r>
          </a:p>
        </p:txBody>
      </p:sp>
      <p:sp>
        <p:nvSpPr>
          <p:cNvPr id="51" name="Oval 50"/>
          <p:cNvSpPr/>
          <p:nvPr/>
        </p:nvSpPr>
        <p:spPr>
          <a:xfrm>
            <a:off x="3379677" y="3859854"/>
            <a:ext cx="1659258"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a:t>CAD Operatives</a:t>
            </a:r>
          </a:p>
        </p:txBody>
      </p:sp>
      <p:sp>
        <p:nvSpPr>
          <p:cNvPr id="52" name="Oval 51"/>
          <p:cNvSpPr/>
          <p:nvPr/>
        </p:nvSpPr>
        <p:spPr>
          <a:xfrm>
            <a:off x="8347639" y="432493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a:t>BIM Technicians</a:t>
            </a:r>
          </a:p>
        </p:txBody>
      </p:sp>
      <p:sp>
        <p:nvSpPr>
          <p:cNvPr id="53" name="Oval 52"/>
          <p:cNvSpPr/>
          <p:nvPr/>
        </p:nvSpPr>
        <p:spPr>
          <a:xfrm>
            <a:off x="6396676" y="5602711"/>
            <a:ext cx="1628850"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a:t>Structural Engineers</a:t>
            </a:r>
          </a:p>
        </p:txBody>
      </p:sp>
      <p:sp>
        <p:nvSpPr>
          <p:cNvPr id="54" name="Oval 53"/>
          <p:cNvSpPr/>
          <p:nvPr/>
        </p:nvSpPr>
        <p:spPr>
          <a:xfrm>
            <a:off x="412038" y="172856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a:t>Geospatial Modeller</a:t>
            </a:r>
          </a:p>
        </p:txBody>
      </p:sp>
      <p:sp>
        <p:nvSpPr>
          <p:cNvPr id="55" name="Oval 54"/>
          <p:cNvSpPr/>
          <p:nvPr/>
        </p:nvSpPr>
        <p:spPr>
          <a:xfrm>
            <a:off x="7414847" y="2761176"/>
            <a:ext cx="1479560"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a:t>Bid Managers</a:t>
            </a:r>
          </a:p>
        </p:txBody>
      </p:sp>
      <p:sp>
        <p:nvSpPr>
          <p:cNvPr id="56" name="Oval 55"/>
          <p:cNvSpPr/>
          <p:nvPr/>
        </p:nvSpPr>
        <p:spPr>
          <a:xfrm>
            <a:off x="5476086" y="1208072"/>
            <a:ext cx="1810369"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a:t>Building Services Engineers</a:t>
            </a:r>
          </a:p>
        </p:txBody>
      </p:sp>
      <p:sp>
        <p:nvSpPr>
          <p:cNvPr id="66" name="Oval 65"/>
          <p:cNvSpPr/>
          <p:nvPr/>
        </p:nvSpPr>
        <p:spPr>
          <a:xfrm>
            <a:off x="5406149" y="2424485"/>
            <a:ext cx="1900393" cy="102972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Skilled Tradespeople</a:t>
            </a:r>
          </a:p>
        </p:txBody>
      </p:sp>
      <p:sp>
        <p:nvSpPr>
          <p:cNvPr id="67" name="Oval 66"/>
          <p:cNvSpPr/>
          <p:nvPr/>
        </p:nvSpPr>
        <p:spPr>
          <a:xfrm>
            <a:off x="10462683" y="3093020"/>
            <a:ext cx="1554674" cy="105889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Project Managers</a:t>
            </a:r>
          </a:p>
        </p:txBody>
      </p:sp>
      <p:sp>
        <p:nvSpPr>
          <p:cNvPr id="68" name="Oval 67"/>
          <p:cNvSpPr/>
          <p:nvPr/>
        </p:nvSpPr>
        <p:spPr>
          <a:xfrm>
            <a:off x="134072" y="3912301"/>
            <a:ext cx="1442827"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Quantity Surveyors</a:t>
            </a:r>
          </a:p>
        </p:txBody>
      </p:sp>
      <p:sp>
        <p:nvSpPr>
          <p:cNvPr id="69" name="Oval 68"/>
          <p:cNvSpPr/>
          <p:nvPr/>
        </p:nvSpPr>
        <p:spPr>
          <a:xfrm>
            <a:off x="4042673" y="5655952"/>
            <a:ext cx="1958893" cy="105889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Geologists</a:t>
            </a:r>
          </a:p>
        </p:txBody>
      </p:sp>
      <p:sp>
        <p:nvSpPr>
          <p:cNvPr id="71" name="Oval 70"/>
          <p:cNvSpPr/>
          <p:nvPr/>
        </p:nvSpPr>
        <p:spPr>
          <a:xfrm>
            <a:off x="1982500" y="2377037"/>
            <a:ext cx="1433354"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Electrical Engineers</a:t>
            </a:r>
          </a:p>
        </p:txBody>
      </p:sp>
      <p:sp>
        <p:nvSpPr>
          <p:cNvPr id="72" name="Oval 71"/>
          <p:cNvSpPr/>
          <p:nvPr/>
        </p:nvSpPr>
        <p:spPr>
          <a:xfrm>
            <a:off x="8960409" y="1168542"/>
            <a:ext cx="1472599"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Crane Operators</a:t>
            </a:r>
          </a:p>
        </p:txBody>
      </p:sp>
      <p:sp>
        <p:nvSpPr>
          <p:cNvPr id="73" name="Oval 72"/>
          <p:cNvSpPr/>
          <p:nvPr/>
        </p:nvSpPr>
        <p:spPr>
          <a:xfrm>
            <a:off x="1801124" y="5781929"/>
            <a:ext cx="1900746"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Health and Safety Advisors</a:t>
            </a:r>
          </a:p>
        </p:txBody>
      </p:sp>
      <p:sp>
        <p:nvSpPr>
          <p:cNvPr id="74" name="Oval 73"/>
          <p:cNvSpPr/>
          <p:nvPr/>
        </p:nvSpPr>
        <p:spPr>
          <a:xfrm>
            <a:off x="8145163" y="5403319"/>
            <a:ext cx="1683831"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Building Technicians</a:t>
            </a:r>
          </a:p>
        </p:txBody>
      </p:sp>
      <p:sp>
        <p:nvSpPr>
          <p:cNvPr id="75" name="Oval 74"/>
          <p:cNvSpPr/>
          <p:nvPr/>
        </p:nvSpPr>
        <p:spPr>
          <a:xfrm>
            <a:off x="144317" y="2948572"/>
            <a:ext cx="1512197"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Facilities Managers</a:t>
            </a:r>
          </a:p>
        </p:txBody>
      </p:sp>
      <p:sp>
        <p:nvSpPr>
          <p:cNvPr id="76" name="Oval 75"/>
          <p:cNvSpPr/>
          <p:nvPr/>
        </p:nvSpPr>
        <p:spPr>
          <a:xfrm>
            <a:off x="7414846" y="1817586"/>
            <a:ext cx="1386250"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Solicitors</a:t>
            </a:r>
          </a:p>
        </p:txBody>
      </p:sp>
      <p:sp>
        <p:nvSpPr>
          <p:cNvPr id="77" name="Oval 76"/>
          <p:cNvSpPr/>
          <p:nvPr/>
        </p:nvSpPr>
        <p:spPr>
          <a:xfrm>
            <a:off x="8468250" y="3361581"/>
            <a:ext cx="185667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HR Managers</a:t>
            </a:r>
          </a:p>
        </p:txBody>
      </p:sp>
      <p:sp>
        <p:nvSpPr>
          <p:cNvPr id="78" name="Oval 77"/>
          <p:cNvSpPr/>
          <p:nvPr/>
        </p:nvSpPr>
        <p:spPr>
          <a:xfrm>
            <a:off x="4931297" y="3477060"/>
            <a:ext cx="1591556"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Purchasing Agents</a:t>
            </a:r>
          </a:p>
        </p:txBody>
      </p:sp>
      <p:sp>
        <p:nvSpPr>
          <p:cNvPr id="79" name="Oval 78"/>
          <p:cNvSpPr/>
          <p:nvPr/>
        </p:nvSpPr>
        <p:spPr>
          <a:xfrm>
            <a:off x="2751497" y="4907774"/>
            <a:ext cx="208727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Marketing and PR Managers</a:t>
            </a:r>
          </a:p>
        </p:txBody>
      </p:sp>
      <p:sp>
        <p:nvSpPr>
          <p:cNvPr id="80" name="Oval 79"/>
          <p:cNvSpPr/>
          <p:nvPr/>
        </p:nvSpPr>
        <p:spPr>
          <a:xfrm>
            <a:off x="3717282" y="1477239"/>
            <a:ext cx="161834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Landscape Architects</a:t>
            </a:r>
          </a:p>
        </p:txBody>
      </p:sp>
      <p:sp>
        <p:nvSpPr>
          <p:cNvPr id="81" name="Oval 80"/>
          <p:cNvSpPr/>
          <p:nvPr/>
        </p:nvSpPr>
        <p:spPr>
          <a:xfrm>
            <a:off x="1474427" y="4519469"/>
            <a:ext cx="1309894"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a:t>Town Planners</a:t>
            </a:r>
          </a:p>
        </p:txBody>
      </p:sp>
      <p:sp>
        <p:nvSpPr>
          <p:cNvPr id="45" name="Oval 44"/>
          <p:cNvSpPr/>
          <p:nvPr/>
        </p:nvSpPr>
        <p:spPr>
          <a:xfrm>
            <a:off x="144317" y="5206797"/>
            <a:ext cx="1908078"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Land Buyers</a:t>
            </a:r>
          </a:p>
        </p:txBody>
      </p:sp>
      <p:sp>
        <p:nvSpPr>
          <p:cNvPr id="46" name="Oval 45"/>
          <p:cNvSpPr/>
          <p:nvPr/>
        </p:nvSpPr>
        <p:spPr>
          <a:xfrm>
            <a:off x="1982500" y="1136701"/>
            <a:ext cx="1715136"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a:t>Cost Consultants</a:t>
            </a:r>
          </a:p>
        </p:txBody>
      </p:sp>
      <p:sp>
        <p:nvSpPr>
          <p:cNvPr id="48" name="Oval 47"/>
          <p:cNvSpPr/>
          <p:nvPr/>
        </p:nvSpPr>
        <p:spPr>
          <a:xfrm>
            <a:off x="6438009" y="4720824"/>
            <a:ext cx="1909380" cy="7700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Receptionists</a:t>
            </a:r>
          </a:p>
        </p:txBody>
      </p:sp>
      <p:sp>
        <p:nvSpPr>
          <p:cNvPr id="49" name="Oval 48"/>
          <p:cNvSpPr/>
          <p:nvPr/>
        </p:nvSpPr>
        <p:spPr>
          <a:xfrm>
            <a:off x="10452654" y="1996881"/>
            <a:ext cx="1522401"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t>Interior Designers</a:t>
            </a:r>
          </a:p>
        </p:txBody>
      </p:sp>
    </p:spTree>
    <p:extLst>
      <p:ext uri="{BB962C8B-B14F-4D97-AF65-F5344CB8AC3E}">
        <p14:creationId xmlns:p14="http://schemas.microsoft.com/office/powerpoint/2010/main" val="59148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7" grpId="0" animBg="1"/>
      <p:bldP spid="51" grpId="0" animBg="1"/>
      <p:bldP spid="52" grpId="0" animBg="1"/>
      <p:bldP spid="53" grpId="0" animBg="1"/>
      <p:bldP spid="54" grpId="0" animBg="1"/>
      <p:bldP spid="55" grpId="0" animBg="1"/>
      <p:bldP spid="56" grpId="0" animBg="1"/>
      <p:bldP spid="66" grpId="0" animBg="1"/>
      <p:bldP spid="67" grpId="0" animBg="1"/>
      <p:bldP spid="68" grpId="0" animBg="1"/>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45" grpId="0" animBg="1"/>
      <p:bldP spid="46" grpId="0" animBg="1"/>
      <p:bldP spid="48"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3899" y="157289"/>
            <a:ext cx="10995980" cy="769441"/>
          </a:xfrm>
          <a:prstGeom prst="rect">
            <a:avLst/>
          </a:prstGeom>
        </p:spPr>
        <p:txBody>
          <a:bodyPr wrap="square" anchor="t">
            <a:spAutoFit/>
          </a:bodyPr>
          <a:lstStyle/>
          <a:p>
            <a:r>
              <a:rPr lang="en-GB" sz="4400" b="1" dirty="0">
                <a:solidFill>
                  <a:srgbClr val="00A7B5"/>
                </a:solidFill>
                <a:latin typeface="+mn-lt"/>
              </a:rPr>
              <a:t>What will construction look like in the future?</a:t>
            </a:r>
            <a:endParaRPr lang="en-US" sz="4400" dirty="0">
              <a:solidFill>
                <a:srgbClr val="00A7B5"/>
              </a:solidFill>
              <a:latin typeface="+mn-lt"/>
            </a:endParaRPr>
          </a:p>
        </p:txBody>
      </p:sp>
      <p:pic>
        <p:nvPicPr>
          <p:cNvPr id="14" name="Picture 14">
            <a:extLst>
              <a:ext uri="{FF2B5EF4-FFF2-40B4-BE49-F238E27FC236}">
                <a16:creationId xmlns:a16="http://schemas.microsoft.com/office/drawing/2014/main" id="{D78CDC8B-8273-41BA-B768-4B2A11A83F85}"/>
              </a:ext>
            </a:extLst>
          </p:cNvPr>
          <p:cNvPicPr>
            <a:picLocks noChangeAspect="1"/>
          </p:cNvPicPr>
          <p:nvPr/>
        </p:nvPicPr>
        <p:blipFill rotWithShape="1">
          <a:blip r:embed="rId3"/>
          <a:srcRect r="57351" b="-183"/>
          <a:stretch/>
        </p:blipFill>
        <p:spPr>
          <a:xfrm>
            <a:off x="10380320" y="5194127"/>
            <a:ext cx="1165843" cy="1150513"/>
          </a:xfrm>
          <a:prstGeom prst="rect">
            <a:avLst/>
          </a:prstGeom>
        </p:spPr>
      </p:pic>
      <p:pic>
        <p:nvPicPr>
          <p:cNvPr id="16" name="Picture 16" descr="A close up of a logo&#10;&#10;Description generated with very high confidence">
            <a:extLst>
              <a:ext uri="{FF2B5EF4-FFF2-40B4-BE49-F238E27FC236}">
                <a16:creationId xmlns:a16="http://schemas.microsoft.com/office/drawing/2014/main" id="{B40368D8-ED0F-421A-A585-7C74ED166378}"/>
              </a:ext>
            </a:extLst>
          </p:cNvPr>
          <p:cNvPicPr>
            <a:picLocks noChangeAspect="1"/>
          </p:cNvPicPr>
          <p:nvPr/>
        </p:nvPicPr>
        <p:blipFill rotWithShape="1">
          <a:blip r:embed="rId4"/>
          <a:srcRect t="1" r="56859" b="64"/>
          <a:stretch/>
        </p:blipFill>
        <p:spPr>
          <a:xfrm>
            <a:off x="8813784" y="3111672"/>
            <a:ext cx="1180223" cy="1095028"/>
          </a:xfrm>
          <a:prstGeom prst="rect">
            <a:avLst/>
          </a:prstGeom>
        </p:spPr>
      </p:pic>
      <p:pic>
        <p:nvPicPr>
          <p:cNvPr id="18" name="Picture 18">
            <a:extLst>
              <a:ext uri="{FF2B5EF4-FFF2-40B4-BE49-F238E27FC236}">
                <a16:creationId xmlns:a16="http://schemas.microsoft.com/office/drawing/2014/main" id="{09610329-4535-4BCC-AA63-A3F42022C2C2}"/>
              </a:ext>
            </a:extLst>
          </p:cNvPr>
          <p:cNvPicPr>
            <a:picLocks noChangeAspect="1"/>
          </p:cNvPicPr>
          <p:nvPr/>
        </p:nvPicPr>
        <p:blipFill rotWithShape="1">
          <a:blip r:embed="rId5"/>
          <a:srcRect r="56547" b="731"/>
          <a:stretch/>
        </p:blipFill>
        <p:spPr>
          <a:xfrm>
            <a:off x="630911" y="5241452"/>
            <a:ext cx="1184649" cy="1055864"/>
          </a:xfrm>
          <a:prstGeom prst="rect">
            <a:avLst/>
          </a:prstGeom>
        </p:spPr>
      </p:pic>
      <p:pic>
        <p:nvPicPr>
          <p:cNvPr id="20" name="Picture 20">
            <a:extLst>
              <a:ext uri="{FF2B5EF4-FFF2-40B4-BE49-F238E27FC236}">
                <a16:creationId xmlns:a16="http://schemas.microsoft.com/office/drawing/2014/main" id="{B002BD08-7016-49E2-B397-F6A56D139DE9}"/>
              </a:ext>
            </a:extLst>
          </p:cNvPr>
          <p:cNvPicPr>
            <a:picLocks noChangeAspect="1"/>
          </p:cNvPicPr>
          <p:nvPr/>
        </p:nvPicPr>
        <p:blipFill rotWithShape="1">
          <a:blip r:embed="rId6"/>
          <a:srcRect r="56589" b="279"/>
          <a:stretch/>
        </p:blipFill>
        <p:spPr>
          <a:xfrm>
            <a:off x="10574503" y="1098240"/>
            <a:ext cx="1219397" cy="1125280"/>
          </a:xfrm>
          <a:prstGeom prst="rect">
            <a:avLst/>
          </a:prstGeom>
        </p:spPr>
      </p:pic>
      <p:pic>
        <p:nvPicPr>
          <p:cNvPr id="22" name="Picture 22">
            <a:extLst>
              <a:ext uri="{FF2B5EF4-FFF2-40B4-BE49-F238E27FC236}">
                <a16:creationId xmlns:a16="http://schemas.microsoft.com/office/drawing/2014/main" id="{932CD588-3473-484F-8A9C-2BBB06287131}"/>
              </a:ext>
            </a:extLst>
          </p:cNvPr>
          <p:cNvPicPr>
            <a:picLocks noChangeAspect="1"/>
          </p:cNvPicPr>
          <p:nvPr/>
        </p:nvPicPr>
        <p:blipFill rotWithShape="1">
          <a:blip r:embed="rId7"/>
          <a:srcRect r="58189" b="-1760"/>
          <a:stretch/>
        </p:blipFill>
        <p:spPr>
          <a:xfrm>
            <a:off x="2018935" y="3153880"/>
            <a:ext cx="1147350" cy="1115631"/>
          </a:xfrm>
          <a:prstGeom prst="rect">
            <a:avLst/>
          </a:prstGeom>
        </p:spPr>
      </p:pic>
      <p:pic>
        <p:nvPicPr>
          <p:cNvPr id="24" name="Picture 24" descr="A close up of a logo&#10;&#10;Description generated with high confidence">
            <a:extLst>
              <a:ext uri="{FF2B5EF4-FFF2-40B4-BE49-F238E27FC236}">
                <a16:creationId xmlns:a16="http://schemas.microsoft.com/office/drawing/2014/main" id="{E19A78C3-46B6-45B2-A2FB-6C011EAB3907}"/>
              </a:ext>
            </a:extLst>
          </p:cNvPr>
          <p:cNvPicPr>
            <a:picLocks noChangeAspect="1"/>
          </p:cNvPicPr>
          <p:nvPr/>
        </p:nvPicPr>
        <p:blipFill rotWithShape="1">
          <a:blip r:embed="rId8"/>
          <a:srcRect r="59698" b="-132"/>
          <a:stretch/>
        </p:blipFill>
        <p:spPr>
          <a:xfrm>
            <a:off x="227633" y="1092821"/>
            <a:ext cx="1121591" cy="1150512"/>
          </a:xfrm>
          <a:prstGeom prst="rect">
            <a:avLst/>
          </a:prstGeom>
        </p:spPr>
      </p:pic>
      <p:sp>
        <p:nvSpPr>
          <p:cNvPr id="2" name="TextBox 1"/>
          <p:cNvSpPr txBox="1"/>
          <p:nvPr/>
        </p:nvSpPr>
        <p:spPr>
          <a:xfrm>
            <a:off x="68237" y="3537789"/>
            <a:ext cx="1977529" cy="369332"/>
          </a:xfrm>
          <a:prstGeom prst="rect">
            <a:avLst/>
          </a:prstGeom>
          <a:noFill/>
        </p:spPr>
        <p:txBody>
          <a:bodyPr wrap="none" rtlCol="0">
            <a:spAutoFit/>
          </a:bodyPr>
          <a:lstStyle/>
          <a:p>
            <a:r>
              <a:rPr lang="en-GB" dirty="0"/>
              <a:t>Driverless Vehicles </a:t>
            </a:r>
          </a:p>
        </p:txBody>
      </p:sp>
      <p:sp>
        <p:nvSpPr>
          <p:cNvPr id="13" name="TextBox 12"/>
          <p:cNvSpPr txBox="1"/>
          <p:nvPr/>
        </p:nvSpPr>
        <p:spPr>
          <a:xfrm>
            <a:off x="9249833" y="5584717"/>
            <a:ext cx="987835" cy="369332"/>
          </a:xfrm>
          <a:prstGeom prst="rect">
            <a:avLst/>
          </a:prstGeom>
          <a:noFill/>
        </p:spPr>
        <p:txBody>
          <a:bodyPr wrap="none" rtlCol="0">
            <a:spAutoFit/>
          </a:bodyPr>
          <a:lstStyle/>
          <a:p>
            <a:r>
              <a:rPr lang="en-GB" dirty="0"/>
              <a:t>Robotics</a:t>
            </a:r>
          </a:p>
        </p:txBody>
      </p:sp>
      <p:sp>
        <p:nvSpPr>
          <p:cNvPr id="15" name="TextBox 14"/>
          <p:cNvSpPr txBox="1"/>
          <p:nvPr/>
        </p:nvSpPr>
        <p:spPr>
          <a:xfrm>
            <a:off x="9994007" y="3474520"/>
            <a:ext cx="1751890" cy="369332"/>
          </a:xfrm>
          <a:prstGeom prst="rect">
            <a:avLst/>
          </a:prstGeom>
          <a:noFill/>
        </p:spPr>
        <p:txBody>
          <a:bodyPr wrap="none" rtlCol="0">
            <a:spAutoFit/>
          </a:bodyPr>
          <a:lstStyle/>
          <a:p>
            <a:r>
              <a:rPr lang="en-GB" dirty="0"/>
              <a:t>3D &amp; 4D Printing</a:t>
            </a:r>
          </a:p>
        </p:txBody>
      </p:sp>
      <p:sp>
        <p:nvSpPr>
          <p:cNvPr id="17" name="TextBox 16"/>
          <p:cNvSpPr txBox="1"/>
          <p:nvPr/>
        </p:nvSpPr>
        <p:spPr>
          <a:xfrm>
            <a:off x="1810689" y="5569346"/>
            <a:ext cx="905504" cy="369332"/>
          </a:xfrm>
          <a:prstGeom prst="rect">
            <a:avLst/>
          </a:prstGeom>
          <a:noFill/>
        </p:spPr>
        <p:txBody>
          <a:bodyPr wrap="none" rtlCol="0">
            <a:spAutoFit/>
          </a:bodyPr>
          <a:lstStyle/>
          <a:p>
            <a:r>
              <a:rPr lang="en-GB" dirty="0"/>
              <a:t>Drones </a:t>
            </a:r>
          </a:p>
        </p:txBody>
      </p:sp>
      <p:sp>
        <p:nvSpPr>
          <p:cNvPr id="19" name="TextBox 18"/>
          <p:cNvSpPr txBox="1"/>
          <p:nvPr/>
        </p:nvSpPr>
        <p:spPr>
          <a:xfrm>
            <a:off x="8795576" y="1344911"/>
            <a:ext cx="1834220" cy="646331"/>
          </a:xfrm>
          <a:prstGeom prst="rect">
            <a:avLst/>
          </a:prstGeom>
          <a:noFill/>
        </p:spPr>
        <p:txBody>
          <a:bodyPr wrap="none" rtlCol="0">
            <a:spAutoFit/>
          </a:bodyPr>
          <a:lstStyle/>
          <a:p>
            <a:pPr algn="ctr"/>
            <a:r>
              <a:rPr lang="en-GB" dirty="0"/>
              <a:t>Advanced Offsite </a:t>
            </a:r>
          </a:p>
          <a:p>
            <a:pPr algn="ctr"/>
            <a:r>
              <a:rPr lang="en-GB" dirty="0"/>
              <a:t>Manufacture</a:t>
            </a:r>
          </a:p>
        </p:txBody>
      </p:sp>
      <p:sp>
        <p:nvSpPr>
          <p:cNvPr id="21" name="TextBox 20"/>
          <p:cNvSpPr txBox="1"/>
          <p:nvPr/>
        </p:nvSpPr>
        <p:spPr>
          <a:xfrm>
            <a:off x="1390050" y="1206412"/>
            <a:ext cx="2019464" cy="923330"/>
          </a:xfrm>
          <a:prstGeom prst="rect">
            <a:avLst/>
          </a:prstGeom>
          <a:noFill/>
        </p:spPr>
        <p:txBody>
          <a:bodyPr wrap="none" rtlCol="0">
            <a:spAutoFit/>
          </a:bodyPr>
          <a:lstStyle/>
          <a:p>
            <a:pPr algn="ctr"/>
            <a:r>
              <a:rPr lang="en-GB" dirty="0"/>
              <a:t>Virtual Reality &amp; </a:t>
            </a:r>
          </a:p>
          <a:p>
            <a:pPr algn="ctr"/>
            <a:r>
              <a:rPr lang="en-GB" dirty="0"/>
              <a:t>Augmented Reality </a:t>
            </a:r>
          </a:p>
          <a:p>
            <a:pPr algn="ctr"/>
            <a:r>
              <a:rPr lang="en-GB" dirty="0"/>
              <a:t>e.g. Pokémon Go</a:t>
            </a:r>
          </a:p>
        </p:txBody>
      </p:sp>
      <p:pic>
        <p:nvPicPr>
          <p:cNvPr id="5" name="Picture 4"/>
          <p:cNvPicPr>
            <a:picLocks noChangeAspect="1"/>
          </p:cNvPicPr>
          <p:nvPr/>
        </p:nvPicPr>
        <p:blipFill>
          <a:blip r:embed="rId9"/>
          <a:stretch>
            <a:fillRect/>
          </a:stretch>
        </p:blipFill>
        <p:spPr>
          <a:xfrm>
            <a:off x="3866835" y="1029353"/>
            <a:ext cx="4228191" cy="2682343"/>
          </a:xfrm>
          <a:prstGeom prst="rect">
            <a:avLst/>
          </a:prstGeom>
        </p:spPr>
      </p:pic>
      <p:pic>
        <p:nvPicPr>
          <p:cNvPr id="3076" name="Picture 4" descr="US Navy tests power-free industrial exoskeletons"/>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41905" y="3981235"/>
            <a:ext cx="4482216" cy="2520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378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5" name="Title 1"/>
          <p:cNvSpPr txBox="1">
            <a:spLocks/>
          </p:cNvSpPr>
          <p:nvPr/>
        </p:nvSpPr>
        <p:spPr>
          <a:xfrm>
            <a:off x="1380314" y="19898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a:solidFill>
                  <a:srgbClr val="00A7B5"/>
                </a:solidFill>
                <a:latin typeface="+mn-lt"/>
              </a:rPr>
              <a:t>It’s worth thinking about a career in the Built Environment!</a:t>
            </a:r>
          </a:p>
        </p:txBody>
      </p:sp>
    </p:spTree>
    <p:extLst>
      <p:ext uri="{BB962C8B-B14F-4D97-AF65-F5344CB8AC3E}">
        <p14:creationId xmlns:p14="http://schemas.microsoft.com/office/powerpoint/2010/main" val="18343039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3"/>
          <p:cNvGraphicFramePr>
            <a:graphicFrameLocks/>
          </p:cNvGraphicFramePr>
          <p:nvPr>
            <p:extLst>
              <p:ext uri="{D42A27DB-BD31-4B8C-83A1-F6EECF244321}">
                <p14:modId xmlns:p14="http://schemas.microsoft.com/office/powerpoint/2010/main" val="3223109916"/>
              </p:ext>
            </p:extLst>
          </p:nvPr>
        </p:nvGraphicFramePr>
        <p:xfrm>
          <a:off x="1" y="-1"/>
          <a:ext cx="12191997" cy="6858001"/>
        </p:xfrm>
        <a:graphic>
          <a:graphicData uri="http://schemas.openxmlformats.org/drawingml/2006/table">
            <a:tbl>
              <a:tblPr firstRow="1" bandRow="1">
                <a:tableStyleId>{5C22544A-7EE6-4342-B048-85BDC9FD1C3A}</a:tableStyleId>
              </a:tblPr>
              <a:tblGrid>
                <a:gridCol w="1949217">
                  <a:extLst>
                    <a:ext uri="{9D8B030D-6E8A-4147-A177-3AD203B41FA5}">
                      <a16:colId xmlns:a16="http://schemas.microsoft.com/office/drawing/2014/main" val="20000"/>
                    </a:ext>
                  </a:extLst>
                </a:gridCol>
                <a:gridCol w="1209793">
                  <a:extLst>
                    <a:ext uri="{9D8B030D-6E8A-4147-A177-3AD203B41FA5}">
                      <a16:colId xmlns:a16="http://schemas.microsoft.com/office/drawing/2014/main" val="20001"/>
                    </a:ext>
                  </a:extLst>
                </a:gridCol>
                <a:gridCol w="1175444">
                  <a:extLst>
                    <a:ext uri="{9D8B030D-6E8A-4147-A177-3AD203B41FA5}">
                      <a16:colId xmlns:a16="http://schemas.microsoft.com/office/drawing/2014/main" val="20002"/>
                    </a:ext>
                  </a:extLst>
                </a:gridCol>
                <a:gridCol w="1248909">
                  <a:extLst>
                    <a:ext uri="{9D8B030D-6E8A-4147-A177-3AD203B41FA5}">
                      <a16:colId xmlns:a16="http://schemas.microsoft.com/office/drawing/2014/main" val="20003"/>
                    </a:ext>
                  </a:extLst>
                </a:gridCol>
                <a:gridCol w="1126848">
                  <a:extLst>
                    <a:ext uri="{9D8B030D-6E8A-4147-A177-3AD203B41FA5}">
                      <a16:colId xmlns:a16="http://schemas.microsoft.com/office/drawing/2014/main" val="20004"/>
                    </a:ext>
                  </a:extLst>
                </a:gridCol>
                <a:gridCol w="1322437">
                  <a:extLst>
                    <a:ext uri="{9D8B030D-6E8A-4147-A177-3AD203B41FA5}">
                      <a16:colId xmlns:a16="http://schemas.microsoft.com/office/drawing/2014/main" val="20005"/>
                    </a:ext>
                  </a:extLst>
                </a:gridCol>
                <a:gridCol w="1322437">
                  <a:extLst>
                    <a:ext uri="{9D8B030D-6E8A-4147-A177-3AD203B41FA5}">
                      <a16:colId xmlns:a16="http://schemas.microsoft.com/office/drawing/2014/main" val="20006"/>
                    </a:ext>
                  </a:extLst>
                </a:gridCol>
                <a:gridCol w="2836912">
                  <a:extLst>
                    <a:ext uri="{9D8B030D-6E8A-4147-A177-3AD203B41FA5}">
                      <a16:colId xmlns:a16="http://schemas.microsoft.com/office/drawing/2014/main" val="20007"/>
                    </a:ext>
                  </a:extLst>
                </a:gridCol>
              </a:tblGrid>
              <a:tr h="1831587">
                <a:tc>
                  <a:txBody>
                    <a:bodyPr/>
                    <a:lstStyle/>
                    <a:p>
                      <a:pPr algn="ctr"/>
                      <a:endParaRPr lang="en-US" sz="1600" dirty="0">
                        <a:latin typeface="Calibri" panose="020F0502020204030204" pitchFamily="34" charset="0"/>
                      </a:endParaRPr>
                    </a:p>
                  </a:txBody>
                  <a:tcPr marL="56475" marR="56475" marT="34290" marB="34290" anchor="ctr">
                    <a:solidFill>
                      <a:srgbClr val="09A5B5"/>
                    </a:solidFill>
                  </a:tcPr>
                </a:tc>
                <a:tc>
                  <a:txBody>
                    <a:bodyPr/>
                    <a:lstStyle/>
                    <a:p>
                      <a:pPr algn="ctr"/>
                      <a:r>
                        <a:rPr lang="en-US" sz="1600" dirty="0">
                          <a:latin typeface="Calibri" panose="020F0502020204030204" pitchFamily="34" charset="0"/>
                        </a:rPr>
                        <a:t>TEAM</a:t>
                      </a:r>
                    </a:p>
                    <a:p>
                      <a:pPr algn="ctr"/>
                      <a:r>
                        <a:rPr lang="en-US" sz="1600" dirty="0">
                          <a:latin typeface="Calibri" panose="020F0502020204030204" pitchFamily="34" charset="0"/>
                        </a:rPr>
                        <a:t>   </a:t>
                      </a:r>
                      <a:r>
                        <a:rPr lang="en-US" sz="1600" baseline="0" dirty="0">
                          <a:latin typeface="Calibri" panose="020F0502020204030204" pitchFamily="34" charset="0"/>
                        </a:rPr>
                        <a:t> </a:t>
                      </a:r>
                      <a:r>
                        <a:rPr lang="en-US" sz="1600" dirty="0">
                          <a:latin typeface="Calibri" panose="020F0502020204030204" pitchFamily="34" charset="0"/>
                        </a:rPr>
                        <a:t>1</a:t>
                      </a:r>
                    </a:p>
                    <a:p>
                      <a:pPr algn="ctr"/>
                      <a:endParaRPr lang="en-US" sz="1600" dirty="0">
                        <a:latin typeface="Calibri" panose="020F0502020204030204" pitchFamily="34" charset="0"/>
                      </a:endParaRPr>
                    </a:p>
                    <a:p>
                      <a:pPr algn="ctr"/>
                      <a:r>
                        <a:rPr lang="en-US" sz="1600" dirty="0">
                          <a:latin typeface="Calibri" panose="020F0502020204030204" pitchFamily="34" charset="0"/>
                        </a:rPr>
                        <a:t>AREAS</a:t>
                      </a:r>
                    </a:p>
                    <a:p>
                      <a:pPr algn="ctr"/>
                      <a:r>
                        <a:rPr lang="en-US" sz="1600" dirty="0">
                          <a:latin typeface="Calibri" panose="020F0502020204030204" pitchFamily="34" charset="0"/>
                        </a:rPr>
                        <a:t>  2 </a:t>
                      </a:r>
                      <a:r>
                        <a:rPr lang="en-US" sz="1600" dirty="0" err="1">
                          <a:latin typeface="Calibri" panose="020F0502020204030204" pitchFamily="34" charset="0"/>
                        </a:rPr>
                        <a:t>d.p</a:t>
                      </a:r>
                      <a:endParaRPr lang="en-US" sz="1600" dirty="0">
                        <a:latin typeface="Calibri" panose="020F0502020204030204" pitchFamily="34" charset="0"/>
                      </a:endParaRPr>
                    </a:p>
                  </a:txBody>
                  <a:tcPr marL="56475" marR="56475" marT="34290" marB="34290" anchor="ctr">
                    <a:solidFill>
                      <a:srgbClr val="09A5B5"/>
                    </a:solidFill>
                  </a:tcPr>
                </a:tc>
                <a:tc>
                  <a:txBody>
                    <a:bodyPr/>
                    <a:lstStyle/>
                    <a:p>
                      <a:pPr algn="ctr"/>
                      <a:r>
                        <a:rPr lang="en-US" sz="1600" dirty="0">
                          <a:latin typeface="Calibri" panose="020F0502020204030204" pitchFamily="34" charset="0"/>
                        </a:rPr>
                        <a:t>TEAM</a:t>
                      </a:r>
                    </a:p>
                    <a:p>
                      <a:pPr algn="ctr"/>
                      <a:r>
                        <a:rPr lang="en-US" sz="1600" dirty="0">
                          <a:latin typeface="Calibri" panose="020F0502020204030204" pitchFamily="34" charset="0"/>
                        </a:rPr>
                        <a:t>    2</a:t>
                      </a:r>
                    </a:p>
                    <a:p>
                      <a:pPr algn="ctr"/>
                      <a:endParaRPr lang="en-US" sz="1600" dirty="0">
                        <a:latin typeface="Calibri" panose="020F0502020204030204" pitchFamily="34" charset="0"/>
                      </a:endParaRPr>
                    </a:p>
                    <a:p>
                      <a:pPr algn="ctr"/>
                      <a:r>
                        <a:rPr lang="en-US" sz="1600" dirty="0">
                          <a:latin typeface="Calibri" panose="020F0502020204030204" pitchFamily="34" charset="0"/>
                        </a:rPr>
                        <a:t>AREAS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anose="020F0502020204030204" pitchFamily="34" charset="0"/>
                        </a:rPr>
                        <a:t> 2 </a:t>
                      </a:r>
                      <a:r>
                        <a:rPr lang="en-US" sz="1600" dirty="0" err="1">
                          <a:latin typeface="Calibri" panose="020F0502020204030204" pitchFamily="34" charset="0"/>
                        </a:rPr>
                        <a:t>d.p</a:t>
                      </a:r>
                      <a:endParaRPr lang="en-US" sz="1600" dirty="0">
                        <a:latin typeface="Calibri" panose="020F0502020204030204" pitchFamily="34" charset="0"/>
                      </a:endParaRPr>
                    </a:p>
                    <a:p>
                      <a:pPr algn="ctr"/>
                      <a:endParaRPr lang="en-US" sz="1600" dirty="0">
                        <a:latin typeface="Calibri" panose="020F0502020204030204" pitchFamily="34" charset="0"/>
                      </a:endParaRPr>
                    </a:p>
                  </a:txBody>
                  <a:tcPr marL="56475" marR="56475" marT="34290" marB="34290" anchor="ctr">
                    <a:solidFill>
                      <a:srgbClr val="09A5B5"/>
                    </a:solidFill>
                  </a:tcPr>
                </a:tc>
                <a:tc>
                  <a:txBody>
                    <a:bodyPr/>
                    <a:lstStyle/>
                    <a:p>
                      <a:pPr algn="ctr"/>
                      <a:r>
                        <a:rPr lang="en-US" sz="1600" dirty="0">
                          <a:latin typeface="Calibri" panose="020F0502020204030204" pitchFamily="34" charset="0"/>
                        </a:rPr>
                        <a:t>TEAM</a:t>
                      </a:r>
                    </a:p>
                    <a:p>
                      <a:pPr algn="ctr"/>
                      <a:r>
                        <a:rPr lang="en-US" sz="1600" dirty="0">
                          <a:latin typeface="Calibri" panose="020F0502020204030204" pitchFamily="34" charset="0"/>
                        </a:rPr>
                        <a:t>    3</a:t>
                      </a:r>
                    </a:p>
                    <a:p>
                      <a:pPr algn="ctr"/>
                      <a:endParaRPr lang="en-US" sz="1600" dirty="0">
                        <a:latin typeface="Calibri" panose="020F0502020204030204" pitchFamily="34" charset="0"/>
                      </a:endParaRPr>
                    </a:p>
                    <a:p>
                      <a:pPr algn="ctr"/>
                      <a:r>
                        <a:rPr lang="en-US" sz="1600" dirty="0">
                          <a:latin typeface="Calibri" panose="020F0502020204030204" pitchFamily="34" charset="0"/>
                        </a:rPr>
                        <a:t>AREAS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anose="020F0502020204030204" pitchFamily="34" charset="0"/>
                        </a:rPr>
                        <a:t> 2 </a:t>
                      </a:r>
                      <a:r>
                        <a:rPr lang="en-US" sz="1600" dirty="0" err="1">
                          <a:latin typeface="Calibri" panose="020F0502020204030204" pitchFamily="34" charset="0"/>
                        </a:rPr>
                        <a:t>d.p</a:t>
                      </a:r>
                      <a:endParaRPr lang="en-US" sz="1600" dirty="0">
                        <a:latin typeface="Calibri" panose="020F0502020204030204" pitchFamily="34" charset="0"/>
                      </a:endParaRPr>
                    </a:p>
                    <a:p>
                      <a:pPr algn="ctr"/>
                      <a:endParaRPr lang="en-US" sz="1600" dirty="0">
                        <a:latin typeface="Calibri" panose="020F0502020204030204" pitchFamily="34" charset="0"/>
                      </a:endParaRPr>
                    </a:p>
                  </a:txBody>
                  <a:tcPr marL="56475" marR="56475" marT="34290" marB="34290" anchor="ctr">
                    <a:solidFill>
                      <a:srgbClr val="09A5B5"/>
                    </a:solidFill>
                  </a:tcPr>
                </a:tc>
                <a:tc>
                  <a:txBody>
                    <a:bodyPr/>
                    <a:lstStyle/>
                    <a:p>
                      <a:pPr algn="ctr"/>
                      <a:r>
                        <a:rPr lang="en-US" sz="1600" dirty="0">
                          <a:latin typeface="Calibri" panose="020F0502020204030204" pitchFamily="34" charset="0"/>
                        </a:rPr>
                        <a:t>TEAM</a:t>
                      </a:r>
                    </a:p>
                    <a:p>
                      <a:pPr algn="ctr"/>
                      <a:r>
                        <a:rPr lang="en-US" sz="1600" dirty="0">
                          <a:latin typeface="Calibri" panose="020F0502020204030204" pitchFamily="34" charset="0"/>
                        </a:rPr>
                        <a:t>    4</a:t>
                      </a:r>
                    </a:p>
                    <a:p>
                      <a:pPr algn="ctr"/>
                      <a:endParaRPr lang="en-US" sz="1600" dirty="0">
                        <a:latin typeface="Calibri" panose="020F0502020204030204" pitchFamily="34" charset="0"/>
                      </a:endParaRPr>
                    </a:p>
                    <a:p>
                      <a:pPr algn="ctr"/>
                      <a:r>
                        <a:rPr lang="en-US" sz="1600" dirty="0">
                          <a:latin typeface="Calibri" panose="020F0502020204030204" pitchFamily="34" charset="0"/>
                        </a:rPr>
                        <a:t>AREAS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anose="020F0502020204030204" pitchFamily="34" charset="0"/>
                        </a:rPr>
                        <a:t> 2 </a:t>
                      </a:r>
                      <a:r>
                        <a:rPr lang="en-US" sz="1600" dirty="0" err="1">
                          <a:latin typeface="Calibri" panose="020F0502020204030204" pitchFamily="34" charset="0"/>
                        </a:rPr>
                        <a:t>d.p</a:t>
                      </a:r>
                      <a:endParaRPr lang="en-US" sz="1600" dirty="0">
                        <a:latin typeface="Calibri" panose="020F0502020204030204" pitchFamily="34" charset="0"/>
                      </a:endParaRPr>
                    </a:p>
                    <a:p>
                      <a:pPr algn="ctr"/>
                      <a:endParaRPr lang="en-US" sz="1600" dirty="0">
                        <a:latin typeface="Calibri" panose="020F0502020204030204" pitchFamily="34" charset="0"/>
                      </a:endParaRPr>
                    </a:p>
                  </a:txBody>
                  <a:tcPr marL="56475" marR="56475" marT="34290" marB="34290" anchor="ctr">
                    <a:solidFill>
                      <a:srgbClr val="09A5B5"/>
                    </a:solidFill>
                  </a:tcPr>
                </a:tc>
                <a:tc>
                  <a:txBody>
                    <a:bodyPr/>
                    <a:lstStyle/>
                    <a:p>
                      <a:pPr algn="ctr"/>
                      <a:r>
                        <a:rPr lang="en-US" sz="1600" dirty="0">
                          <a:latin typeface="Calibri" panose="020F0502020204030204" pitchFamily="34" charset="0"/>
                        </a:rPr>
                        <a:t>TEAM</a:t>
                      </a:r>
                    </a:p>
                    <a:p>
                      <a:pPr algn="ctr"/>
                      <a:r>
                        <a:rPr lang="en-US" sz="1600" dirty="0">
                          <a:latin typeface="Calibri" panose="020F0502020204030204" pitchFamily="34" charset="0"/>
                        </a:rPr>
                        <a:t>    5</a:t>
                      </a:r>
                    </a:p>
                    <a:p>
                      <a:pPr algn="ctr"/>
                      <a:endParaRPr lang="en-US" sz="1600" dirty="0">
                        <a:latin typeface="Calibri" panose="020F0502020204030204" pitchFamily="34" charset="0"/>
                      </a:endParaRPr>
                    </a:p>
                    <a:p>
                      <a:pPr algn="ctr"/>
                      <a:r>
                        <a:rPr lang="en-US" sz="1600" dirty="0">
                          <a:latin typeface="Calibri" panose="020F0502020204030204" pitchFamily="34" charset="0"/>
                        </a:rPr>
                        <a:t>AREAS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anose="020F0502020204030204" pitchFamily="34" charset="0"/>
                        </a:rPr>
                        <a:t> 2 </a:t>
                      </a:r>
                      <a:r>
                        <a:rPr lang="en-US" sz="1600" dirty="0" err="1">
                          <a:latin typeface="Calibri" panose="020F0502020204030204" pitchFamily="34" charset="0"/>
                        </a:rPr>
                        <a:t>d.p</a:t>
                      </a:r>
                      <a:endParaRPr lang="en-US" sz="1600" dirty="0">
                        <a:latin typeface="Calibri" panose="020F0502020204030204" pitchFamily="34" charset="0"/>
                      </a:endParaRPr>
                    </a:p>
                    <a:p>
                      <a:pPr algn="ctr"/>
                      <a:endParaRPr lang="en-US" sz="1600" dirty="0">
                        <a:latin typeface="Calibri" panose="020F0502020204030204" pitchFamily="34" charset="0"/>
                      </a:endParaRPr>
                    </a:p>
                  </a:txBody>
                  <a:tcPr marL="56475" marR="56475" marT="34290" marB="34290" anchor="ctr">
                    <a:solidFill>
                      <a:srgbClr val="09A5B5"/>
                    </a:solidFill>
                  </a:tcPr>
                </a:tc>
                <a:tc>
                  <a:txBody>
                    <a:bodyPr/>
                    <a:lstStyle/>
                    <a:p>
                      <a:pPr algn="ctr"/>
                      <a:r>
                        <a:rPr lang="en-US" sz="1600" dirty="0">
                          <a:latin typeface="Calibri" panose="020F0502020204030204" pitchFamily="34" charset="0"/>
                        </a:rPr>
                        <a:t>TEAM</a:t>
                      </a:r>
                    </a:p>
                    <a:p>
                      <a:pPr algn="ctr"/>
                      <a:r>
                        <a:rPr lang="en-US" sz="1600" baseline="0" dirty="0">
                          <a:latin typeface="Calibri" panose="020F0502020204030204" pitchFamily="34" charset="0"/>
                        </a:rPr>
                        <a:t>    6</a:t>
                      </a:r>
                    </a:p>
                    <a:p>
                      <a:pPr algn="ctr"/>
                      <a:endParaRPr lang="en-US" sz="1600" baseline="0" dirty="0">
                        <a:latin typeface="Calibri" panose="020F0502020204030204" pitchFamily="34" charset="0"/>
                      </a:endParaRPr>
                    </a:p>
                    <a:p>
                      <a:pPr algn="ctr"/>
                      <a:r>
                        <a:rPr lang="en-US" sz="1600" baseline="0" dirty="0">
                          <a:latin typeface="Calibri" panose="020F0502020204030204" pitchFamily="34" charset="0"/>
                        </a:rPr>
                        <a:t>AREAS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0" dirty="0">
                          <a:latin typeface="Calibri" panose="020F0502020204030204" pitchFamily="34" charset="0"/>
                        </a:rPr>
                        <a:t> </a:t>
                      </a:r>
                      <a:r>
                        <a:rPr lang="en-US" sz="1600" dirty="0">
                          <a:latin typeface="Calibri" panose="020F0502020204030204" pitchFamily="34" charset="0"/>
                        </a:rPr>
                        <a:t>2 </a:t>
                      </a:r>
                      <a:r>
                        <a:rPr lang="en-US" sz="1600" dirty="0" err="1">
                          <a:latin typeface="Calibri" panose="020F0502020204030204" pitchFamily="34" charset="0"/>
                        </a:rPr>
                        <a:t>d.p</a:t>
                      </a:r>
                      <a:endParaRPr lang="en-US" sz="1600" dirty="0">
                        <a:latin typeface="Calibri" panose="020F0502020204030204" pitchFamily="34" charset="0"/>
                      </a:endParaRPr>
                    </a:p>
                    <a:p>
                      <a:pPr algn="ctr"/>
                      <a:endParaRPr lang="en-US" sz="1600" dirty="0">
                        <a:latin typeface="Calibri" panose="020F0502020204030204" pitchFamily="34" charset="0"/>
                      </a:endParaRPr>
                    </a:p>
                  </a:txBody>
                  <a:tcPr marL="56475" marR="56475" marT="34290" marB="34290" anchor="ctr">
                    <a:solidFill>
                      <a:srgbClr val="09A5B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anose="020F0502020204030204" pitchFamily="34" charset="0"/>
                        </a:rPr>
                        <a:t>ACTUAL AREAS</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anose="020F0502020204030204" pitchFamily="34" charset="0"/>
                        </a:rPr>
                        <a:t>BY Q/S </a:t>
                      </a:r>
                    </a:p>
                    <a:p>
                      <a:pPr algn="ctr"/>
                      <a:endParaRPr lang="en-US" sz="1600" dirty="0">
                        <a:latin typeface="Calibri" panose="020F050202020403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latin typeface="Calibri" panose="020F0502020204030204" pitchFamily="34" charset="0"/>
                        </a:rPr>
                        <a:t> 2 </a:t>
                      </a:r>
                      <a:r>
                        <a:rPr lang="en-US" sz="1600" dirty="0" err="1">
                          <a:latin typeface="Calibri" panose="020F0502020204030204" pitchFamily="34" charset="0"/>
                        </a:rPr>
                        <a:t>d.p</a:t>
                      </a:r>
                      <a:endParaRPr lang="en-US" sz="1600" dirty="0">
                        <a:latin typeface="Calibri" panose="020F0502020204030204" pitchFamily="34" charset="0"/>
                      </a:endParaRPr>
                    </a:p>
                    <a:p>
                      <a:pPr algn="ctr"/>
                      <a:endParaRPr lang="en-US" sz="1600" dirty="0">
                        <a:latin typeface="Calibri" panose="020F0502020204030204" pitchFamily="34" charset="0"/>
                      </a:endParaRPr>
                    </a:p>
                  </a:txBody>
                  <a:tcPr marL="56475" marR="56475" marT="34290" marB="34290" anchor="ctr">
                    <a:solidFill>
                      <a:srgbClr val="09A5B5"/>
                    </a:solidFill>
                  </a:tcPr>
                </a:tc>
                <a:extLst>
                  <a:ext uri="{0D108BD9-81ED-4DB2-BD59-A6C34878D82A}">
                    <a16:rowId xmlns:a16="http://schemas.microsoft.com/office/drawing/2014/main" val="10000"/>
                  </a:ext>
                </a:extLst>
              </a:tr>
              <a:tr h="715976">
                <a:tc>
                  <a:txBody>
                    <a:bodyPr/>
                    <a:lstStyle/>
                    <a:p>
                      <a:pPr algn="ctr"/>
                      <a:r>
                        <a:rPr lang="en-US" sz="1600" b="1" dirty="0">
                          <a:latin typeface="Calibri" panose="020F0502020204030204" pitchFamily="34" charset="0"/>
                        </a:rPr>
                        <a:t>WALL 1</a:t>
                      </a:r>
                    </a:p>
                    <a:p>
                      <a:pPr algn="ctr"/>
                      <a:r>
                        <a:rPr lang="en-US" sz="1600" b="1" baseline="0" dirty="0">
                          <a:latin typeface="Calibri" panose="020F0502020204030204" pitchFamily="34" charset="0"/>
                        </a:rPr>
                        <a:t>    m</a:t>
                      </a:r>
                      <a:r>
                        <a:rPr lang="en-US" sz="1600" b="1" baseline="30000" dirty="0">
                          <a:latin typeface="Calibri" panose="020F0502020204030204" pitchFamily="34" charset="0"/>
                        </a:rPr>
                        <a:t>2</a:t>
                      </a:r>
                      <a:endParaRPr lang="en-US" sz="1600" b="1"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extLst>
                  <a:ext uri="{0D108BD9-81ED-4DB2-BD59-A6C34878D82A}">
                    <a16:rowId xmlns:a16="http://schemas.microsoft.com/office/drawing/2014/main" val="10001"/>
                  </a:ext>
                </a:extLst>
              </a:tr>
              <a:tr h="737636">
                <a:tc>
                  <a:txBody>
                    <a:bodyPr/>
                    <a:lstStyle/>
                    <a:p>
                      <a:pPr algn="ctr"/>
                      <a:r>
                        <a:rPr lang="en-US" sz="1600" b="1" dirty="0">
                          <a:latin typeface="Calibri" panose="020F0502020204030204" pitchFamily="34" charset="0"/>
                        </a:rPr>
                        <a:t>WALL 2</a:t>
                      </a:r>
                    </a:p>
                    <a:p>
                      <a:pPr algn="ctr"/>
                      <a:r>
                        <a:rPr lang="en-US" sz="1600" b="1" dirty="0">
                          <a:latin typeface="Calibri" panose="020F0502020204030204" pitchFamily="34" charset="0"/>
                        </a:rPr>
                        <a:t>    m</a:t>
                      </a:r>
                      <a:r>
                        <a:rPr lang="en-US" sz="1600" b="1" baseline="30000" dirty="0">
                          <a:latin typeface="Calibri" panose="020F0502020204030204" pitchFamily="34" charset="0"/>
                        </a:rPr>
                        <a:t>2</a:t>
                      </a:r>
                      <a:endParaRPr lang="en-US" sz="1600" b="1" dirty="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dirty="0">
                        <a:latin typeface="Calibri" panose="020F0502020204030204" pitchFamily="34" charset="0"/>
                      </a:endParaRPr>
                    </a:p>
                  </a:txBody>
                  <a:tcPr marL="56475" marR="56475" marT="34290" marB="34290" anchor="ctr">
                    <a:solidFill>
                      <a:srgbClr val="D1D3D4"/>
                    </a:solidFill>
                  </a:tcPr>
                </a:tc>
                <a:extLst>
                  <a:ext uri="{0D108BD9-81ED-4DB2-BD59-A6C34878D82A}">
                    <a16:rowId xmlns:a16="http://schemas.microsoft.com/office/drawing/2014/main" val="10002"/>
                  </a:ext>
                </a:extLst>
              </a:tr>
              <a:tr h="819173">
                <a:tc>
                  <a:txBody>
                    <a:bodyPr/>
                    <a:lstStyle/>
                    <a:p>
                      <a:pPr algn="ctr"/>
                      <a:r>
                        <a:rPr lang="en-US" sz="1600" b="1" dirty="0">
                          <a:latin typeface="Calibri" panose="020F0502020204030204" pitchFamily="34" charset="0"/>
                        </a:rPr>
                        <a:t>WALL 3</a:t>
                      </a:r>
                    </a:p>
                    <a:p>
                      <a:pPr algn="ctr"/>
                      <a:r>
                        <a:rPr lang="en-US" sz="1600" b="1" dirty="0">
                          <a:latin typeface="Calibri" panose="020F0502020204030204" pitchFamily="34" charset="0"/>
                        </a:rPr>
                        <a:t>     m</a:t>
                      </a:r>
                      <a:r>
                        <a:rPr lang="en-US" sz="1600" b="1" baseline="30000" dirty="0">
                          <a:latin typeface="Calibri" panose="020F0502020204030204" pitchFamily="34" charset="0"/>
                        </a:rPr>
                        <a:t>2</a:t>
                      </a:r>
                      <a:endParaRPr lang="en-US" sz="1600" b="1"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extLst>
                  <a:ext uri="{0D108BD9-81ED-4DB2-BD59-A6C34878D82A}">
                    <a16:rowId xmlns:a16="http://schemas.microsoft.com/office/drawing/2014/main" val="10003"/>
                  </a:ext>
                </a:extLst>
              </a:tr>
              <a:tr h="758435">
                <a:tc>
                  <a:txBody>
                    <a:bodyPr/>
                    <a:lstStyle/>
                    <a:p>
                      <a:pPr algn="ctr"/>
                      <a:r>
                        <a:rPr lang="en-US" sz="1600" b="1" dirty="0">
                          <a:latin typeface="Calibri" panose="020F0502020204030204" pitchFamily="34" charset="0"/>
                        </a:rPr>
                        <a:t>WALL</a:t>
                      </a:r>
                      <a:r>
                        <a:rPr lang="en-US" sz="1600" b="1" baseline="0" dirty="0">
                          <a:latin typeface="Calibri" panose="020F0502020204030204" pitchFamily="34" charset="0"/>
                        </a:rPr>
                        <a:t> 4</a:t>
                      </a:r>
                    </a:p>
                    <a:p>
                      <a:pPr algn="ctr"/>
                      <a:r>
                        <a:rPr lang="en-US" sz="1600" b="1" baseline="0" dirty="0">
                          <a:latin typeface="Calibri" panose="020F0502020204030204" pitchFamily="34" charset="0"/>
                        </a:rPr>
                        <a:t>     m</a:t>
                      </a:r>
                      <a:r>
                        <a:rPr lang="en-US" sz="1600" b="1" baseline="30000" dirty="0">
                          <a:latin typeface="Calibri" panose="020F0502020204030204" pitchFamily="34" charset="0"/>
                        </a:rPr>
                        <a:t>2</a:t>
                      </a:r>
                      <a:endParaRPr lang="en-US" sz="1600" b="1" baseline="0" dirty="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dirty="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dirty="0">
                        <a:latin typeface="Calibri" panose="020F0502020204030204" pitchFamily="34" charset="0"/>
                      </a:endParaRPr>
                    </a:p>
                  </a:txBody>
                  <a:tcPr marL="56475" marR="56475" marT="34290" marB="34290" anchor="ctr">
                    <a:solidFill>
                      <a:srgbClr val="D1D3D4"/>
                    </a:solidFill>
                  </a:tcPr>
                </a:tc>
                <a:extLst>
                  <a:ext uri="{0D108BD9-81ED-4DB2-BD59-A6C34878D82A}">
                    <a16:rowId xmlns:a16="http://schemas.microsoft.com/office/drawing/2014/main" val="10004"/>
                  </a:ext>
                </a:extLst>
              </a:tr>
              <a:tr h="997597">
                <a:tc>
                  <a:txBody>
                    <a:bodyPr/>
                    <a:lstStyle/>
                    <a:p>
                      <a:pPr algn="ctr"/>
                      <a:r>
                        <a:rPr lang="en-US" sz="1600" b="1" dirty="0">
                          <a:latin typeface="Calibri" panose="020F0502020204030204" pitchFamily="34" charset="0"/>
                        </a:rPr>
                        <a:t>TOTAL DOORWAYS</a:t>
                      </a:r>
                    </a:p>
                    <a:p>
                      <a:pPr algn="ctr"/>
                      <a:r>
                        <a:rPr lang="en-US" sz="1600" b="1" dirty="0">
                          <a:latin typeface="Calibri" panose="020F0502020204030204" pitchFamily="34" charset="0"/>
                        </a:rPr>
                        <a:t>      m</a:t>
                      </a:r>
                      <a:r>
                        <a:rPr lang="en-US" sz="1600" b="1" baseline="30000" dirty="0">
                          <a:latin typeface="Calibri" panose="020F0502020204030204" pitchFamily="34" charset="0"/>
                        </a:rPr>
                        <a:t>2</a:t>
                      </a:r>
                      <a:endParaRPr lang="en-US" sz="1600" b="1" dirty="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a:latin typeface="Calibri" panose="020F0502020204030204" pitchFamily="34" charset="0"/>
                      </a:endParaRPr>
                    </a:p>
                  </a:txBody>
                  <a:tcPr marL="56475" marR="56475" marT="34290" marB="34290" anchor="ctr">
                    <a:solidFill>
                      <a:srgbClr val="CCE7EB"/>
                    </a:solidFill>
                  </a:tcPr>
                </a:tc>
                <a:tc>
                  <a:txBody>
                    <a:bodyPr/>
                    <a:lstStyle/>
                    <a:p>
                      <a:pPr algn="ctr"/>
                      <a:endParaRPr lang="en-US" sz="1600" dirty="0">
                        <a:latin typeface="Calibri" panose="020F0502020204030204" pitchFamily="34" charset="0"/>
                      </a:endParaRPr>
                    </a:p>
                  </a:txBody>
                  <a:tcPr marL="56475" marR="56475" marT="34290" marB="34290" anchor="ctr">
                    <a:solidFill>
                      <a:srgbClr val="CCE7EB"/>
                    </a:solidFill>
                  </a:tcPr>
                </a:tc>
                <a:extLst>
                  <a:ext uri="{0D108BD9-81ED-4DB2-BD59-A6C34878D82A}">
                    <a16:rowId xmlns:a16="http://schemas.microsoft.com/office/drawing/2014/main" val="10005"/>
                  </a:ext>
                </a:extLst>
              </a:tr>
              <a:tr h="997597">
                <a:tc>
                  <a:txBody>
                    <a:bodyPr/>
                    <a:lstStyle/>
                    <a:p>
                      <a:pPr algn="ctr"/>
                      <a:r>
                        <a:rPr lang="en-US" sz="1600" b="1" dirty="0">
                          <a:latin typeface="Calibri" panose="020F0502020204030204" pitchFamily="34" charset="0"/>
                        </a:rPr>
                        <a:t>TOTAL WINDOWS</a:t>
                      </a:r>
                    </a:p>
                    <a:p>
                      <a:pPr algn="ctr"/>
                      <a:r>
                        <a:rPr lang="en-US" sz="1600" b="1" dirty="0">
                          <a:latin typeface="Calibri" panose="020F0502020204030204" pitchFamily="34" charset="0"/>
                        </a:rPr>
                        <a:t>      m</a:t>
                      </a:r>
                      <a:r>
                        <a:rPr lang="en-US" sz="1600" b="1" baseline="30000" dirty="0">
                          <a:latin typeface="Calibri" panose="020F0502020204030204" pitchFamily="34" charset="0"/>
                        </a:rPr>
                        <a:t>2</a:t>
                      </a:r>
                      <a:endParaRPr lang="en-US" sz="1600" b="1" dirty="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dirty="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dirty="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a:latin typeface="Calibri" panose="020F0502020204030204" pitchFamily="34" charset="0"/>
                      </a:endParaRPr>
                    </a:p>
                  </a:txBody>
                  <a:tcPr marL="56475" marR="56475" marT="34290" marB="34290" anchor="ctr">
                    <a:solidFill>
                      <a:srgbClr val="D1D3D4"/>
                    </a:solidFill>
                  </a:tcPr>
                </a:tc>
                <a:tc>
                  <a:txBody>
                    <a:bodyPr/>
                    <a:lstStyle/>
                    <a:p>
                      <a:pPr algn="ctr"/>
                      <a:endParaRPr lang="en-US" sz="1600" dirty="0">
                        <a:latin typeface="Calibri" panose="020F0502020204030204" pitchFamily="34" charset="0"/>
                      </a:endParaRPr>
                    </a:p>
                  </a:txBody>
                  <a:tcPr marL="56475" marR="56475" marT="34290" marB="34290" anchor="ctr">
                    <a:solidFill>
                      <a:srgbClr val="D1D3D4"/>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629720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TotalTime>
  <Words>1032</Words>
  <Application>Microsoft Office PowerPoint</Application>
  <PresentationFormat>Widescreen</PresentationFormat>
  <Paragraphs>160</Paragraphs>
  <Slides>8</Slides>
  <Notes>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Arial</vt:lpstr>
      <vt:lpstr>Calibri</vt:lpstr>
      <vt:lpstr>Calibri Light</vt:lpstr>
      <vt:lpstr>Museo Sans Cyrl 700</vt:lpstr>
      <vt:lpstr>Office Theme</vt:lpstr>
      <vt:lpstr>Go Construct PPT Template</vt:lpstr>
      <vt:lpstr>Measuring in 3D</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Employability Skills Workshop</dc:title>
  <dc:creator>Naziyah Miah</dc:creator>
  <cp:lastModifiedBy>Sameerah Marshall</cp:lastModifiedBy>
  <cp:revision>128</cp:revision>
  <dcterms:created xsi:type="dcterms:W3CDTF">2019-06-28T14:14:07Z</dcterms:created>
  <dcterms:modified xsi:type="dcterms:W3CDTF">2023-07-28T11:57:42Z</dcterms:modified>
</cp:coreProperties>
</file>