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4" r:id="rId1"/>
  </p:sldMasterIdLst>
  <p:notesMasterIdLst>
    <p:notesMasterId r:id="rId28"/>
  </p:notesMasterIdLst>
  <p:handoutMasterIdLst>
    <p:handoutMasterId r:id="rId29"/>
  </p:handoutMasterIdLst>
  <p:sldIdLst>
    <p:sldId id="283" r:id="rId2"/>
    <p:sldId id="268" r:id="rId3"/>
    <p:sldId id="303" r:id="rId4"/>
    <p:sldId id="304" r:id="rId5"/>
    <p:sldId id="305" r:id="rId6"/>
    <p:sldId id="306" r:id="rId7"/>
    <p:sldId id="307" r:id="rId8"/>
    <p:sldId id="308" r:id="rId9"/>
    <p:sldId id="309" r:id="rId10"/>
    <p:sldId id="310" r:id="rId11"/>
    <p:sldId id="311" r:id="rId12"/>
    <p:sldId id="312" r:id="rId13"/>
    <p:sldId id="313" r:id="rId14"/>
    <p:sldId id="314" r:id="rId15"/>
    <p:sldId id="315" r:id="rId16"/>
    <p:sldId id="316" r:id="rId17"/>
    <p:sldId id="317" r:id="rId18"/>
    <p:sldId id="319" r:id="rId19"/>
    <p:sldId id="320" r:id="rId20"/>
    <p:sldId id="321" r:id="rId21"/>
    <p:sldId id="322" r:id="rId22"/>
    <p:sldId id="323" r:id="rId23"/>
    <p:sldId id="324" r:id="rId24"/>
    <p:sldId id="325" r:id="rId25"/>
    <p:sldId id="326" r:id="rId26"/>
    <p:sldId id="302" r:id="rId27"/>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CC48"/>
    <a:srgbClr val="498339"/>
    <a:srgbClr val="279BCE"/>
    <a:srgbClr val="6AA9DD"/>
    <a:srgbClr val="1C2346"/>
    <a:srgbClr val="2B57A4"/>
    <a:srgbClr val="264C22"/>
    <a:srgbClr val="65B04B"/>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315" autoAdjust="0"/>
    <p:restoredTop sz="82629" autoAdjust="0"/>
  </p:normalViewPr>
  <p:slideViewPr>
    <p:cSldViewPr snapToGrid="0" snapToObjects="1">
      <p:cViewPr>
        <p:scale>
          <a:sx n="100" d="100"/>
          <a:sy n="100" d="100"/>
        </p:scale>
        <p:origin x="158" y="125"/>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85" d="100"/>
          <a:sy n="85" d="100"/>
        </p:scale>
        <p:origin x="-3834"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ZA"/>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8AB7562-90BB-4E8C-9580-AB50A3580E3C}" type="datetimeFigureOut">
              <a:rPr lang="en-ZA" smtClean="0"/>
              <a:t>2015/09/23</a:t>
            </a:fld>
            <a:endParaRPr lang="en-ZA"/>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ZA"/>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8B01456-8100-4F02-BA61-D827A94533C8}" type="slidenum">
              <a:rPr lang="en-ZA" smtClean="0"/>
              <a:t>‹#›</a:t>
            </a:fld>
            <a:endParaRPr lang="en-ZA"/>
          </a:p>
        </p:txBody>
      </p:sp>
    </p:spTree>
    <p:extLst>
      <p:ext uri="{BB962C8B-B14F-4D97-AF65-F5344CB8AC3E}">
        <p14:creationId xmlns:p14="http://schemas.microsoft.com/office/powerpoint/2010/main" val="17202647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E2CECB3-252F-4E2B-ACC3-67DBCBBC5B3D}" type="datetimeFigureOut">
              <a:rPr lang="en-GB" smtClean="0"/>
              <a:t>23/09/2015</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75105D7-B004-47F4-B324-F21CA3DEE8FA}" type="slidenum">
              <a:rPr lang="en-GB" smtClean="0"/>
              <a:t>‹#›</a:t>
            </a:fld>
            <a:endParaRPr lang="en-GB"/>
          </a:p>
        </p:txBody>
      </p:sp>
    </p:spTree>
    <p:extLst>
      <p:ext uri="{BB962C8B-B14F-4D97-AF65-F5344CB8AC3E}">
        <p14:creationId xmlns:p14="http://schemas.microsoft.com/office/powerpoint/2010/main" val="5525552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latin typeface="Arial" panose="020B0604020202020204" pitchFamily="34" charset="0"/>
                <a:cs typeface="Arial" panose="020B0604020202020204" pitchFamily="34" charset="0"/>
              </a:rPr>
              <a:t>The following slides complement the Bridge Building Challenge activity. </a:t>
            </a:r>
          </a:p>
          <a:p>
            <a:endParaRPr lang="en-GB" dirty="0" smtClean="0">
              <a:latin typeface="Arial" panose="020B0604020202020204" pitchFamily="34" charset="0"/>
              <a:cs typeface="Arial" panose="020B0604020202020204" pitchFamily="34" charset="0"/>
            </a:endParaRPr>
          </a:p>
          <a:p>
            <a:r>
              <a:rPr lang="en-GB" dirty="0" smtClean="0">
                <a:latin typeface="Arial" panose="020B0604020202020204" pitchFamily="34" charset="0"/>
                <a:cs typeface="Arial" panose="020B0604020202020204" pitchFamily="34" charset="0"/>
              </a:rPr>
              <a:t>They are not all essential to the activity so some can be omitted to reduce the time taken, or if the deliverer feels there is too much information for their audience.</a:t>
            </a:r>
          </a:p>
          <a:p>
            <a:endParaRPr lang="en-GB" dirty="0" smtClean="0">
              <a:latin typeface="Arial" panose="020B0604020202020204" pitchFamily="34" charset="0"/>
              <a:cs typeface="Arial" panose="020B0604020202020204" pitchFamily="34" charset="0"/>
            </a:endParaRPr>
          </a:p>
          <a:p>
            <a:r>
              <a:rPr lang="en-GB" b="1" dirty="0" smtClean="0">
                <a:latin typeface="Arial" panose="020B0604020202020204" pitchFamily="34" charset="0"/>
                <a:cs typeface="Arial" panose="020B0604020202020204" pitchFamily="34" charset="0"/>
              </a:rPr>
              <a:t>Introduction to the activity</a:t>
            </a:r>
          </a:p>
          <a:p>
            <a:endParaRPr lang="en-GB" dirty="0" smtClean="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dirty="0" smtClean="0">
                <a:latin typeface="Arial" panose="020B0604020202020204" pitchFamily="34" charset="0"/>
                <a:cs typeface="Arial" panose="020B0604020202020204" pitchFamily="34" charset="0"/>
              </a:rPr>
              <a:t>Start by asking the audience what types of bridges they are aware of,</a:t>
            </a:r>
            <a:r>
              <a:rPr lang="en-GB" baseline="0" dirty="0" smtClean="0">
                <a:latin typeface="Arial" panose="020B0604020202020204" pitchFamily="34" charset="0"/>
                <a:cs typeface="Arial" panose="020B0604020202020204" pitchFamily="34" charset="0"/>
              </a:rPr>
              <a:t> e.g.</a:t>
            </a:r>
            <a:r>
              <a:rPr lang="en-GB" dirty="0" smtClean="0">
                <a:latin typeface="Arial" panose="020B0604020202020204" pitchFamily="34" charset="0"/>
                <a:cs typeface="Arial" panose="020B0604020202020204" pitchFamily="34" charset="0"/>
              </a:rPr>
              <a:t> railway, foot</a:t>
            </a:r>
            <a:r>
              <a:rPr lang="en-GB" baseline="0" dirty="0" smtClean="0">
                <a:latin typeface="Arial" panose="020B0604020202020204" pitchFamily="34" charset="0"/>
                <a:cs typeface="Arial" panose="020B0604020202020204" pitchFamily="34" charset="0"/>
              </a:rPr>
              <a:t> and </a:t>
            </a:r>
            <a:r>
              <a:rPr lang="en-GB" dirty="0" smtClean="0">
                <a:latin typeface="Arial" panose="020B0604020202020204" pitchFamily="34" charset="0"/>
                <a:cs typeface="Arial" panose="020B0604020202020204" pitchFamily="34" charset="0"/>
              </a:rPr>
              <a:t>road bridges.  </a:t>
            </a:r>
          </a:p>
          <a:p>
            <a:pPr marL="0" indent="0">
              <a:buFont typeface="Arial" panose="020B0604020202020204" pitchFamily="34" charset="0"/>
              <a:buNone/>
            </a:pPr>
            <a:endParaRPr lang="en-GB" dirty="0" smtClean="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dirty="0" smtClean="0">
                <a:latin typeface="Arial" panose="020B0604020202020204" pitchFamily="34" charset="0"/>
                <a:cs typeface="Arial" panose="020B0604020202020204" pitchFamily="34" charset="0"/>
              </a:rPr>
              <a:t>Ask:</a:t>
            </a:r>
            <a:r>
              <a:rPr lang="en-GB" baseline="0" dirty="0" smtClean="0">
                <a:latin typeface="Arial" panose="020B0604020202020204" pitchFamily="34" charset="0"/>
                <a:cs typeface="Arial" panose="020B0604020202020204" pitchFamily="34" charset="0"/>
              </a:rPr>
              <a:t> </a:t>
            </a:r>
            <a:r>
              <a:rPr lang="en-GB" dirty="0" smtClean="0">
                <a:latin typeface="Arial" panose="020B0604020202020204" pitchFamily="34" charset="0"/>
                <a:cs typeface="Arial" panose="020B0604020202020204" pitchFamily="34" charset="0"/>
              </a:rPr>
              <a:t>What is the purpose of a bridge? </a:t>
            </a:r>
          </a:p>
          <a:p>
            <a:pPr marL="0" indent="0">
              <a:buFont typeface="Arial" panose="020B0604020202020204" pitchFamily="34" charset="0"/>
              <a:buNone/>
            </a:pPr>
            <a:endParaRPr lang="en-GB" dirty="0" smtClean="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dirty="0" smtClean="0">
                <a:latin typeface="Arial" panose="020B0604020202020204" pitchFamily="34" charset="0"/>
                <a:cs typeface="Arial" panose="020B0604020202020204" pitchFamily="34" charset="0"/>
              </a:rPr>
              <a:t>Explain that bridges must be very carefully designed and tested for strength. The person who designs bridges is a civil engineer. </a:t>
            </a:r>
          </a:p>
          <a:p>
            <a:endParaRPr lang="en-GB" dirty="0"/>
          </a:p>
        </p:txBody>
      </p:sp>
      <p:sp>
        <p:nvSpPr>
          <p:cNvPr id="4" name="Slide Number Placeholder 3"/>
          <p:cNvSpPr>
            <a:spLocks noGrp="1"/>
          </p:cNvSpPr>
          <p:nvPr>
            <p:ph type="sldNum" sz="quarter" idx="10"/>
          </p:nvPr>
        </p:nvSpPr>
        <p:spPr/>
        <p:txBody>
          <a:bodyPr/>
          <a:lstStyle/>
          <a:p>
            <a:fld id="{F75105D7-B004-47F4-B324-F21CA3DEE8FA}" type="slidenum">
              <a:rPr lang="en-GB" smtClean="0"/>
              <a:t>1</a:t>
            </a:fld>
            <a:endParaRPr lang="en-GB"/>
          </a:p>
        </p:txBody>
      </p:sp>
    </p:spTree>
    <p:extLst>
      <p:ext uri="{BB962C8B-B14F-4D97-AF65-F5344CB8AC3E}">
        <p14:creationId xmlns:p14="http://schemas.microsoft.com/office/powerpoint/2010/main" val="22887924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75105D7-B004-47F4-B324-F21CA3DEE8FA}" type="slidenum">
              <a:rPr lang="en-GB" smtClean="0"/>
              <a:t>10</a:t>
            </a:fld>
            <a:endParaRPr lang="en-GB"/>
          </a:p>
        </p:txBody>
      </p:sp>
    </p:spTree>
    <p:extLst>
      <p:ext uri="{BB962C8B-B14F-4D97-AF65-F5344CB8AC3E}">
        <p14:creationId xmlns:p14="http://schemas.microsoft.com/office/powerpoint/2010/main" val="31396380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An arch can be demonstrated with a piece of card – without abutments the card cannot hold its shape.</a:t>
            </a:r>
          </a:p>
          <a:p>
            <a:endParaRPr lang="en-GB" dirty="0" smtClean="0"/>
          </a:p>
          <a:p>
            <a:endParaRPr lang="en-ZA" dirty="0"/>
          </a:p>
        </p:txBody>
      </p:sp>
      <p:sp>
        <p:nvSpPr>
          <p:cNvPr id="4" name="Slide Number Placeholder 3"/>
          <p:cNvSpPr>
            <a:spLocks noGrp="1"/>
          </p:cNvSpPr>
          <p:nvPr>
            <p:ph type="sldNum" sz="quarter" idx="10"/>
          </p:nvPr>
        </p:nvSpPr>
        <p:spPr/>
        <p:txBody>
          <a:bodyPr/>
          <a:lstStyle/>
          <a:p>
            <a:fld id="{F75105D7-B004-47F4-B324-F21CA3DEE8FA}" type="slidenum">
              <a:rPr lang="en-GB" smtClean="0"/>
              <a:t>11</a:t>
            </a:fld>
            <a:endParaRPr lang="en-GB"/>
          </a:p>
        </p:txBody>
      </p:sp>
    </p:spTree>
    <p:extLst>
      <p:ext uri="{BB962C8B-B14F-4D97-AF65-F5344CB8AC3E}">
        <p14:creationId xmlns:p14="http://schemas.microsoft.com/office/powerpoint/2010/main" val="2259459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smtClean="0"/>
          </a:p>
          <a:p>
            <a:r>
              <a:rPr lang="en-GB" dirty="0" smtClean="0"/>
              <a:t>An arch is equally strong whichever way it is used.</a:t>
            </a:r>
          </a:p>
          <a:p>
            <a:endParaRPr lang="en-GB" dirty="0"/>
          </a:p>
        </p:txBody>
      </p:sp>
      <p:sp>
        <p:nvSpPr>
          <p:cNvPr id="4" name="Slide Number Placeholder 3"/>
          <p:cNvSpPr>
            <a:spLocks noGrp="1"/>
          </p:cNvSpPr>
          <p:nvPr>
            <p:ph type="sldNum" sz="quarter" idx="10"/>
          </p:nvPr>
        </p:nvSpPr>
        <p:spPr/>
        <p:txBody>
          <a:bodyPr/>
          <a:lstStyle/>
          <a:p>
            <a:fld id="{F75105D7-B004-47F4-B324-F21CA3DEE8FA}" type="slidenum">
              <a:rPr lang="en-GB" smtClean="0"/>
              <a:t>12</a:t>
            </a:fld>
            <a:endParaRPr lang="en-GB"/>
          </a:p>
        </p:txBody>
      </p:sp>
    </p:spTree>
    <p:extLst>
      <p:ext uri="{BB962C8B-B14F-4D97-AF65-F5344CB8AC3E}">
        <p14:creationId xmlns:p14="http://schemas.microsoft.com/office/powerpoint/2010/main" val="10455218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F75105D7-B004-47F4-B324-F21CA3DEE8FA}" type="slidenum">
              <a:rPr lang="en-GB" smtClean="0"/>
              <a:t>13</a:t>
            </a:fld>
            <a:endParaRPr lang="en-GB"/>
          </a:p>
        </p:txBody>
      </p:sp>
    </p:spTree>
    <p:extLst>
      <p:ext uri="{BB962C8B-B14F-4D97-AF65-F5344CB8AC3E}">
        <p14:creationId xmlns:p14="http://schemas.microsoft.com/office/powerpoint/2010/main" val="33028305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smtClean="0"/>
          </a:p>
          <a:p>
            <a:r>
              <a:rPr lang="en-GB" dirty="0" smtClean="0"/>
              <a:t>Truss bridges use the strength of the triangle.</a:t>
            </a:r>
          </a:p>
        </p:txBody>
      </p:sp>
      <p:sp>
        <p:nvSpPr>
          <p:cNvPr id="4" name="Slide Number Placeholder 3"/>
          <p:cNvSpPr>
            <a:spLocks noGrp="1"/>
          </p:cNvSpPr>
          <p:nvPr>
            <p:ph type="sldNum" sz="quarter" idx="10"/>
          </p:nvPr>
        </p:nvSpPr>
        <p:spPr/>
        <p:txBody>
          <a:bodyPr/>
          <a:lstStyle/>
          <a:p>
            <a:fld id="{F75105D7-B004-47F4-B324-F21CA3DEE8FA}" type="slidenum">
              <a:rPr lang="en-GB" smtClean="0"/>
              <a:t>14</a:t>
            </a:fld>
            <a:endParaRPr lang="en-GB"/>
          </a:p>
        </p:txBody>
      </p:sp>
    </p:spTree>
    <p:extLst>
      <p:ext uri="{BB962C8B-B14F-4D97-AF65-F5344CB8AC3E}">
        <p14:creationId xmlns:p14="http://schemas.microsoft.com/office/powerpoint/2010/main" val="26458338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F75105D7-B004-47F4-B324-F21CA3DEE8FA}" type="slidenum">
              <a:rPr lang="en-GB" smtClean="0"/>
              <a:t>15</a:t>
            </a:fld>
            <a:endParaRPr lang="en-GB"/>
          </a:p>
        </p:txBody>
      </p:sp>
    </p:spTree>
    <p:extLst>
      <p:ext uri="{BB962C8B-B14F-4D97-AF65-F5344CB8AC3E}">
        <p14:creationId xmlns:p14="http://schemas.microsoft.com/office/powerpoint/2010/main" val="31070001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smtClean="0"/>
          </a:p>
          <a:p>
            <a:r>
              <a:rPr lang="en-GB" dirty="0" smtClean="0"/>
              <a:t>Suspension bridges are a great feat of engineering and are used to cross very</a:t>
            </a:r>
            <a:r>
              <a:rPr lang="en-GB" baseline="0" dirty="0" smtClean="0"/>
              <a:t> deep or high </a:t>
            </a:r>
            <a:r>
              <a:rPr lang="en-GB" dirty="0" smtClean="0"/>
              <a:t>voids, or where supporting pillars cannot be secured (e.g. if the ground will not support their weight).</a:t>
            </a:r>
          </a:p>
          <a:p>
            <a:endParaRPr lang="en-GB" dirty="0"/>
          </a:p>
        </p:txBody>
      </p:sp>
      <p:sp>
        <p:nvSpPr>
          <p:cNvPr id="4" name="Slide Number Placeholder 3"/>
          <p:cNvSpPr>
            <a:spLocks noGrp="1"/>
          </p:cNvSpPr>
          <p:nvPr>
            <p:ph type="sldNum" sz="quarter" idx="10"/>
          </p:nvPr>
        </p:nvSpPr>
        <p:spPr/>
        <p:txBody>
          <a:bodyPr/>
          <a:lstStyle/>
          <a:p>
            <a:fld id="{F75105D7-B004-47F4-B324-F21CA3DEE8FA}" type="slidenum">
              <a:rPr lang="en-GB" smtClean="0"/>
              <a:t>17</a:t>
            </a:fld>
            <a:endParaRPr lang="en-GB"/>
          </a:p>
        </p:txBody>
      </p:sp>
    </p:spTree>
    <p:extLst>
      <p:ext uri="{BB962C8B-B14F-4D97-AF65-F5344CB8AC3E}">
        <p14:creationId xmlns:p14="http://schemas.microsoft.com/office/powerpoint/2010/main" val="34844095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F75105D7-B004-47F4-B324-F21CA3DEE8FA}" type="slidenum">
              <a:rPr lang="en-GB" smtClean="0"/>
              <a:t>18</a:t>
            </a:fld>
            <a:endParaRPr lang="en-GB"/>
          </a:p>
        </p:txBody>
      </p:sp>
    </p:spTree>
    <p:extLst>
      <p:ext uri="{BB962C8B-B14F-4D97-AF65-F5344CB8AC3E}">
        <p14:creationId xmlns:p14="http://schemas.microsoft.com/office/powerpoint/2010/main" val="39087724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smtClean="0"/>
          </a:p>
          <a:p>
            <a:r>
              <a:rPr lang="en-GB" dirty="0" smtClean="0"/>
              <a:t>The difference between ‘radial’ and ‘parallel’ cable-stayed bridges is simply the pattern of the cables.</a:t>
            </a:r>
          </a:p>
          <a:p>
            <a:endParaRPr lang="en-GB" dirty="0" smtClean="0"/>
          </a:p>
          <a:p>
            <a:endParaRPr lang="en-ZA" dirty="0"/>
          </a:p>
        </p:txBody>
      </p:sp>
      <p:sp>
        <p:nvSpPr>
          <p:cNvPr id="4" name="Slide Number Placeholder 3"/>
          <p:cNvSpPr>
            <a:spLocks noGrp="1"/>
          </p:cNvSpPr>
          <p:nvPr>
            <p:ph type="sldNum" sz="quarter" idx="10"/>
          </p:nvPr>
        </p:nvSpPr>
        <p:spPr/>
        <p:txBody>
          <a:bodyPr/>
          <a:lstStyle/>
          <a:p>
            <a:fld id="{F75105D7-B004-47F4-B324-F21CA3DEE8FA}" type="slidenum">
              <a:rPr lang="en-GB" smtClean="0"/>
              <a:t>19</a:t>
            </a:fld>
            <a:endParaRPr lang="en-GB"/>
          </a:p>
        </p:txBody>
      </p:sp>
    </p:spTree>
    <p:extLst>
      <p:ext uri="{BB962C8B-B14F-4D97-AF65-F5344CB8AC3E}">
        <p14:creationId xmlns:p14="http://schemas.microsoft.com/office/powerpoint/2010/main" val="40746755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Albert</a:t>
            </a:r>
            <a:r>
              <a:rPr lang="en-ZA" baseline="0" dirty="0" smtClean="0"/>
              <a:t> Bridge, London</a:t>
            </a:r>
            <a:endParaRPr lang="en-ZA" dirty="0"/>
          </a:p>
        </p:txBody>
      </p:sp>
      <p:sp>
        <p:nvSpPr>
          <p:cNvPr id="4" name="Slide Number Placeholder 3"/>
          <p:cNvSpPr>
            <a:spLocks noGrp="1"/>
          </p:cNvSpPr>
          <p:nvPr>
            <p:ph type="sldNum" sz="quarter" idx="10"/>
          </p:nvPr>
        </p:nvSpPr>
        <p:spPr/>
        <p:txBody>
          <a:bodyPr/>
          <a:lstStyle/>
          <a:p>
            <a:fld id="{F75105D7-B004-47F4-B324-F21CA3DEE8FA}" type="slidenum">
              <a:rPr lang="en-GB" smtClean="0"/>
              <a:t>21</a:t>
            </a:fld>
            <a:endParaRPr lang="en-GB"/>
          </a:p>
        </p:txBody>
      </p:sp>
    </p:spTree>
    <p:extLst>
      <p:ext uri="{BB962C8B-B14F-4D97-AF65-F5344CB8AC3E}">
        <p14:creationId xmlns:p14="http://schemas.microsoft.com/office/powerpoint/2010/main" val="2793391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smtClean="0">
              <a:latin typeface="Arial" panose="020B0604020202020204" pitchFamily="34" charset="0"/>
              <a:cs typeface="Arial" panose="020B0604020202020204" pitchFamily="34" charset="0"/>
            </a:endParaRPr>
          </a:p>
          <a:p>
            <a:r>
              <a:rPr lang="en-GB" dirty="0" smtClean="0">
                <a:latin typeface="Arial" panose="020B0604020202020204" pitchFamily="34" charset="0"/>
                <a:cs typeface="Arial" panose="020B0604020202020204" pitchFamily="34" charset="0"/>
              </a:rPr>
              <a:t>Explain</a:t>
            </a:r>
            <a:r>
              <a:rPr lang="en-GB" baseline="0" dirty="0" smtClean="0">
                <a:latin typeface="Arial" panose="020B0604020202020204" pitchFamily="34" charset="0"/>
                <a:cs typeface="Arial" panose="020B0604020202020204" pitchFamily="34" charset="0"/>
              </a:rPr>
              <a:t> that c</a:t>
            </a:r>
            <a:r>
              <a:rPr lang="en-GB" dirty="0" smtClean="0">
                <a:latin typeface="Arial" panose="020B0604020202020204" pitchFamily="34" charset="0"/>
                <a:cs typeface="Arial" panose="020B0604020202020204" pitchFamily="34" charset="0"/>
              </a:rPr>
              <a:t>ivil engineers can specialise</a:t>
            </a:r>
            <a:r>
              <a:rPr lang="en-GB" baseline="0" dirty="0" smtClean="0">
                <a:latin typeface="Arial" panose="020B0604020202020204" pitchFamily="34" charset="0"/>
                <a:cs typeface="Arial" panose="020B0604020202020204" pitchFamily="34" charset="0"/>
              </a:rPr>
              <a:t> in any of the </a:t>
            </a:r>
            <a:r>
              <a:rPr lang="en-GB" dirty="0" smtClean="0">
                <a:latin typeface="Arial" panose="020B0604020202020204" pitchFamily="34" charset="0"/>
                <a:cs typeface="Arial" panose="020B0604020202020204" pitchFamily="34" charset="0"/>
              </a:rPr>
              <a:t>areas as described in the slide. </a:t>
            </a: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F75105D7-B004-47F4-B324-F21CA3DEE8FA}" type="slidenum">
              <a:rPr lang="en-GB" smtClean="0"/>
              <a:t>2</a:t>
            </a:fld>
            <a:endParaRPr lang="en-GB"/>
          </a:p>
        </p:txBody>
      </p:sp>
    </p:spTree>
    <p:extLst>
      <p:ext uri="{BB962C8B-B14F-4D97-AF65-F5344CB8AC3E}">
        <p14:creationId xmlns:p14="http://schemas.microsoft.com/office/powerpoint/2010/main" val="18569718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F75105D7-B004-47F4-B324-F21CA3DEE8FA}" type="slidenum">
              <a:rPr lang="en-GB" smtClean="0"/>
              <a:t>22</a:t>
            </a:fld>
            <a:endParaRPr lang="en-GB"/>
          </a:p>
        </p:txBody>
      </p:sp>
    </p:spTree>
    <p:extLst>
      <p:ext uri="{BB962C8B-B14F-4D97-AF65-F5344CB8AC3E}">
        <p14:creationId xmlns:p14="http://schemas.microsoft.com/office/powerpoint/2010/main" val="2970730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smtClean="0"/>
          </a:p>
          <a:p>
            <a:r>
              <a:rPr lang="en-GB" dirty="0" smtClean="0"/>
              <a:t>The span could be across two desks or chairs. Make sure everyone understands the task and that each team has the same resources.</a:t>
            </a:r>
          </a:p>
          <a:p>
            <a:endParaRPr lang="en-GB" dirty="0" smtClean="0"/>
          </a:p>
          <a:p>
            <a:endParaRPr lang="en-ZA" dirty="0"/>
          </a:p>
        </p:txBody>
      </p:sp>
      <p:sp>
        <p:nvSpPr>
          <p:cNvPr id="4" name="Slide Number Placeholder 3"/>
          <p:cNvSpPr>
            <a:spLocks noGrp="1"/>
          </p:cNvSpPr>
          <p:nvPr>
            <p:ph type="sldNum" sz="quarter" idx="10"/>
          </p:nvPr>
        </p:nvSpPr>
        <p:spPr/>
        <p:txBody>
          <a:bodyPr/>
          <a:lstStyle/>
          <a:p>
            <a:fld id="{F75105D7-B004-47F4-B324-F21CA3DEE8FA}" type="slidenum">
              <a:rPr lang="en-GB" smtClean="0"/>
              <a:t>23</a:t>
            </a:fld>
            <a:endParaRPr lang="en-GB"/>
          </a:p>
        </p:txBody>
      </p:sp>
    </p:spTree>
    <p:extLst>
      <p:ext uri="{BB962C8B-B14F-4D97-AF65-F5344CB8AC3E}">
        <p14:creationId xmlns:p14="http://schemas.microsoft.com/office/powerpoint/2010/main" val="16798696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Packs of resources can be made up in advance to ensure that each team gets the same.</a:t>
            </a:r>
          </a:p>
          <a:p>
            <a:endParaRPr lang="en-GB" dirty="0" smtClean="0"/>
          </a:p>
          <a:p>
            <a:endParaRPr lang="en-ZA" dirty="0"/>
          </a:p>
        </p:txBody>
      </p:sp>
      <p:sp>
        <p:nvSpPr>
          <p:cNvPr id="4" name="Slide Number Placeholder 3"/>
          <p:cNvSpPr>
            <a:spLocks noGrp="1"/>
          </p:cNvSpPr>
          <p:nvPr>
            <p:ph type="sldNum" sz="quarter" idx="10"/>
          </p:nvPr>
        </p:nvSpPr>
        <p:spPr/>
        <p:txBody>
          <a:bodyPr/>
          <a:lstStyle/>
          <a:p>
            <a:fld id="{F75105D7-B004-47F4-B324-F21CA3DEE8FA}" type="slidenum">
              <a:rPr lang="en-GB" smtClean="0"/>
              <a:t>24</a:t>
            </a:fld>
            <a:endParaRPr lang="en-GB"/>
          </a:p>
        </p:txBody>
      </p:sp>
    </p:spTree>
    <p:extLst>
      <p:ext uri="{BB962C8B-B14F-4D97-AF65-F5344CB8AC3E}">
        <p14:creationId xmlns:p14="http://schemas.microsoft.com/office/powerpoint/2010/main" val="5696008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smtClean="0"/>
          </a:p>
          <a:p>
            <a:r>
              <a:rPr lang="en-GB" dirty="0" smtClean="0"/>
              <a:t>It is better for the deliverer to watch/monitor the timings and warn the teams as they are approaching deadlines.  Watch that teams do not try to use any of their prototypes.</a:t>
            </a:r>
          </a:p>
          <a:p>
            <a:endParaRPr lang="en-GB" dirty="0" smtClean="0"/>
          </a:p>
          <a:p>
            <a:endParaRPr lang="en-ZA" dirty="0"/>
          </a:p>
        </p:txBody>
      </p:sp>
      <p:sp>
        <p:nvSpPr>
          <p:cNvPr id="4" name="Slide Number Placeholder 3"/>
          <p:cNvSpPr>
            <a:spLocks noGrp="1"/>
          </p:cNvSpPr>
          <p:nvPr>
            <p:ph type="sldNum" sz="quarter" idx="10"/>
          </p:nvPr>
        </p:nvSpPr>
        <p:spPr/>
        <p:txBody>
          <a:bodyPr/>
          <a:lstStyle/>
          <a:p>
            <a:fld id="{F75105D7-B004-47F4-B324-F21CA3DEE8FA}" type="slidenum">
              <a:rPr lang="en-GB" smtClean="0"/>
              <a:t>25</a:t>
            </a:fld>
            <a:endParaRPr lang="en-GB"/>
          </a:p>
        </p:txBody>
      </p:sp>
    </p:spTree>
    <p:extLst>
      <p:ext uri="{BB962C8B-B14F-4D97-AF65-F5344CB8AC3E}">
        <p14:creationId xmlns:p14="http://schemas.microsoft.com/office/powerpoint/2010/main" val="37653956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dirty="0" smtClean="0"/>
          </a:p>
          <a:p>
            <a:pPr marL="171450" indent="-171450">
              <a:buFont typeface="Arial" panose="020B0604020202020204" pitchFamily="34" charset="0"/>
              <a:buChar char="•"/>
            </a:pPr>
            <a:r>
              <a:rPr lang="en-GB" dirty="0" smtClean="0">
                <a:latin typeface="Arial" panose="020B0604020202020204" pitchFamily="34" charset="0"/>
                <a:cs typeface="Arial" panose="020B0604020202020204" pitchFamily="34" charset="0"/>
              </a:rPr>
              <a:t>Explain:</a:t>
            </a:r>
            <a:r>
              <a:rPr lang="en-GB" baseline="0" dirty="0" smtClean="0">
                <a:latin typeface="Arial" panose="020B0604020202020204" pitchFamily="34" charset="0"/>
                <a:cs typeface="Arial" panose="020B0604020202020204" pitchFamily="34" charset="0"/>
              </a:rPr>
              <a:t> </a:t>
            </a:r>
            <a:r>
              <a:rPr lang="en-GB" dirty="0" smtClean="0">
                <a:latin typeface="Arial" panose="020B0604020202020204" pitchFamily="34" charset="0"/>
                <a:cs typeface="Arial" panose="020B0604020202020204" pitchFamily="34" charset="0"/>
              </a:rPr>
              <a:t>This challenge will give you a small insight into what civil engineering is about. </a:t>
            </a:r>
          </a:p>
          <a:p>
            <a:pPr marL="0" indent="0">
              <a:buFont typeface="Arial" panose="020B0604020202020204" pitchFamily="34" charset="0"/>
              <a:buNone/>
            </a:pPr>
            <a:endParaRPr lang="en-GB" dirty="0" smtClean="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dirty="0" smtClean="0">
                <a:latin typeface="Arial" panose="020B0604020202020204" pitchFamily="34" charset="0"/>
                <a:cs typeface="Arial" panose="020B0604020202020204" pitchFamily="34" charset="0"/>
              </a:rPr>
              <a:t>You will act as civil engineers specialising in bridge</a:t>
            </a:r>
            <a:r>
              <a:rPr lang="en-GB" baseline="0" dirty="0" smtClean="0">
                <a:latin typeface="Arial" panose="020B0604020202020204" pitchFamily="34" charset="0"/>
                <a:cs typeface="Arial" panose="020B0604020202020204" pitchFamily="34" charset="0"/>
              </a:rPr>
              <a:t> building and design</a:t>
            </a:r>
            <a:r>
              <a:rPr lang="en-GB" baseline="0" dirty="0" smtClean="0"/>
              <a:t>.</a:t>
            </a:r>
            <a:endParaRPr lang="en-GB" dirty="0"/>
          </a:p>
        </p:txBody>
      </p:sp>
      <p:sp>
        <p:nvSpPr>
          <p:cNvPr id="4" name="Slide Number Placeholder 3"/>
          <p:cNvSpPr>
            <a:spLocks noGrp="1"/>
          </p:cNvSpPr>
          <p:nvPr>
            <p:ph type="sldNum" sz="quarter" idx="10"/>
          </p:nvPr>
        </p:nvSpPr>
        <p:spPr/>
        <p:txBody>
          <a:bodyPr/>
          <a:lstStyle/>
          <a:p>
            <a:fld id="{F75105D7-B004-47F4-B324-F21CA3DEE8FA}" type="slidenum">
              <a:rPr lang="en-GB" smtClean="0"/>
              <a:t>3</a:t>
            </a:fld>
            <a:endParaRPr lang="en-GB"/>
          </a:p>
        </p:txBody>
      </p:sp>
    </p:spTree>
    <p:extLst>
      <p:ext uri="{BB962C8B-B14F-4D97-AF65-F5344CB8AC3E}">
        <p14:creationId xmlns:p14="http://schemas.microsoft.com/office/powerpoint/2010/main" val="25477423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dirty="0" smtClean="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dirty="0" smtClean="0">
                <a:latin typeface="Arial" panose="020B0604020202020204" pitchFamily="34" charset="0"/>
                <a:cs typeface="Arial" panose="020B0604020202020204" pitchFamily="34" charset="0"/>
              </a:rPr>
              <a:t>This is a list of standard bridge types</a:t>
            </a:r>
            <a:r>
              <a:rPr lang="en-GB" baseline="0" dirty="0" smtClean="0">
                <a:latin typeface="Arial" panose="020B0604020202020204" pitchFamily="34" charset="0"/>
                <a:cs typeface="Arial" panose="020B0604020202020204" pitchFamily="34" charset="0"/>
              </a:rPr>
              <a:t> but t</a:t>
            </a:r>
            <a:r>
              <a:rPr lang="en-GB" dirty="0" smtClean="0">
                <a:latin typeface="Arial" panose="020B0604020202020204" pitchFamily="34" charset="0"/>
                <a:cs typeface="Arial" panose="020B0604020202020204" pitchFamily="34" charset="0"/>
              </a:rPr>
              <a:t>his list could be reduced to beam, arch, truss and suspension bridges, which are more easily recognisable to most audiences. </a:t>
            </a:r>
          </a:p>
          <a:p>
            <a:pPr marL="0" indent="0">
              <a:buFont typeface="Arial" panose="020B0604020202020204" pitchFamily="34" charset="0"/>
              <a:buNone/>
            </a:pPr>
            <a:endParaRPr lang="en-GB" dirty="0" smtClean="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dirty="0" smtClean="0">
                <a:latin typeface="Arial" panose="020B0604020202020204" pitchFamily="34" charset="0"/>
                <a:cs typeface="Arial" panose="020B0604020202020204" pitchFamily="34" charset="0"/>
              </a:rPr>
              <a:t>Some</a:t>
            </a:r>
            <a:r>
              <a:rPr lang="en-GB" baseline="0" dirty="0" smtClean="0">
                <a:latin typeface="Arial" panose="020B0604020202020204" pitchFamily="34" charset="0"/>
                <a:cs typeface="Arial" panose="020B0604020202020204" pitchFamily="34" charset="0"/>
              </a:rPr>
              <a:t> new bridges are hybrids that combine elements of the </a:t>
            </a:r>
            <a:r>
              <a:rPr lang="en-GB" sz="1100" baseline="0" dirty="0" smtClean="0">
                <a:latin typeface="Arial" panose="020B0604020202020204" pitchFamily="34" charset="0"/>
                <a:cs typeface="Arial" panose="020B0604020202020204" pitchFamily="34" charset="0"/>
              </a:rPr>
              <a:t>different</a:t>
            </a:r>
            <a:r>
              <a:rPr lang="en-GB" baseline="0" dirty="0" smtClean="0">
                <a:latin typeface="Arial" panose="020B0604020202020204" pitchFamily="34" charset="0"/>
                <a:cs typeface="Arial" panose="020B0604020202020204" pitchFamily="34" charset="0"/>
              </a:rPr>
              <a:t> types.</a:t>
            </a: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F75105D7-B004-47F4-B324-F21CA3DEE8FA}" type="slidenum">
              <a:rPr lang="en-GB" smtClean="0"/>
              <a:t>4</a:t>
            </a:fld>
            <a:endParaRPr lang="en-GB"/>
          </a:p>
        </p:txBody>
      </p:sp>
    </p:spTree>
    <p:extLst>
      <p:ext uri="{BB962C8B-B14F-4D97-AF65-F5344CB8AC3E}">
        <p14:creationId xmlns:p14="http://schemas.microsoft.com/office/powerpoint/2010/main" val="38464914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smtClean="0">
              <a:latin typeface="Arial" panose="020B0604020202020204" pitchFamily="34" charset="0"/>
              <a:cs typeface="Arial" panose="020B0604020202020204" pitchFamily="34" charset="0"/>
            </a:endParaRPr>
          </a:p>
          <a:p>
            <a:r>
              <a:rPr lang="en-GB" dirty="0" smtClean="0">
                <a:latin typeface="Arial" panose="020B0604020202020204" pitchFamily="34" charset="0"/>
                <a:cs typeface="Arial" panose="020B0604020202020204" pitchFamily="34" charset="0"/>
              </a:rPr>
              <a:t>Beam bridges probably evolved from logs or stones being laid across stretches of water to help people and animals cross</a:t>
            </a:r>
            <a:r>
              <a:rPr lang="en-GB" baseline="0" dirty="0" smtClean="0">
                <a:latin typeface="Arial" panose="020B0604020202020204" pitchFamily="34" charset="0"/>
                <a:cs typeface="Arial" panose="020B0604020202020204" pitchFamily="34" charset="0"/>
              </a:rPr>
              <a:t> to the other side.</a:t>
            </a: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F75105D7-B004-47F4-B324-F21CA3DEE8FA}" type="slidenum">
              <a:rPr lang="en-GB" smtClean="0"/>
              <a:t>5</a:t>
            </a:fld>
            <a:endParaRPr lang="en-GB"/>
          </a:p>
        </p:txBody>
      </p:sp>
    </p:spTree>
    <p:extLst>
      <p:ext uri="{BB962C8B-B14F-4D97-AF65-F5344CB8AC3E}">
        <p14:creationId xmlns:p14="http://schemas.microsoft.com/office/powerpoint/2010/main" val="21801795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F75105D7-B004-47F4-B324-F21CA3DEE8FA}" type="slidenum">
              <a:rPr lang="en-GB" smtClean="0"/>
              <a:t>6</a:t>
            </a:fld>
            <a:endParaRPr lang="en-GB"/>
          </a:p>
        </p:txBody>
      </p:sp>
    </p:spTree>
    <p:extLst>
      <p:ext uri="{BB962C8B-B14F-4D97-AF65-F5344CB8AC3E}">
        <p14:creationId xmlns:p14="http://schemas.microsoft.com/office/powerpoint/2010/main" val="14254414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latin typeface="Arial" panose="020B0604020202020204" pitchFamily="34" charset="0"/>
                <a:cs typeface="Arial" panose="020B0604020202020204" pitchFamily="34" charset="0"/>
              </a:rPr>
              <a:t>Box girder bridges are essentially beam bridges, but the box section gives more strength without having as much weight to support. This is the same principle as is used in aircraft wings.</a:t>
            </a:r>
          </a:p>
          <a:p>
            <a:endParaRPr lang="en-ZA" dirty="0"/>
          </a:p>
        </p:txBody>
      </p:sp>
      <p:sp>
        <p:nvSpPr>
          <p:cNvPr id="4" name="Slide Number Placeholder 3"/>
          <p:cNvSpPr>
            <a:spLocks noGrp="1"/>
          </p:cNvSpPr>
          <p:nvPr>
            <p:ph type="sldNum" sz="quarter" idx="10"/>
          </p:nvPr>
        </p:nvSpPr>
        <p:spPr/>
        <p:txBody>
          <a:bodyPr/>
          <a:lstStyle/>
          <a:p>
            <a:fld id="{F75105D7-B004-47F4-B324-F21CA3DEE8FA}" type="slidenum">
              <a:rPr lang="en-GB" smtClean="0"/>
              <a:t>7</a:t>
            </a:fld>
            <a:endParaRPr lang="en-GB"/>
          </a:p>
        </p:txBody>
      </p:sp>
    </p:spTree>
    <p:extLst>
      <p:ext uri="{BB962C8B-B14F-4D97-AF65-F5344CB8AC3E}">
        <p14:creationId xmlns:p14="http://schemas.microsoft.com/office/powerpoint/2010/main" val="24558102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F75105D7-B004-47F4-B324-F21CA3DEE8FA}" type="slidenum">
              <a:rPr lang="en-GB" smtClean="0"/>
              <a:t>8</a:t>
            </a:fld>
            <a:endParaRPr lang="en-GB"/>
          </a:p>
        </p:txBody>
      </p:sp>
    </p:spTree>
    <p:extLst>
      <p:ext uri="{BB962C8B-B14F-4D97-AF65-F5344CB8AC3E}">
        <p14:creationId xmlns:p14="http://schemas.microsoft.com/office/powerpoint/2010/main" val="27554472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smtClean="0">
              <a:latin typeface="Arial" panose="020B0604020202020204" pitchFamily="34" charset="0"/>
              <a:cs typeface="Arial" panose="020B0604020202020204" pitchFamily="34" charset="0"/>
            </a:endParaRPr>
          </a:p>
          <a:p>
            <a:r>
              <a:rPr lang="en-GB" dirty="0" smtClean="0">
                <a:latin typeface="Arial" panose="020B0604020202020204" pitchFamily="34" charset="0"/>
                <a:cs typeface="Arial" panose="020B0604020202020204" pitchFamily="34" charset="0"/>
              </a:rPr>
              <a:t>The beam or box girder is only the ‘road’ part of a bridge, so some sort of support is required if there is a wide distance to be bridged.</a:t>
            </a:r>
          </a:p>
          <a:p>
            <a:endParaRPr lang="en-GB" dirty="0" smtClean="0"/>
          </a:p>
          <a:p>
            <a:endParaRPr lang="en-ZA" dirty="0"/>
          </a:p>
        </p:txBody>
      </p:sp>
      <p:sp>
        <p:nvSpPr>
          <p:cNvPr id="4" name="Slide Number Placeholder 3"/>
          <p:cNvSpPr>
            <a:spLocks noGrp="1"/>
          </p:cNvSpPr>
          <p:nvPr>
            <p:ph type="sldNum" sz="quarter" idx="10"/>
          </p:nvPr>
        </p:nvSpPr>
        <p:spPr/>
        <p:txBody>
          <a:bodyPr/>
          <a:lstStyle/>
          <a:p>
            <a:fld id="{F75105D7-B004-47F4-B324-F21CA3DEE8FA}" type="slidenum">
              <a:rPr lang="en-GB" smtClean="0"/>
              <a:t>9</a:t>
            </a:fld>
            <a:endParaRPr lang="en-GB"/>
          </a:p>
        </p:txBody>
      </p:sp>
    </p:spTree>
    <p:extLst>
      <p:ext uri="{BB962C8B-B14F-4D97-AF65-F5344CB8AC3E}">
        <p14:creationId xmlns:p14="http://schemas.microsoft.com/office/powerpoint/2010/main" val="189096192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descr="Bkgds.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ctrTitle" hasCustomPrompt="1"/>
          </p:nvPr>
        </p:nvSpPr>
        <p:spPr>
          <a:xfrm>
            <a:off x="598745" y="854528"/>
            <a:ext cx="7944122" cy="1664305"/>
          </a:xfrm>
        </p:spPr>
        <p:txBody>
          <a:bodyPr/>
          <a:lstStyle>
            <a:lvl1pPr algn="l">
              <a:defRPr sz="4000" b="1">
                <a:solidFill>
                  <a:schemeClr val="bg1"/>
                </a:solidFill>
              </a:defRPr>
            </a:lvl1pPr>
          </a:lstStyle>
          <a:p>
            <a:r>
              <a:rPr lang="en-GB" dirty="0" smtClean="0"/>
              <a:t>Headline</a:t>
            </a:r>
            <a:endParaRPr lang="en-US" dirty="0"/>
          </a:p>
        </p:txBody>
      </p:sp>
      <p:sp>
        <p:nvSpPr>
          <p:cNvPr id="3" name="Subtitle 2"/>
          <p:cNvSpPr>
            <a:spLocks noGrp="1"/>
          </p:cNvSpPr>
          <p:nvPr>
            <p:ph type="subTitle" idx="1" hasCustomPrompt="1"/>
          </p:nvPr>
        </p:nvSpPr>
        <p:spPr>
          <a:xfrm>
            <a:off x="598745" y="2800045"/>
            <a:ext cx="6062134" cy="1546177"/>
          </a:xfrm>
        </p:spPr>
        <p:txBody>
          <a:bodyPr>
            <a:normAutofit/>
          </a:bodyPr>
          <a:lstStyle>
            <a:lvl1pPr marL="0" indent="0" algn="l">
              <a:buNone/>
              <a:defRPr sz="18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pic>
        <p:nvPicPr>
          <p:cNvPr id="11" name="Picture 10" descr="Logo_forPP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Tree>
    <p:extLst>
      <p:ext uri="{BB962C8B-B14F-4D97-AF65-F5344CB8AC3E}">
        <p14:creationId xmlns:p14="http://schemas.microsoft.com/office/powerpoint/2010/main" val="39897711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17" name="Rectangle 7"/>
          <p:cNvSpPr/>
          <p:nvPr userDrawn="1"/>
        </p:nvSpPr>
        <p:spPr>
          <a:xfrm>
            <a:off x="4191000" y="0"/>
            <a:ext cx="7074451" cy="5143500"/>
          </a:xfrm>
          <a:custGeom>
            <a:avLst/>
            <a:gdLst/>
            <a:ahLst/>
            <a:cxnLst/>
            <a:rect l="l" t="t" r="r" b="b"/>
            <a:pathLst>
              <a:path w="7074451" h="5143500">
                <a:moveTo>
                  <a:pt x="4953000" y="0"/>
                </a:moveTo>
                <a:lnTo>
                  <a:pt x="7074451" y="0"/>
                </a:lnTo>
                <a:lnTo>
                  <a:pt x="7074451" y="5143500"/>
                </a:lnTo>
                <a:lnTo>
                  <a:pt x="4953000" y="5143500"/>
                </a:lnTo>
                <a:close/>
                <a:moveTo>
                  <a:pt x="1012194" y="0"/>
                </a:moveTo>
                <a:lnTo>
                  <a:pt x="4952999" y="0"/>
                </a:lnTo>
                <a:lnTo>
                  <a:pt x="4952999"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65B0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39"/>
            <a:ext cx="2483121" cy="1241561"/>
          </a:xfrm>
          <a:prstGeom prst="rect">
            <a:avLst/>
          </a:prstGeom>
        </p:spPr>
      </p:pic>
      <p:sp>
        <p:nvSpPr>
          <p:cNvPr id="7" name="Rectangle 6"/>
          <p:cNvSpPr/>
          <p:nvPr userDrawn="1"/>
        </p:nvSpPr>
        <p:spPr>
          <a:xfrm>
            <a:off x="4486188" y="4634090"/>
            <a:ext cx="116239" cy="116239"/>
          </a:xfrm>
          <a:prstGeom prst="rect">
            <a:avLst/>
          </a:prstGeom>
          <a:solidFill>
            <a:srgbClr val="264C2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userDrawn="1"/>
        </p:nvSpPr>
        <p:spPr>
          <a:xfrm>
            <a:off x="4208198" y="4176890"/>
            <a:ext cx="296863" cy="2968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userDrawn="1"/>
        </p:nvSpPr>
        <p:spPr>
          <a:xfrm>
            <a:off x="4511588" y="2161824"/>
            <a:ext cx="116239" cy="116239"/>
          </a:xfrm>
          <a:prstGeom prst="rect">
            <a:avLst/>
          </a:prstGeom>
          <a:solidFill>
            <a:srgbClr val="AECC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itle 1"/>
          <p:cNvSpPr>
            <a:spLocks noGrp="1"/>
          </p:cNvSpPr>
          <p:nvPr>
            <p:ph type="ctrTitle" hasCustomPrompt="1"/>
          </p:nvPr>
        </p:nvSpPr>
        <p:spPr>
          <a:xfrm>
            <a:off x="624146" y="625925"/>
            <a:ext cx="3590688" cy="1462651"/>
          </a:xfrm>
        </p:spPr>
        <p:txBody>
          <a:bodyPr>
            <a:normAutofit/>
          </a:bodyPr>
          <a:lstStyle>
            <a:lvl1pPr algn="l">
              <a:defRPr sz="3000" b="1">
                <a:solidFill>
                  <a:srgbClr val="000000"/>
                </a:solidFill>
              </a:defRPr>
            </a:lvl1pPr>
          </a:lstStyle>
          <a:p>
            <a:r>
              <a:rPr lang="en-GB" dirty="0" smtClean="0"/>
              <a:t>Headline</a:t>
            </a:r>
            <a:endParaRPr lang="en-US" dirty="0"/>
          </a:p>
        </p:txBody>
      </p:sp>
      <p:sp>
        <p:nvSpPr>
          <p:cNvPr id="15" name="Subtitle 2"/>
          <p:cNvSpPr>
            <a:spLocks noGrp="1"/>
          </p:cNvSpPr>
          <p:nvPr>
            <p:ph type="subTitle" idx="1" hasCustomPrompt="1"/>
          </p:nvPr>
        </p:nvSpPr>
        <p:spPr>
          <a:xfrm>
            <a:off x="624144" y="2410692"/>
            <a:ext cx="3590690" cy="2521142"/>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1719529912"/>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17" name="Rectangle 7"/>
          <p:cNvSpPr/>
          <p:nvPr userDrawn="1"/>
        </p:nvSpPr>
        <p:spPr>
          <a:xfrm>
            <a:off x="4191000" y="0"/>
            <a:ext cx="7074451" cy="5143500"/>
          </a:xfrm>
          <a:custGeom>
            <a:avLst/>
            <a:gdLst/>
            <a:ahLst/>
            <a:cxnLst/>
            <a:rect l="l" t="t" r="r" b="b"/>
            <a:pathLst>
              <a:path w="7074451" h="5143500">
                <a:moveTo>
                  <a:pt x="4953000" y="0"/>
                </a:moveTo>
                <a:lnTo>
                  <a:pt x="7074451" y="0"/>
                </a:lnTo>
                <a:lnTo>
                  <a:pt x="7074451" y="5143500"/>
                </a:lnTo>
                <a:lnTo>
                  <a:pt x="4953000" y="5143500"/>
                </a:lnTo>
                <a:close/>
                <a:moveTo>
                  <a:pt x="1012194" y="0"/>
                </a:moveTo>
                <a:lnTo>
                  <a:pt x="4952999" y="0"/>
                </a:lnTo>
                <a:lnTo>
                  <a:pt x="4952999"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2B57A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39"/>
            <a:ext cx="2483121" cy="1241561"/>
          </a:xfrm>
          <a:prstGeom prst="rect">
            <a:avLst/>
          </a:prstGeom>
        </p:spPr>
      </p:pic>
      <p:sp>
        <p:nvSpPr>
          <p:cNvPr id="7" name="Rectangle 6"/>
          <p:cNvSpPr/>
          <p:nvPr userDrawn="1"/>
        </p:nvSpPr>
        <p:spPr>
          <a:xfrm>
            <a:off x="4486188" y="4634090"/>
            <a:ext cx="116239" cy="116239"/>
          </a:xfrm>
          <a:prstGeom prst="rect">
            <a:avLst/>
          </a:prstGeom>
          <a:solidFill>
            <a:srgbClr val="1C234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userDrawn="1"/>
        </p:nvSpPr>
        <p:spPr>
          <a:xfrm>
            <a:off x="4208198" y="4176890"/>
            <a:ext cx="296863" cy="296863"/>
          </a:xfrm>
          <a:prstGeom prst="rect">
            <a:avLst/>
          </a:prstGeom>
          <a:solidFill>
            <a:srgbClr val="F5B01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userDrawn="1"/>
        </p:nvSpPr>
        <p:spPr>
          <a:xfrm>
            <a:off x="4511588" y="2161824"/>
            <a:ext cx="116239" cy="116239"/>
          </a:xfrm>
          <a:prstGeom prst="rect">
            <a:avLst/>
          </a:prstGeom>
          <a:solidFill>
            <a:srgbClr val="279BC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itle 1"/>
          <p:cNvSpPr>
            <a:spLocks noGrp="1"/>
          </p:cNvSpPr>
          <p:nvPr>
            <p:ph type="ctrTitle" hasCustomPrompt="1"/>
          </p:nvPr>
        </p:nvSpPr>
        <p:spPr>
          <a:xfrm>
            <a:off x="624146" y="625925"/>
            <a:ext cx="3590688" cy="1462651"/>
          </a:xfrm>
        </p:spPr>
        <p:txBody>
          <a:bodyPr>
            <a:normAutofit/>
          </a:bodyPr>
          <a:lstStyle>
            <a:lvl1pPr algn="l">
              <a:defRPr sz="3000" b="1">
                <a:solidFill>
                  <a:srgbClr val="000000"/>
                </a:solidFill>
              </a:defRPr>
            </a:lvl1pPr>
          </a:lstStyle>
          <a:p>
            <a:r>
              <a:rPr lang="en-GB" dirty="0" smtClean="0"/>
              <a:t>Headline</a:t>
            </a:r>
            <a:endParaRPr lang="en-US" dirty="0"/>
          </a:p>
        </p:txBody>
      </p:sp>
      <p:sp>
        <p:nvSpPr>
          <p:cNvPr id="15" name="Subtitle 2"/>
          <p:cNvSpPr>
            <a:spLocks noGrp="1"/>
          </p:cNvSpPr>
          <p:nvPr>
            <p:ph type="subTitle" idx="1" hasCustomPrompt="1"/>
          </p:nvPr>
        </p:nvSpPr>
        <p:spPr>
          <a:xfrm>
            <a:off x="624144" y="2410692"/>
            <a:ext cx="3590690" cy="2521142"/>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230438831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9" name="Picture 8"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4" name="Content Placeholder 3"/>
          <p:cNvSpPr>
            <a:spLocks noGrp="1"/>
          </p:cNvSpPr>
          <p:nvPr>
            <p:ph sz="half" idx="2"/>
          </p:nvPr>
        </p:nvSpPr>
        <p:spPr>
          <a:xfrm>
            <a:off x="4775200" y="1579418"/>
            <a:ext cx="3784599" cy="2997894"/>
          </a:xfrm>
        </p:spPr>
        <p:txBody>
          <a:bodyPr/>
          <a:lstStyle>
            <a:lvl1pPr>
              <a:defRPr sz="2000">
                <a:solidFill>
                  <a:srgbClr val="3D3D3C"/>
                </a:solidFill>
              </a:defRPr>
            </a:lvl1pPr>
            <a:lvl2pPr>
              <a:defRPr sz="1800">
                <a:solidFill>
                  <a:srgbClr val="3D3D3C"/>
                </a:solidFill>
              </a:defRPr>
            </a:lvl2pPr>
            <a:lvl3pPr>
              <a:defRPr sz="1600">
                <a:solidFill>
                  <a:srgbClr val="3D3D3C"/>
                </a:solidFill>
              </a:defRPr>
            </a:lvl3pPr>
            <a:lvl4pPr>
              <a:defRPr sz="1400">
                <a:solidFill>
                  <a:srgbClr val="3D3D3C"/>
                </a:solidFill>
              </a:defRPr>
            </a:lvl4pPr>
            <a:lvl5pPr>
              <a:defRPr sz="1400">
                <a:solidFill>
                  <a:srgbClr val="3D3D3C"/>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3"/>
          <p:cNvSpPr>
            <a:spLocks noGrp="1"/>
          </p:cNvSpPr>
          <p:nvPr>
            <p:ph sz="half" idx="10"/>
          </p:nvPr>
        </p:nvSpPr>
        <p:spPr>
          <a:xfrm>
            <a:off x="584200" y="1579418"/>
            <a:ext cx="3784599" cy="2997894"/>
          </a:xfrm>
        </p:spPr>
        <p:txBody>
          <a:bodyPr/>
          <a:lstStyle>
            <a:lvl1pPr>
              <a:defRPr sz="2000">
                <a:solidFill>
                  <a:srgbClr val="3D3D3C"/>
                </a:solidFill>
              </a:defRPr>
            </a:lvl1pPr>
            <a:lvl2pPr>
              <a:defRPr sz="1800">
                <a:solidFill>
                  <a:srgbClr val="3D3D3C"/>
                </a:solidFill>
              </a:defRPr>
            </a:lvl2pPr>
            <a:lvl3pPr>
              <a:defRPr sz="1600">
                <a:solidFill>
                  <a:srgbClr val="3D3D3C"/>
                </a:solidFill>
              </a:defRPr>
            </a:lvl3pPr>
            <a:lvl4pPr>
              <a:defRPr sz="1400">
                <a:solidFill>
                  <a:srgbClr val="3D3D3C"/>
                </a:solidFill>
              </a:defRPr>
            </a:lvl4pPr>
            <a:lvl5pPr>
              <a:defRPr sz="1400">
                <a:solidFill>
                  <a:srgbClr val="3D3D3C"/>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1"/>
          <p:cNvSpPr>
            <a:spLocks noGrp="1"/>
          </p:cNvSpPr>
          <p:nvPr>
            <p:ph type="ctrTitle" hasCustomPrompt="1"/>
          </p:nvPr>
        </p:nvSpPr>
        <p:spPr>
          <a:xfrm>
            <a:off x="598745" y="445051"/>
            <a:ext cx="7944122" cy="791468"/>
          </a:xfrm>
        </p:spPr>
        <p:txBody>
          <a:bodyPr/>
          <a:lstStyle>
            <a:lvl1pPr algn="l">
              <a:defRPr sz="3000" b="1">
                <a:solidFill>
                  <a:srgbClr val="000000"/>
                </a:solidFill>
              </a:defRPr>
            </a:lvl1pPr>
          </a:lstStyle>
          <a:p>
            <a:r>
              <a:rPr lang="en-GB" dirty="0" smtClean="0"/>
              <a:t>Headline</a:t>
            </a:r>
            <a:endParaRPr lang="en-US" dirty="0"/>
          </a:p>
        </p:txBody>
      </p:sp>
    </p:spTree>
    <p:extLst>
      <p:ext uri="{BB962C8B-B14F-4D97-AF65-F5344CB8AC3E}">
        <p14:creationId xmlns:p14="http://schemas.microsoft.com/office/powerpoint/2010/main" val="34727242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14" name="Picture 13"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5" name="Title 1"/>
          <p:cNvSpPr>
            <a:spLocks noGrp="1"/>
          </p:cNvSpPr>
          <p:nvPr>
            <p:ph type="ctrTitle" hasCustomPrompt="1"/>
          </p:nvPr>
        </p:nvSpPr>
        <p:spPr>
          <a:xfrm>
            <a:off x="598745" y="445051"/>
            <a:ext cx="7944122" cy="791468"/>
          </a:xfrm>
        </p:spPr>
        <p:txBody>
          <a:bodyPr/>
          <a:lstStyle>
            <a:lvl1pPr algn="l">
              <a:defRPr sz="3000" b="1">
                <a:solidFill>
                  <a:srgbClr val="000000"/>
                </a:solidFill>
              </a:defRPr>
            </a:lvl1pPr>
          </a:lstStyle>
          <a:p>
            <a:r>
              <a:rPr lang="en-GB" dirty="0" smtClean="0"/>
              <a:t>Headline</a:t>
            </a:r>
            <a:endParaRPr lang="en-US" dirty="0"/>
          </a:p>
        </p:txBody>
      </p:sp>
      <p:sp>
        <p:nvSpPr>
          <p:cNvPr id="6" name="Subtitle 2"/>
          <p:cNvSpPr>
            <a:spLocks noGrp="1"/>
          </p:cNvSpPr>
          <p:nvPr>
            <p:ph type="subTitle" idx="1" hasCustomPrompt="1"/>
          </p:nvPr>
        </p:nvSpPr>
        <p:spPr>
          <a:xfrm>
            <a:off x="598745" y="1423555"/>
            <a:ext cx="7944122" cy="2922667"/>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28911427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5" name="Title 1"/>
          <p:cNvSpPr>
            <a:spLocks noGrp="1"/>
          </p:cNvSpPr>
          <p:nvPr>
            <p:ph type="ctrTitle" hasCustomPrompt="1"/>
          </p:nvPr>
        </p:nvSpPr>
        <p:spPr>
          <a:xfrm>
            <a:off x="598745" y="445051"/>
            <a:ext cx="7944122" cy="791468"/>
          </a:xfrm>
        </p:spPr>
        <p:txBody>
          <a:bodyPr/>
          <a:lstStyle>
            <a:lvl1pPr algn="l">
              <a:defRPr sz="3000" b="1">
                <a:solidFill>
                  <a:srgbClr val="000000"/>
                </a:solidFill>
              </a:defRPr>
            </a:lvl1pPr>
          </a:lstStyle>
          <a:p>
            <a:r>
              <a:rPr lang="en-GB" dirty="0" smtClean="0"/>
              <a:t>Headline</a:t>
            </a:r>
            <a:endParaRPr lang="en-US" dirty="0"/>
          </a:p>
        </p:txBody>
      </p:sp>
      <p:sp>
        <p:nvSpPr>
          <p:cNvPr id="6" name="Subtitle 2"/>
          <p:cNvSpPr>
            <a:spLocks noGrp="1"/>
          </p:cNvSpPr>
          <p:nvPr>
            <p:ph type="subTitle" idx="1" hasCustomPrompt="1"/>
          </p:nvPr>
        </p:nvSpPr>
        <p:spPr>
          <a:xfrm>
            <a:off x="598745" y="1423555"/>
            <a:ext cx="7944122" cy="2922667"/>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33759701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8" name="Picture 7" descr="Bkgds2.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9" name="Title 1"/>
          <p:cNvSpPr>
            <a:spLocks noGrp="1"/>
          </p:cNvSpPr>
          <p:nvPr>
            <p:ph type="ctrTitle" hasCustomPrompt="1"/>
          </p:nvPr>
        </p:nvSpPr>
        <p:spPr>
          <a:xfrm>
            <a:off x="598745" y="854528"/>
            <a:ext cx="7944122" cy="1664305"/>
          </a:xfrm>
        </p:spPr>
        <p:txBody>
          <a:bodyPr/>
          <a:lstStyle>
            <a:lvl1pPr algn="l">
              <a:defRPr sz="4000" b="1">
                <a:solidFill>
                  <a:schemeClr val="bg1"/>
                </a:solidFill>
              </a:defRPr>
            </a:lvl1pPr>
          </a:lstStyle>
          <a:p>
            <a:r>
              <a:rPr lang="en-GB" dirty="0" smtClean="0"/>
              <a:t>Headline</a:t>
            </a:r>
            <a:endParaRPr lang="en-US" dirty="0"/>
          </a:p>
        </p:txBody>
      </p:sp>
      <p:sp>
        <p:nvSpPr>
          <p:cNvPr id="10" name="Subtitle 2"/>
          <p:cNvSpPr>
            <a:spLocks noGrp="1"/>
          </p:cNvSpPr>
          <p:nvPr>
            <p:ph type="subTitle" idx="1" hasCustomPrompt="1"/>
          </p:nvPr>
        </p:nvSpPr>
        <p:spPr>
          <a:xfrm>
            <a:off x="598745" y="2800045"/>
            <a:ext cx="6062134" cy="1546177"/>
          </a:xfrm>
        </p:spPr>
        <p:txBody>
          <a:bodyPr>
            <a:normAutofit/>
          </a:bodyPr>
          <a:lstStyle>
            <a:lvl1pPr marL="0" indent="0" algn="l">
              <a:buNone/>
              <a:defRPr sz="18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pic>
        <p:nvPicPr>
          <p:cNvPr id="11" name="Picture 10" descr="Logo_forPP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Tree>
    <p:extLst>
      <p:ext uri="{BB962C8B-B14F-4D97-AF65-F5344CB8AC3E}">
        <p14:creationId xmlns:p14="http://schemas.microsoft.com/office/powerpoint/2010/main" val="21265000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9" name="Picture 8" descr="Bkgds3.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0" name="Title 1"/>
          <p:cNvSpPr>
            <a:spLocks noGrp="1"/>
          </p:cNvSpPr>
          <p:nvPr>
            <p:ph type="ctrTitle" hasCustomPrompt="1"/>
          </p:nvPr>
        </p:nvSpPr>
        <p:spPr>
          <a:xfrm>
            <a:off x="598745" y="854528"/>
            <a:ext cx="7944122" cy="1664305"/>
          </a:xfrm>
        </p:spPr>
        <p:txBody>
          <a:bodyPr/>
          <a:lstStyle>
            <a:lvl1pPr algn="l">
              <a:defRPr sz="4000" b="1">
                <a:solidFill>
                  <a:schemeClr val="bg1"/>
                </a:solidFill>
              </a:defRPr>
            </a:lvl1pPr>
          </a:lstStyle>
          <a:p>
            <a:r>
              <a:rPr lang="en-GB" dirty="0" smtClean="0"/>
              <a:t>Headline</a:t>
            </a:r>
            <a:endParaRPr lang="en-US" dirty="0"/>
          </a:p>
        </p:txBody>
      </p:sp>
      <p:sp>
        <p:nvSpPr>
          <p:cNvPr id="11" name="Subtitle 2"/>
          <p:cNvSpPr>
            <a:spLocks noGrp="1"/>
          </p:cNvSpPr>
          <p:nvPr>
            <p:ph type="subTitle" idx="1" hasCustomPrompt="1"/>
          </p:nvPr>
        </p:nvSpPr>
        <p:spPr>
          <a:xfrm>
            <a:off x="598745" y="2800045"/>
            <a:ext cx="6062134" cy="1546177"/>
          </a:xfrm>
        </p:spPr>
        <p:txBody>
          <a:bodyPr>
            <a:normAutofit/>
          </a:bodyPr>
          <a:lstStyle>
            <a:lvl1pPr marL="0" indent="0" algn="l">
              <a:buNone/>
              <a:defRPr sz="18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pic>
        <p:nvPicPr>
          <p:cNvPr id="12" name="Picture 11" descr="Logo_forPP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Tree>
    <p:extLst>
      <p:ext uri="{BB962C8B-B14F-4D97-AF65-F5344CB8AC3E}">
        <p14:creationId xmlns:p14="http://schemas.microsoft.com/office/powerpoint/2010/main" val="11233268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10" name="Title 1"/>
          <p:cNvSpPr>
            <a:spLocks noGrp="1"/>
          </p:cNvSpPr>
          <p:nvPr>
            <p:ph type="ctrTitle" hasCustomPrompt="1"/>
          </p:nvPr>
        </p:nvSpPr>
        <p:spPr>
          <a:xfrm>
            <a:off x="598745" y="445051"/>
            <a:ext cx="7944122" cy="791468"/>
          </a:xfrm>
        </p:spPr>
        <p:txBody>
          <a:bodyPr/>
          <a:lstStyle>
            <a:lvl1pPr algn="l">
              <a:defRPr sz="3000" b="1">
                <a:solidFill>
                  <a:srgbClr val="000000"/>
                </a:solidFill>
              </a:defRPr>
            </a:lvl1pPr>
          </a:lstStyle>
          <a:p>
            <a:r>
              <a:rPr lang="en-GB" dirty="0" smtClean="0"/>
              <a:t>Headline</a:t>
            </a:r>
            <a:endParaRPr lang="en-US" dirty="0"/>
          </a:p>
        </p:txBody>
      </p:sp>
      <p:sp>
        <p:nvSpPr>
          <p:cNvPr id="11" name="Subtitle 2"/>
          <p:cNvSpPr>
            <a:spLocks noGrp="1"/>
          </p:cNvSpPr>
          <p:nvPr>
            <p:ph type="subTitle" idx="1" hasCustomPrompt="1"/>
          </p:nvPr>
        </p:nvSpPr>
        <p:spPr>
          <a:xfrm>
            <a:off x="598745" y="1423555"/>
            <a:ext cx="7944122" cy="2922667"/>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pic>
        <p:nvPicPr>
          <p:cNvPr id="5" name="Picture 4"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Tree>
    <p:extLst>
      <p:ext uri="{BB962C8B-B14F-4D97-AF65-F5344CB8AC3E}">
        <p14:creationId xmlns:p14="http://schemas.microsoft.com/office/powerpoint/2010/main" val="390836355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5" name="Title 1"/>
          <p:cNvSpPr>
            <a:spLocks noGrp="1"/>
          </p:cNvSpPr>
          <p:nvPr>
            <p:ph type="ctrTitle" hasCustomPrompt="1"/>
          </p:nvPr>
        </p:nvSpPr>
        <p:spPr>
          <a:xfrm>
            <a:off x="598745" y="445051"/>
            <a:ext cx="7944122" cy="791468"/>
          </a:xfrm>
        </p:spPr>
        <p:txBody>
          <a:bodyPr/>
          <a:lstStyle>
            <a:lvl1pPr algn="l">
              <a:defRPr sz="3000" b="1">
                <a:solidFill>
                  <a:srgbClr val="000000"/>
                </a:solidFill>
              </a:defRPr>
            </a:lvl1pPr>
          </a:lstStyle>
          <a:p>
            <a:r>
              <a:rPr lang="en-GB" dirty="0" smtClean="0"/>
              <a:t>Headline</a:t>
            </a:r>
            <a:endParaRPr lang="en-US" dirty="0"/>
          </a:p>
        </p:txBody>
      </p:sp>
      <p:sp>
        <p:nvSpPr>
          <p:cNvPr id="6" name="Subtitle 2"/>
          <p:cNvSpPr>
            <a:spLocks noGrp="1"/>
          </p:cNvSpPr>
          <p:nvPr>
            <p:ph type="subTitle" idx="1" hasCustomPrompt="1"/>
          </p:nvPr>
        </p:nvSpPr>
        <p:spPr>
          <a:xfrm>
            <a:off x="598745" y="1423555"/>
            <a:ext cx="7944122" cy="2922667"/>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
        <p:nvSpPr>
          <p:cNvPr id="7" name="Slide Number Placeholder 4"/>
          <p:cNvSpPr>
            <a:spLocks noGrp="1"/>
          </p:cNvSpPr>
          <p:nvPr>
            <p:ph type="sldNum" sz="quarter" idx="12"/>
          </p:nvPr>
        </p:nvSpPr>
        <p:spPr>
          <a:xfrm>
            <a:off x="6553200" y="4767263"/>
            <a:ext cx="2133600" cy="273844"/>
          </a:xfrm>
          <a:prstGeom prst="rect">
            <a:avLst/>
          </a:prstGeom>
        </p:spPr>
        <p:txBody>
          <a:bodyPr/>
          <a:lstStyle/>
          <a:p>
            <a:fld id="{3C8BFF48-4880-CB4D-9A24-85077AB40EA1}" type="slidenum">
              <a:rPr lang="en-US" smtClean="0"/>
              <a:pPr/>
              <a:t>‹#›</a:t>
            </a:fld>
            <a:endParaRPr lang="en-US"/>
          </a:p>
        </p:txBody>
      </p:sp>
      <p:sp>
        <p:nvSpPr>
          <p:cNvPr id="8" name="Rectangle 7"/>
          <p:cNvSpPr/>
          <p:nvPr userDrawn="1"/>
        </p:nvSpPr>
        <p:spPr>
          <a:xfrm>
            <a:off x="5000053" y="0"/>
            <a:ext cx="4965951" cy="5143500"/>
          </a:xfrm>
          <a:custGeom>
            <a:avLst/>
            <a:gdLst/>
            <a:ahLst/>
            <a:cxnLst/>
            <a:rect l="l" t="t" r="r" b="b"/>
            <a:pathLst>
              <a:path w="4965951" h="5143500">
                <a:moveTo>
                  <a:pt x="1014840" y="0"/>
                </a:moveTo>
                <a:lnTo>
                  <a:pt x="4965951" y="0"/>
                </a:lnTo>
                <a:lnTo>
                  <a:pt x="4965951" y="5143500"/>
                </a:lnTo>
                <a:lnTo>
                  <a:pt x="1014840" y="5143500"/>
                </a:lnTo>
                <a:lnTo>
                  <a:pt x="1014840" y="4295664"/>
                </a:lnTo>
                <a:lnTo>
                  <a:pt x="598562" y="4295664"/>
                </a:lnTo>
                <a:lnTo>
                  <a:pt x="598562" y="3774721"/>
                </a:lnTo>
                <a:lnTo>
                  <a:pt x="1014840" y="3774721"/>
                </a:lnTo>
                <a:lnTo>
                  <a:pt x="1014840" y="1905001"/>
                </a:lnTo>
                <a:lnTo>
                  <a:pt x="0" y="1905001"/>
                </a:lnTo>
                <a:lnTo>
                  <a:pt x="0" y="811389"/>
                </a:lnTo>
                <a:lnTo>
                  <a:pt x="1014840" y="811389"/>
                </a:ln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Picture 8"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11" name="Rectangle 10"/>
          <p:cNvSpPr/>
          <p:nvPr userDrawn="1"/>
        </p:nvSpPr>
        <p:spPr>
          <a:xfrm>
            <a:off x="5137475" y="3901940"/>
            <a:ext cx="296863" cy="2968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userDrawn="1"/>
        </p:nvSpPr>
        <p:spPr>
          <a:xfrm>
            <a:off x="5573761" y="2161824"/>
            <a:ext cx="116239" cy="11623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0465645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6" name="Rectangle 5"/>
          <p:cNvSpPr/>
          <p:nvPr userDrawn="1"/>
        </p:nvSpPr>
        <p:spPr>
          <a:xfrm>
            <a:off x="5068200" y="0"/>
            <a:ext cx="4075800" cy="5143501"/>
          </a:xfrm>
          <a:custGeom>
            <a:avLst/>
            <a:gdLst/>
            <a:ahLst/>
            <a:cxnLst/>
            <a:rect l="l" t="t" r="r" b="b"/>
            <a:pathLst>
              <a:path w="4075800" h="5143501">
                <a:moveTo>
                  <a:pt x="1012194" y="0"/>
                </a:moveTo>
                <a:lnTo>
                  <a:pt x="3547577" y="0"/>
                </a:lnTo>
                <a:lnTo>
                  <a:pt x="4075800" y="0"/>
                </a:lnTo>
                <a:lnTo>
                  <a:pt x="4075800" y="5143501"/>
                </a:lnTo>
                <a:lnTo>
                  <a:pt x="3547577" y="5143501"/>
                </a:lnTo>
                <a:lnTo>
                  <a:pt x="3547577"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a:noFill/>
              </a:ln>
              <a:effectLst/>
            </a:endParaRPr>
          </a:p>
        </p:txBody>
      </p:sp>
      <p:sp>
        <p:nvSpPr>
          <p:cNvPr id="3" name="Rectangle 2"/>
          <p:cNvSpPr/>
          <p:nvPr userDrawn="1"/>
        </p:nvSpPr>
        <p:spPr>
          <a:xfrm>
            <a:off x="5230627" y="4634090"/>
            <a:ext cx="116239" cy="11623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userDrawn="1"/>
        </p:nvSpPr>
        <p:spPr>
          <a:xfrm>
            <a:off x="4952637" y="4176890"/>
            <a:ext cx="296863" cy="2968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userDrawn="1"/>
        </p:nvSpPr>
        <p:spPr>
          <a:xfrm>
            <a:off x="5256027" y="2161824"/>
            <a:ext cx="116239" cy="11623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10" name="Title 1"/>
          <p:cNvSpPr>
            <a:spLocks noGrp="1"/>
          </p:cNvSpPr>
          <p:nvPr>
            <p:ph type="ctrTitle" hasCustomPrompt="1"/>
          </p:nvPr>
        </p:nvSpPr>
        <p:spPr>
          <a:xfrm>
            <a:off x="624146" y="625925"/>
            <a:ext cx="3590688" cy="1462651"/>
          </a:xfrm>
        </p:spPr>
        <p:txBody>
          <a:bodyPr>
            <a:normAutofit/>
          </a:bodyPr>
          <a:lstStyle>
            <a:lvl1pPr algn="l">
              <a:defRPr sz="3000" b="1">
                <a:solidFill>
                  <a:srgbClr val="000000"/>
                </a:solidFill>
              </a:defRPr>
            </a:lvl1pPr>
          </a:lstStyle>
          <a:p>
            <a:r>
              <a:rPr lang="en-GB" dirty="0" smtClean="0"/>
              <a:t>Headline</a:t>
            </a:r>
            <a:endParaRPr lang="en-US" dirty="0"/>
          </a:p>
        </p:txBody>
      </p:sp>
      <p:sp>
        <p:nvSpPr>
          <p:cNvPr id="15" name="Subtitle 2"/>
          <p:cNvSpPr>
            <a:spLocks noGrp="1"/>
          </p:cNvSpPr>
          <p:nvPr>
            <p:ph type="subTitle" idx="1" hasCustomPrompt="1"/>
          </p:nvPr>
        </p:nvSpPr>
        <p:spPr>
          <a:xfrm>
            <a:off x="624144" y="2410692"/>
            <a:ext cx="3590690" cy="2521142"/>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142387945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sp>
        <p:nvSpPr>
          <p:cNvPr id="6" name="Rectangle 5"/>
          <p:cNvSpPr/>
          <p:nvPr userDrawn="1"/>
        </p:nvSpPr>
        <p:spPr>
          <a:xfrm>
            <a:off x="5068200" y="0"/>
            <a:ext cx="4075800" cy="5143501"/>
          </a:xfrm>
          <a:custGeom>
            <a:avLst/>
            <a:gdLst/>
            <a:ahLst/>
            <a:cxnLst/>
            <a:rect l="l" t="t" r="r" b="b"/>
            <a:pathLst>
              <a:path w="4075800" h="5143501">
                <a:moveTo>
                  <a:pt x="1012194" y="0"/>
                </a:moveTo>
                <a:lnTo>
                  <a:pt x="3547577" y="0"/>
                </a:lnTo>
                <a:lnTo>
                  <a:pt x="4075800" y="0"/>
                </a:lnTo>
                <a:lnTo>
                  <a:pt x="4075800" y="5143501"/>
                </a:lnTo>
                <a:lnTo>
                  <a:pt x="3547577" y="5143501"/>
                </a:lnTo>
                <a:lnTo>
                  <a:pt x="3547577"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65B0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a:noFill/>
              </a:ln>
              <a:effectLst/>
            </a:endParaRPr>
          </a:p>
        </p:txBody>
      </p:sp>
      <p:sp>
        <p:nvSpPr>
          <p:cNvPr id="3" name="Rectangle 2"/>
          <p:cNvSpPr/>
          <p:nvPr userDrawn="1"/>
        </p:nvSpPr>
        <p:spPr>
          <a:xfrm>
            <a:off x="5230627" y="4634090"/>
            <a:ext cx="116239" cy="116239"/>
          </a:xfrm>
          <a:prstGeom prst="rect">
            <a:avLst/>
          </a:prstGeom>
          <a:solidFill>
            <a:srgbClr val="49833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userDrawn="1"/>
        </p:nvSpPr>
        <p:spPr>
          <a:xfrm>
            <a:off x="4952637" y="4176890"/>
            <a:ext cx="296863" cy="2968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userDrawn="1"/>
        </p:nvSpPr>
        <p:spPr>
          <a:xfrm>
            <a:off x="5256027" y="2161824"/>
            <a:ext cx="116239" cy="116239"/>
          </a:xfrm>
          <a:prstGeom prst="rect">
            <a:avLst/>
          </a:prstGeom>
          <a:solidFill>
            <a:srgbClr val="264C2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13" name="Title 1"/>
          <p:cNvSpPr>
            <a:spLocks noGrp="1"/>
          </p:cNvSpPr>
          <p:nvPr>
            <p:ph type="ctrTitle" hasCustomPrompt="1"/>
          </p:nvPr>
        </p:nvSpPr>
        <p:spPr>
          <a:xfrm>
            <a:off x="624146" y="625925"/>
            <a:ext cx="3590688" cy="1462651"/>
          </a:xfrm>
        </p:spPr>
        <p:txBody>
          <a:bodyPr>
            <a:normAutofit/>
          </a:bodyPr>
          <a:lstStyle>
            <a:lvl1pPr algn="l">
              <a:defRPr sz="3000" b="1">
                <a:solidFill>
                  <a:srgbClr val="000000"/>
                </a:solidFill>
              </a:defRPr>
            </a:lvl1pPr>
          </a:lstStyle>
          <a:p>
            <a:r>
              <a:rPr lang="en-GB" dirty="0" smtClean="0"/>
              <a:t>Headline</a:t>
            </a:r>
            <a:endParaRPr lang="en-US" dirty="0"/>
          </a:p>
        </p:txBody>
      </p:sp>
      <p:sp>
        <p:nvSpPr>
          <p:cNvPr id="14" name="Subtitle 2"/>
          <p:cNvSpPr>
            <a:spLocks noGrp="1"/>
          </p:cNvSpPr>
          <p:nvPr>
            <p:ph type="subTitle" idx="1" hasCustomPrompt="1"/>
          </p:nvPr>
        </p:nvSpPr>
        <p:spPr>
          <a:xfrm>
            <a:off x="624144" y="2410692"/>
            <a:ext cx="3590690" cy="2521142"/>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329289078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6" name="Rectangle 5"/>
          <p:cNvSpPr/>
          <p:nvPr userDrawn="1"/>
        </p:nvSpPr>
        <p:spPr>
          <a:xfrm>
            <a:off x="5068200" y="0"/>
            <a:ext cx="4075800" cy="5143501"/>
          </a:xfrm>
          <a:custGeom>
            <a:avLst/>
            <a:gdLst/>
            <a:ahLst/>
            <a:cxnLst/>
            <a:rect l="l" t="t" r="r" b="b"/>
            <a:pathLst>
              <a:path w="4075800" h="5143501">
                <a:moveTo>
                  <a:pt x="1012194" y="0"/>
                </a:moveTo>
                <a:lnTo>
                  <a:pt x="3547577" y="0"/>
                </a:lnTo>
                <a:lnTo>
                  <a:pt x="4075800" y="0"/>
                </a:lnTo>
                <a:lnTo>
                  <a:pt x="4075800" y="5143501"/>
                </a:lnTo>
                <a:lnTo>
                  <a:pt x="3547577" y="5143501"/>
                </a:lnTo>
                <a:lnTo>
                  <a:pt x="3547577"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2B57A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a:noFill/>
              </a:ln>
              <a:effectLst/>
            </a:endParaRPr>
          </a:p>
        </p:txBody>
      </p:sp>
      <p:sp>
        <p:nvSpPr>
          <p:cNvPr id="3" name="Rectangle 2"/>
          <p:cNvSpPr/>
          <p:nvPr userDrawn="1"/>
        </p:nvSpPr>
        <p:spPr>
          <a:xfrm>
            <a:off x="5230627" y="4634090"/>
            <a:ext cx="116239" cy="116239"/>
          </a:xfrm>
          <a:prstGeom prst="rect">
            <a:avLst/>
          </a:prstGeom>
          <a:solidFill>
            <a:srgbClr val="6AA9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userDrawn="1"/>
        </p:nvSpPr>
        <p:spPr>
          <a:xfrm>
            <a:off x="4952637" y="4176890"/>
            <a:ext cx="296863" cy="2968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userDrawn="1"/>
        </p:nvSpPr>
        <p:spPr>
          <a:xfrm>
            <a:off x="5256027" y="2161824"/>
            <a:ext cx="116239" cy="116239"/>
          </a:xfrm>
          <a:prstGeom prst="rect">
            <a:avLst/>
          </a:prstGeom>
          <a:solidFill>
            <a:srgbClr val="279BC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10" name="Title 1"/>
          <p:cNvSpPr>
            <a:spLocks noGrp="1"/>
          </p:cNvSpPr>
          <p:nvPr>
            <p:ph type="ctrTitle" hasCustomPrompt="1"/>
          </p:nvPr>
        </p:nvSpPr>
        <p:spPr>
          <a:xfrm>
            <a:off x="624146" y="625925"/>
            <a:ext cx="3590688" cy="1462651"/>
          </a:xfrm>
        </p:spPr>
        <p:txBody>
          <a:bodyPr>
            <a:normAutofit/>
          </a:bodyPr>
          <a:lstStyle>
            <a:lvl1pPr algn="l">
              <a:defRPr sz="3000" b="1">
                <a:solidFill>
                  <a:srgbClr val="000000"/>
                </a:solidFill>
              </a:defRPr>
            </a:lvl1pPr>
          </a:lstStyle>
          <a:p>
            <a:r>
              <a:rPr lang="en-GB" dirty="0" smtClean="0"/>
              <a:t>Headline</a:t>
            </a:r>
            <a:endParaRPr lang="en-US" dirty="0"/>
          </a:p>
        </p:txBody>
      </p:sp>
      <p:sp>
        <p:nvSpPr>
          <p:cNvPr id="15" name="Subtitle 2"/>
          <p:cNvSpPr>
            <a:spLocks noGrp="1"/>
          </p:cNvSpPr>
          <p:nvPr>
            <p:ph type="subTitle" idx="1" hasCustomPrompt="1"/>
          </p:nvPr>
        </p:nvSpPr>
        <p:spPr>
          <a:xfrm>
            <a:off x="624144" y="2410692"/>
            <a:ext cx="3590690" cy="2521142"/>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335563922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6553200" y="4767263"/>
            <a:ext cx="2133600" cy="273844"/>
          </a:xfrm>
          <a:prstGeom prst="rect">
            <a:avLst/>
          </a:prstGeom>
        </p:spPr>
        <p:txBody>
          <a:bodyPr/>
          <a:lstStyle/>
          <a:p>
            <a:fld id="{3C8BFF48-4880-CB4D-9A24-85077AB40EA1}" type="slidenum">
              <a:rPr lang="en-US" smtClean="0"/>
              <a:pPr/>
              <a:t>‹#›</a:t>
            </a:fld>
            <a:endParaRPr lang="en-US"/>
          </a:p>
        </p:txBody>
      </p:sp>
      <p:sp>
        <p:nvSpPr>
          <p:cNvPr id="8" name="Rectangle 7"/>
          <p:cNvSpPr/>
          <p:nvPr userDrawn="1"/>
        </p:nvSpPr>
        <p:spPr>
          <a:xfrm>
            <a:off x="4191000" y="0"/>
            <a:ext cx="7074451" cy="5143500"/>
          </a:xfrm>
          <a:custGeom>
            <a:avLst/>
            <a:gdLst/>
            <a:ahLst/>
            <a:cxnLst/>
            <a:rect l="l" t="t" r="r" b="b"/>
            <a:pathLst>
              <a:path w="7074451" h="5143500">
                <a:moveTo>
                  <a:pt x="4953000" y="0"/>
                </a:moveTo>
                <a:lnTo>
                  <a:pt x="7074451" y="0"/>
                </a:lnTo>
                <a:lnTo>
                  <a:pt x="7074451" y="5143500"/>
                </a:lnTo>
                <a:lnTo>
                  <a:pt x="4953000" y="5143500"/>
                </a:lnTo>
                <a:close/>
                <a:moveTo>
                  <a:pt x="1012194" y="0"/>
                </a:moveTo>
                <a:lnTo>
                  <a:pt x="4952999" y="0"/>
                </a:lnTo>
                <a:lnTo>
                  <a:pt x="4952999"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Rectangle 2"/>
          <p:cNvSpPr/>
          <p:nvPr userDrawn="1"/>
        </p:nvSpPr>
        <p:spPr>
          <a:xfrm>
            <a:off x="4486188" y="4634090"/>
            <a:ext cx="116239" cy="11623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userDrawn="1"/>
        </p:nvSpPr>
        <p:spPr>
          <a:xfrm>
            <a:off x="4208198" y="4176890"/>
            <a:ext cx="296863" cy="2968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userDrawn="1"/>
        </p:nvSpPr>
        <p:spPr>
          <a:xfrm>
            <a:off x="4511588" y="2161824"/>
            <a:ext cx="116239" cy="11623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10" name="Title 1"/>
          <p:cNvSpPr>
            <a:spLocks noGrp="1"/>
          </p:cNvSpPr>
          <p:nvPr>
            <p:ph type="ctrTitle" hasCustomPrompt="1"/>
          </p:nvPr>
        </p:nvSpPr>
        <p:spPr>
          <a:xfrm>
            <a:off x="624146" y="625925"/>
            <a:ext cx="3590688" cy="1462651"/>
          </a:xfrm>
        </p:spPr>
        <p:txBody>
          <a:bodyPr>
            <a:normAutofit/>
          </a:bodyPr>
          <a:lstStyle>
            <a:lvl1pPr algn="l">
              <a:defRPr sz="3000" b="1">
                <a:solidFill>
                  <a:srgbClr val="000000"/>
                </a:solidFill>
              </a:defRPr>
            </a:lvl1pPr>
          </a:lstStyle>
          <a:p>
            <a:r>
              <a:rPr lang="en-GB" dirty="0" smtClean="0"/>
              <a:t>Headline</a:t>
            </a:r>
            <a:endParaRPr lang="en-US" dirty="0"/>
          </a:p>
        </p:txBody>
      </p:sp>
      <p:sp>
        <p:nvSpPr>
          <p:cNvPr id="15" name="Subtitle 2"/>
          <p:cNvSpPr>
            <a:spLocks noGrp="1"/>
          </p:cNvSpPr>
          <p:nvPr>
            <p:ph type="subTitle" idx="1" hasCustomPrompt="1"/>
          </p:nvPr>
        </p:nvSpPr>
        <p:spPr>
          <a:xfrm>
            <a:off x="624144" y="2410692"/>
            <a:ext cx="3590690" cy="2521142"/>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smtClean="0"/>
              <a:t>Secondary text goes here</a:t>
            </a:r>
            <a:endParaRPr lang="en-US" dirty="0"/>
          </a:p>
        </p:txBody>
      </p:sp>
    </p:spTree>
    <p:extLst>
      <p:ext uri="{BB962C8B-B14F-4D97-AF65-F5344CB8AC3E}">
        <p14:creationId xmlns:p14="http://schemas.microsoft.com/office/powerpoint/2010/main" val="64602532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7AD7E914-2E24-E44E-8E32-D2278494C075}" type="datetimeFigureOut">
              <a:rPr lang="en-US" smtClean="0"/>
              <a:pPr/>
              <a:t>9/23/2015</a:t>
            </a:fld>
            <a:endParaRPr lang="en-US"/>
          </a:p>
        </p:txBody>
      </p:sp>
    </p:spTree>
    <p:extLst>
      <p:ext uri="{BB962C8B-B14F-4D97-AF65-F5344CB8AC3E}">
        <p14:creationId xmlns:p14="http://schemas.microsoft.com/office/powerpoint/2010/main" val="3158628684"/>
      </p:ext>
    </p:extLst>
  </p:cSld>
  <p:clrMap bg1="lt1" tx1="dk1" bg2="lt2" tx2="dk2" accent1="accent1" accent2="accent2" accent3="accent3" accent4="accent4" accent5="accent5" accent6="accent6" hlink="hlink" folHlink="folHlink"/>
  <p:sldLayoutIdLst>
    <p:sldLayoutId id="2147483745" r:id="rId1"/>
    <p:sldLayoutId id="2147483757" r:id="rId2"/>
    <p:sldLayoutId id="2147483758" r:id="rId3"/>
    <p:sldLayoutId id="2147483759" r:id="rId4"/>
    <p:sldLayoutId id="2147483761" r:id="rId5"/>
    <p:sldLayoutId id="2147483764" r:id="rId6"/>
    <p:sldLayoutId id="2147483765" r:id="rId7"/>
    <p:sldLayoutId id="2147483763" r:id="rId8"/>
    <p:sldLayoutId id="2147483750" r:id="rId9"/>
    <p:sldLayoutId id="2147483762" r:id="rId10"/>
    <p:sldLayoutId id="2147483760" r:id="rId11"/>
    <p:sldLayoutId id="2147483748" r:id="rId12"/>
    <p:sldLayoutId id="2147483756" r:id="rId13"/>
    <p:sldLayoutId id="2147483746" r:id="rId14"/>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6.wmf"/></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6.wmf"/></Relationships>
</file>

<file path=ppt/slides/_rels/slide1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21.jpg"/><Relationship Id="rId5" Type="http://schemas.openxmlformats.org/officeDocument/2006/relationships/image" Target="../media/image20.jpg"/><Relationship Id="rId4" Type="http://schemas.openxmlformats.org/officeDocument/2006/relationships/image" Target="../media/image6.wmf"/></Relationships>
</file>

<file path=ppt/slides/_rels/slide1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3.xml"/><Relationship Id="rId1" Type="http://schemas.openxmlformats.org/officeDocument/2006/relationships/slideLayout" Target="../slideLayouts/slideLayout6.xml"/><Relationship Id="rId5" Type="http://schemas.openxmlformats.org/officeDocument/2006/relationships/image" Target="../media/image13.wmf"/><Relationship Id="rId4" Type="http://schemas.openxmlformats.org/officeDocument/2006/relationships/image" Target="../media/image12.wmf"/></Relationships>
</file>

<file path=ppt/slides/_rels/slide1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image" Target="../media/image24.jpg"/><Relationship Id="rId5" Type="http://schemas.openxmlformats.org/officeDocument/2006/relationships/image" Target="../media/image23.jpg"/><Relationship Id="rId4" Type="http://schemas.openxmlformats.org/officeDocument/2006/relationships/image" Target="../media/image6.wmf"/></Relationships>
</file>

<file path=ppt/slides/_rels/slide1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5.xml"/><Relationship Id="rId1" Type="http://schemas.openxmlformats.org/officeDocument/2006/relationships/slideLayout" Target="../slideLayouts/slideLayout4.xml"/><Relationship Id="rId5" Type="http://schemas.openxmlformats.org/officeDocument/2006/relationships/image" Target="../media/image25.wmf"/><Relationship Id="rId4" Type="http://schemas.openxmlformats.org/officeDocument/2006/relationships/image" Target="../media/image6.wmf"/></Relationships>
</file>

<file path=ppt/slides/_rels/slide16.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26.jpg"/><Relationship Id="rId1" Type="http://schemas.openxmlformats.org/officeDocument/2006/relationships/slideLayout" Target="../slideLayouts/slideLayout6.xml"/><Relationship Id="rId4" Type="http://schemas.openxmlformats.org/officeDocument/2006/relationships/image" Target="../media/image12.wmf"/></Relationships>
</file>

<file path=ppt/slides/_rels/slide1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6.xml"/><Relationship Id="rId1" Type="http://schemas.openxmlformats.org/officeDocument/2006/relationships/slideLayout" Target="../slideLayouts/slideLayout6.xml"/><Relationship Id="rId6" Type="http://schemas.openxmlformats.org/officeDocument/2006/relationships/image" Target="../media/image28.jpg"/><Relationship Id="rId5" Type="http://schemas.openxmlformats.org/officeDocument/2006/relationships/image" Target="../media/image27.jpg"/><Relationship Id="rId4" Type="http://schemas.openxmlformats.org/officeDocument/2006/relationships/image" Target="../media/image6.wmf"/></Relationships>
</file>

<file path=ppt/slides/_rels/slide1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7.xml"/><Relationship Id="rId1" Type="http://schemas.openxmlformats.org/officeDocument/2006/relationships/slideLayout" Target="../slideLayouts/slideLayout6.xml"/><Relationship Id="rId5" Type="http://schemas.openxmlformats.org/officeDocument/2006/relationships/image" Target="../media/image13.wmf"/><Relationship Id="rId4" Type="http://schemas.openxmlformats.org/officeDocument/2006/relationships/image" Target="../media/image12.wmf"/></Relationships>
</file>

<file path=ppt/slides/_rels/slide1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image" Target="../media/image31.jpg"/><Relationship Id="rId5" Type="http://schemas.openxmlformats.org/officeDocument/2006/relationships/image" Target="../media/image30.jpg"/><Relationship Id="rId4" Type="http://schemas.openxmlformats.org/officeDocument/2006/relationships/image" Target="../media/image6.w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32.jpg"/><Relationship Id="rId1" Type="http://schemas.openxmlformats.org/officeDocument/2006/relationships/slideLayout" Target="../slideLayouts/slideLayout6.xml"/><Relationship Id="rId4" Type="http://schemas.openxmlformats.org/officeDocument/2006/relationships/image" Target="../media/image12.wmf"/></Relationships>
</file>

<file path=ppt/slides/_rels/slide2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9.xml"/><Relationship Id="rId1" Type="http://schemas.openxmlformats.org/officeDocument/2006/relationships/slideLayout" Target="../slideLayouts/slideLayout4.xml"/><Relationship Id="rId5" Type="http://schemas.openxmlformats.org/officeDocument/2006/relationships/image" Target="../media/image6.wmf"/><Relationship Id="rId4" Type="http://schemas.openxmlformats.org/officeDocument/2006/relationships/image" Target="../media/image33.jpg"/></Relationships>
</file>

<file path=ppt/slides/_rels/slide2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6.wmf"/></Relationships>
</file>

<file path=ppt/slides/_rels/slide2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6.wmf"/></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34.wmf"/><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6.wmf"/></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13.wmf"/><Relationship Id="rId4" Type="http://schemas.openxmlformats.org/officeDocument/2006/relationships/image" Target="../media/image12.wmf"/></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image" Target="../media/image6.wmf"/></Relationships>
</file>

<file path=ppt/slides/_rels/slide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image" Target="../media/image13.wmf"/><Relationship Id="rId4" Type="http://schemas.openxmlformats.org/officeDocument/2006/relationships/image" Target="../media/image12.w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6" y="0"/>
            <a:ext cx="9141287" cy="5143498"/>
          </a:xfrm>
          <a:prstGeom prst="rect">
            <a:avLst/>
          </a:prstGeom>
        </p:spPr>
      </p:pic>
      <p:sp>
        <p:nvSpPr>
          <p:cNvPr id="11" name="Rectangle 10"/>
          <p:cNvSpPr/>
          <p:nvPr/>
        </p:nvSpPr>
        <p:spPr>
          <a:xfrm>
            <a:off x="1354" y="1599186"/>
            <a:ext cx="3399070" cy="53137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7" name="Rectangle 26"/>
          <p:cNvSpPr/>
          <p:nvPr/>
        </p:nvSpPr>
        <p:spPr>
          <a:xfrm>
            <a:off x="1356" y="1075012"/>
            <a:ext cx="2313219" cy="529565"/>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0" name="Rectangle 9"/>
          <p:cNvSpPr/>
          <p:nvPr/>
        </p:nvSpPr>
        <p:spPr>
          <a:xfrm>
            <a:off x="1353" y="545270"/>
            <a:ext cx="1255947" cy="53459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 name="Rectangle 1"/>
          <p:cNvSpPr/>
          <p:nvPr/>
        </p:nvSpPr>
        <p:spPr>
          <a:xfrm>
            <a:off x="257175" y="456794"/>
            <a:ext cx="4572000" cy="1754326"/>
          </a:xfrm>
          <a:prstGeom prst="rect">
            <a:avLst/>
          </a:prstGeom>
        </p:spPr>
        <p:txBody>
          <a:bodyPr>
            <a:spAutoFit/>
          </a:bodyPr>
          <a:lstStyle/>
          <a:p>
            <a:r>
              <a:rPr lang="en-US" sz="3600" b="1" dirty="0" smtClean="0">
                <a:solidFill>
                  <a:schemeClr val="bg1"/>
                </a:solidFill>
              </a:rPr>
              <a:t>GO</a:t>
            </a:r>
            <a:r>
              <a:rPr lang="en-US" sz="3600" b="1" dirty="0">
                <a:solidFill>
                  <a:schemeClr val="bg1"/>
                </a:solidFill>
              </a:rPr>
              <a:t/>
            </a:r>
            <a:br>
              <a:rPr lang="en-US" sz="3600" b="1" dirty="0">
                <a:solidFill>
                  <a:schemeClr val="bg1"/>
                </a:solidFill>
              </a:rPr>
            </a:br>
            <a:r>
              <a:rPr lang="en-US" sz="3600" b="1" dirty="0" smtClean="0">
                <a:solidFill>
                  <a:schemeClr val="bg1"/>
                </a:solidFill>
              </a:rPr>
              <a:t>BRIDGE </a:t>
            </a:r>
            <a:r>
              <a:rPr lang="en-US" sz="3600" b="1" dirty="0">
                <a:solidFill>
                  <a:schemeClr val="bg1"/>
                </a:solidFill>
              </a:rPr>
              <a:t/>
            </a:r>
            <a:br>
              <a:rPr lang="en-US" sz="3600" b="1" dirty="0">
                <a:solidFill>
                  <a:schemeClr val="bg1"/>
                </a:solidFill>
              </a:rPr>
            </a:br>
            <a:r>
              <a:rPr lang="en-US" sz="3600" b="1" dirty="0">
                <a:solidFill>
                  <a:schemeClr val="bg1"/>
                </a:solidFill>
              </a:rPr>
              <a:t>CHALLENGE</a:t>
            </a:r>
            <a:endParaRPr lang="en-ZA" sz="3600" b="1" dirty="0">
              <a:solidFill>
                <a:schemeClr val="bg1"/>
              </a:solidFill>
            </a:endParaRPr>
          </a:p>
        </p:txBody>
      </p:sp>
      <p:sp>
        <p:nvSpPr>
          <p:cNvPr id="3" name="TextBox 2"/>
          <p:cNvSpPr txBox="1"/>
          <p:nvPr/>
        </p:nvSpPr>
        <p:spPr>
          <a:xfrm>
            <a:off x="2033703" y="4127937"/>
            <a:ext cx="2733441" cy="194925"/>
          </a:xfrm>
          <a:prstGeom prst="rect">
            <a:avLst/>
          </a:prstGeom>
          <a:noFill/>
        </p:spPr>
        <p:txBody>
          <a:bodyPr wrap="none" rtlCol="0">
            <a:spAutoFit/>
          </a:bodyPr>
          <a:lstStyle/>
          <a:p>
            <a:r>
              <a:rPr lang="en-ZA" sz="1000" baseline="30000" dirty="0"/>
              <a:t>Millennium Bridge, Gateshead, England </a:t>
            </a:r>
            <a:r>
              <a:rPr lang="en-ZA" sz="1000" baseline="30000" dirty="0" smtClean="0"/>
              <a:t>Photographer </a:t>
            </a:r>
            <a:r>
              <a:rPr lang="en-ZA" sz="1000" baseline="30000" dirty="0"/>
              <a:t>Keith Hall ©</a:t>
            </a: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23328" y="4536603"/>
            <a:ext cx="2060143" cy="562356"/>
          </a:xfrm>
          <a:prstGeom prst="rect">
            <a:avLst/>
          </a:prstGeom>
        </p:spPr>
      </p:pic>
    </p:spTree>
    <p:extLst>
      <p:ext uri="{BB962C8B-B14F-4D97-AF65-F5344CB8AC3E}">
        <p14:creationId xmlns:p14="http://schemas.microsoft.com/office/powerpoint/2010/main" val="11297790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44976" y="4671128"/>
            <a:ext cx="1702597" cy="464757"/>
          </a:xfrm>
          <a:prstGeom prst="rect">
            <a:avLst/>
          </a:prstGeom>
          <a:solidFill>
            <a:schemeClr val="bg1"/>
          </a:solidFill>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6536" y="609600"/>
            <a:ext cx="4073660" cy="2714623"/>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74116" y="609600"/>
            <a:ext cx="4073660" cy="2714623"/>
          </a:xfrm>
          <a:prstGeom prst="rect">
            <a:avLst/>
          </a:prstGeom>
        </p:spPr>
      </p:pic>
      <p:sp>
        <p:nvSpPr>
          <p:cNvPr id="10" name="Rectangle 9"/>
          <p:cNvSpPr/>
          <p:nvPr/>
        </p:nvSpPr>
        <p:spPr>
          <a:xfrm>
            <a:off x="1730261" y="3606811"/>
            <a:ext cx="2279764" cy="406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1" name="Title 2"/>
          <p:cNvSpPr txBox="1">
            <a:spLocks/>
          </p:cNvSpPr>
          <p:nvPr/>
        </p:nvSpPr>
        <p:spPr>
          <a:xfrm>
            <a:off x="1730261" y="3590335"/>
            <a:ext cx="3681237" cy="158174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3200" baseline="30000" dirty="0" smtClean="0">
                <a:solidFill>
                  <a:schemeClr val="bg1"/>
                </a:solidFill>
              </a:rPr>
              <a:t>ARCH BRIDGES </a:t>
            </a:r>
          </a:p>
          <a:p>
            <a:r>
              <a:rPr lang="en-GB" dirty="0" smtClean="0">
                <a:latin typeface="Arial" panose="020B0604020202020204" pitchFamily="34" charset="0"/>
                <a:cs typeface="Arial" panose="020B0604020202020204" pitchFamily="34" charset="0"/>
              </a:rPr>
              <a:t/>
            </a:r>
            <a:br>
              <a:rPr lang="en-GB" dirty="0" smtClean="0">
                <a:latin typeface="Arial" panose="020B0604020202020204" pitchFamily="34" charset="0"/>
                <a:cs typeface="Arial" panose="020B0604020202020204" pitchFamily="34" charset="0"/>
              </a:rPr>
            </a:br>
            <a:endParaRPr lang="en-GB" dirty="0"/>
          </a:p>
        </p:txBody>
      </p:sp>
      <p:sp>
        <p:nvSpPr>
          <p:cNvPr id="12" name="Rectangle 11"/>
          <p:cNvSpPr/>
          <p:nvPr/>
        </p:nvSpPr>
        <p:spPr>
          <a:xfrm>
            <a:off x="409404" y="266660"/>
            <a:ext cx="2533822" cy="301647"/>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3" name="Title 2"/>
          <p:cNvSpPr txBox="1">
            <a:spLocks/>
          </p:cNvSpPr>
          <p:nvPr/>
        </p:nvSpPr>
        <p:spPr>
          <a:xfrm>
            <a:off x="409404" y="135907"/>
            <a:ext cx="3681237" cy="158174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1800" baseline="30000" dirty="0">
                <a:solidFill>
                  <a:schemeClr val="bg1"/>
                </a:solidFill>
              </a:rPr>
              <a:t>Wye Bridge, </a:t>
            </a:r>
            <a:r>
              <a:rPr lang="en-GB" sz="1800" baseline="30000" dirty="0" smtClean="0">
                <a:solidFill>
                  <a:schemeClr val="bg1"/>
                </a:solidFill>
              </a:rPr>
              <a:t>Hereford, England </a:t>
            </a:r>
            <a:endParaRPr lang="en-GB" sz="1800" baseline="30000" dirty="0">
              <a:solidFill>
                <a:schemeClr val="bg1"/>
              </a:solidFill>
            </a:endParaRPr>
          </a:p>
          <a:p>
            <a:r>
              <a:rPr lang="en-GB" dirty="0" smtClean="0">
                <a:solidFill>
                  <a:schemeClr val="bg1"/>
                </a:solidFill>
                <a:latin typeface="Arial" panose="020B0604020202020204" pitchFamily="34" charset="0"/>
                <a:cs typeface="Arial" panose="020B0604020202020204" pitchFamily="34" charset="0"/>
              </a:rPr>
              <a:t/>
            </a:r>
            <a:br>
              <a:rPr lang="en-GB" dirty="0" smtClean="0">
                <a:solidFill>
                  <a:schemeClr val="bg1"/>
                </a:solidFill>
                <a:latin typeface="Arial" panose="020B0604020202020204" pitchFamily="34" charset="0"/>
                <a:cs typeface="Arial" panose="020B0604020202020204" pitchFamily="34" charset="0"/>
              </a:rPr>
            </a:br>
            <a:endParaRPr lang="en-GB" dirty="0">
              <a:solidFill>
                <a:schemeClr val="bg1"/>
              </a:solidFill>
            </a:endParaRPr>
          </a:p>
        </p:txBody>
      </p:sp>
      <p:sp>
        <p:nvSpPr>
          <p:cNvPr id="15" name="Rectangle 14"/>
          <p:cNvSpPr/>
          <p:nvPr/>
        </p:nvSpPr>
        <p:spPr>
          <a:xfrm>
            <a:off x="4676603" y="266660"/>
            <a:ext cx="3681238" cy="301647"/>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6" name="Title 2"/>
          <p:cNvSpPr txBox="1">
            <a:spLocks/>
          </p:cNvSpPr>
          <p:nvPr/>
        </p:nvSpPr>
        <p:spPr>
          <a:xfrm>
            <a:off x="4705179" y="145432"/>
            <a:ext cx="3681237" cy="158174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1800" baseline="30000" dirty="0" err="1">
                <a:solidFill>
                  <a:schemeClr val="bg1"/>
                </a:solidFill>
              </a:rPr>
              <a:t>Glenfinnan</a:t>
            </a:r>
            <a:r>
              <a:rPr lang="en-GB" sz="1800" baseline="30000" dirty="0">
                <a:solidFill>
                  <a:schemeClr val="bg1"/>
                </a:solidFill>
              </a:rPr>
              <a:t> Viaduct, West </a:t>
            </a:r>
            <a:r>
              <a:rPr lang="en-GB" sz="1800" baseline="30000" dirty="0" smtClean="0">
                <a:solidFill>
                  <a:schemeClr val="bg1"/>
                </a:solidFill>
              </a:rPr>
              <a:t>Highlands, Scotland</a:t>
            </a:r>
            <a:endParaRPr lang="en-GB" sz="1800" baseline="30000" dirty="0">
              <a:solidFill>
                <a:schemeClr val="bg1"/>
              </a:solidFill>
            </a:endParaRPr>
          </a:p>
          <a:p>
            <a:r>
              <a:rPr lang="en-GB" dirty="0" smtClean="0">
                <a:solidFill>
                  <a:schemeClr val="bg1"/>
                </a:solidFill>
                <a:latin typeface="Arial" panose="020B0604020202020204" pitchFamily="34" charset="0"/>
                <a:cs typeface="Arial" panose="020B0604020202020204" pitchFamily="34" charset="0"/>
              </a:rPr>
              <a:t/>
            </a:r>
            <a:br>
              <a:rPr lang="en-GB" dirty="0" smtClean="0">
                <a:solidFill>
                  <a:schemeClr val="bg1"/>
                </a:solidFill>
                <a:latin typeface="Arial" panose="020B0604020202020204" pitchFamily="34" charset="0"/>
                <a:cs typeface="Arial" panose="020B0604020202020204" pitchFamily="34" charset="0"/>
              </a:rPr>
            </a:br>
            <a:endParaRPr lang="en-GB" dirty="0">
              <a:solidFill>
                <a:schemeClr val="bg1"/>
              </a:solidFill>
            </a:endParaRPr>
          </a:p>
        </p:txBody>
      </p:sp>
      <p:sp>
        <p:nvSpPr>
          <p:cNvPr id="17" name="Rectangle 16"/>
          <p:cNvSpPr/>
          <p:nvPr/>
        </p:nvSpPr>
        <p:spPr>
          <a:xfrm>
            <a:off x="4086225" y="2933699"/>
            <a:ext cx="390525" cy="3905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8" name="Rectangle 17"/>
          <p:cNvSpPr/>
          <p:nvPr/>
        </p:nvSpPr>
        <p:spPr>
          <a:xfrm>
            <a:off x="4571999" y="1771648"/>
            <a:ext cx="390525" cy="3905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0" name="Rectangle 19"/>
          <p:cNvSpPr/>
          <p:nvPr/>
        </p:nvSpPr>
        <p:spPr>
          <a:xfrm>
            <a:off x="8481319" y="1089034"/>
            <a:ext cx="390525" cy="3905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1" name="Rectangle 20"/>
          <p:cNvSpPr/>
          <p:nvPr/>
        </p:nvSpPr>
        <p:spPr>
          <a:xfrm>
            <a:off x="4233516" y="1208097"/>
            <a:ext cx="152400" cy="152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2" name="Rectangle 21"/>
          <p:cNvSpPr/>
          <p:nvPr/>
        </p:nvSpPr>
        <p:spPr>
          <a:xfrm>
            <a:off x="5057082" y="852481"/>
            <a:ext cx="152400" cy="152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3" name="TextBox 22"/>
          <p:cNvSpPr txBox="1"/>
          <p:nvPr/>
        </p:nvSpPr>
        <p:spPr>
          <a:xfrm>
            <a:off x="406536" y="3374105"/>
            <a:ext cx="1375698" cy="194925"/>
          </a:xfrm>
          <a:prstGeom prst="rect">
            <a:avLst/>
          </a:prstGeom>
          <a:noFill/>
        </p:spPr>
        <p:txBody>
          <a:bodyPr wrap="none" rtlCol="0">
            <a:spAutoFit/>
          </a:bodyPr>
          <a:lstStyle/>
          <a:p>
            <a:r>
              <a:rPr lang="en-GB" sz="1000" baseline="30000" dirty="0"/>
              <a:t>Photographer  Garth Newton ©</a:t>
            </a:r>
          </a:p>
        </p:txBody>
      </p:sp>
      <p:sp>
        <p:nvSpPr>
          <p:cNvPr id="24" name="TextBox 23"/>
          <p:cNvSpPr txBox="1"/>
          <p:nvPr/>
        </p:nvSpPr>
        <p:spPr>
          <a:xfrm>
            <a:off x="4676513" y="3395410"/>
            <a:ext cx="1689886" cy="194925"/>
          </a:xfrm>
          <a:prstGeom prst="rect">
            <a:avLst/>
          </a:prstGeom>
          <a:noFill/>
        </p:spPr>
        <p:txBody>
          <a:bodyPr wrap="none" rtlCol="0">
            <a:spAutoFit/>
          </a:bodyPr>
          <a:lstStyle/>
          <a:p>
            <a:r>
              <a:rPr lang="en-GB" sz="1000" baseline="30000" dirty="0"/>
              <a:t>Photographer de:Benutzer:Nicolas17 ©</a:t>
            </a:r>
          </a:p>
        </p:txBody>
      </p:sp>
    </p:spTree>
    <p:extLst>
      <p:ext uri="{BB962C8B-B14F-4D97-AF65-F5344CB8AC3E}">
        <p14:creationId xmlns:p14="http://schemas.microsoft.com/office/powerpoint/2010/main" val="86012630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6" name="Rectangle 5"/>
          <p:cNvSpPr/>
          <p:nvPr/>
        </p:nvSpPr>
        <p:spPr>
          <a:xfrm>
            <a:off x="355053" y="248228"/>
            <a:ext cx="3226347" cy="406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7" name="Title 2"/>
          <p:cNvSpPr txBox="1">
            <a:spLocks/>
          </p:cNvSpPr>
          <p:nvPr/>
        </p:nvSpPr>
        <p:spPr>
          <a:xfrm>
            <a:off x="355054" y="-201030"/>
            <a:ext cx="3681237" cy="1913905"/>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3200" baseline="30000" dirty="0" smtClean="0">
                <a:solidFill>
                  <a:schemeClr val="bg1"/>
                </a:solidFill>
              </a:rPr>
              <a:t>ARCH BRIDGES</a:t>
            </a:r>
            <a:r>
              <a:rPr lang="en-GB" dirty="0" smtClean="0">
                <a:latin typeface="Arial" panose="020B0604020202020204" pitchFamily="34" charset="0"/>
                <a:cs typeface="Arial" panose="020B0604020202020204" pitchFamily="34" charset="0"/>
              </a:rPr>
              <a:t/>
            </a:r>
            <a:br>
              <a:rPr lang="en-GB" dirty="0" smtClean="0">
                <a:latin typeface="Arial" panose="020B0604020202020204" pitchFamily="34" charset="0"/>
                <a:cs typeface="Arial" panose="020B0604020202020204" pitchFamily="34" charset="0"/>
              </a:rPr>
            </a:br>
            <a:endParaRPr lang="en-GB" dirty="0"/>
          </a:p>
        </p:txBody>
      </p:sp>
      <p:sp>
        <p:nvSpPr>
          <p:cNvPr id="8" name="TextBox 7"/>
          <p:cNvSpPr txBox="1"/>
          <p:nvPr/>
        </p:nvSpPr>
        <p:spPr>
          <a:xfrm>
            <a:off x="355055" y="1095375"/>
            <a:ext cx="3131095" cy="3406061"/>
          </a:xfrm>
          <a:prstGeom prst="rect">
            <a:avLst/>
          </a:prstGeom>
          <a:noFill/>
        </p:spPr>
        <p:txBody>
          <a:bodyPr wrap="square" rtlCol="0">
            <a:spAutoFit/>
          </a:bodyPr>
          <a:lstStyle/>
          <a:p>
            <a:pPr marL="285750" indent="-285750">
              <a:buFont typeface="Arial" pitchFamily="34" charset="0"/>
              <a:buChar char="•"/>
            </a:pPr>
            <a:r>
              <a:rPr lang="en-ZA" sz="2000" baseline="30000" dirty="0" smtClean="0"/>
              <a:t>Arch </a:t>
            </a:r>
            <a:r>
              <a:rPr lang="en-ZA" sz="2000" baseline="30000" dirty="0"/>
              <a:t>bridges are one of the oldest types of bridge and have great natural </a:t>
            </a:r>
            <a:r>
              <a:rPr lang="en-ZA" sz="2000" baseline="30000" dirty="0" smtClean="0"/>
              <a:t>strength</a:t>
            </a:r>
            <a:endParaRPr lang="en-ZA" sz="2000" baseline="30000" dirty="0"/>
          </a:p>
          <a:p>
            <a:pPr marL="285750" indent="-285750">
              <a:buFont typeface="Arial" pitchFamily="34" charset="0"/>
              <a:buChar char="•"/>
            </a:pPr>
            <a:endParaRPr lang="en-GB" sz="2000" baseline="30000" dirty="0"/>
          </a:p>
          <a:p>
            <a:pPr marL="285750" indent="-285750">
              <a:buFont typeface="Arial" pitchFamily="34" charset="0"/>
              <a:buChar char="•"/>
            </a:pPr>
            <a:r>
              <a:rPr lang="en-ZA" sz="2000" baseline="30000" dirty="0" smtClean="0"/>
              <a:t>Instead </a:t>
            </a:r>
            <a:r>
              <a:rPr lang="en-ZA" sz="2000" baseline="30000" dirty="0"/>
              <a:t>of pushing straight down, the weight of an arch bridge is carried outwards along the curve of the arch to the supports at each </a:t>
            </a:r>
            <a:r>
              <a:rPr lang="en-ZA" sz="2000" baseline="30000" dirty="0" smtClean="0"/>
              <a:t>end</a:t>
            </a:r>
            <a:endParaRPr lang="en-ZA" sz="2000" baseline="30000" dirty="0"/>
          </a:p>
          <a:p>
            <a:pPr marL="285750" indent="-285750">
              <a:buFont typeface="Arial" pitchFamily="34" charset="0"/>
              <a:buChar char="•"/>
            </a:pPr>
            <a:endParaRPr lang="en-ZA" sz="2000" baseline="30000" dirty="0" smtClean="0"/>
          </a:p>
          <a:p>
            <a:pPr marL="285750" indent="-285750">
              <a:buFont typeface="Arial" pitchFamily="34" charset="0"/>
              <a:buChar char="•"/>
            </a:pPr>
            <a:r>
              <a:rPr lang="en-ZA" sz="2000" baseline="30000" dirty="0" smtClean="0"/>
              <a:t>These </a:t>
            </a:r>
            <a:r>
              <a:rPr lang="en-ZA" sz="2000" baseline="30000" dirty="0"/>
              <a:t>supports (called abutments) carry the load and keep the ends of the bridge from spreading out.</a:t>
            </a:r>
          </a:p>
          <a:p>
            <a:pPr>
              <a:lnSpc>
                <a:spcPct val="200000"/>
              </a:lnSpc>
            </a:pPr>
            <a:r>
              <a:rPr lang="en-ZA" b="1" baseline="30000" dirty="0" smtClean="0"/>
              <a:t>	</a:t>
            </a:r>
            <a:endParaRPr lang="en-ZA" b="1" baseline="30000" dirty="0"/>
          </a:p>
          <a:p>
            <a:pPr marL="285750" indent="-285750">
              <a:buFont typeface="Arial" pitchFamily="34" charset="0"/>
              <a:buChar char="•"/>
            </a:pPr>
            <a:endParaRPr lang="en-ZA" dirty="0"/>
          </a:p>
        </p:txBody>
      </p:sp>
    </p:spTree>
    <p:extLst>
      <p:ext uri="{BB962C8B-B14F-4D97-AF65-F5344CB8AC3E}">
        <p14:creationId xmlns:p14="http://schemas.microsoft.com/office/powerpoint/2010/main" val="153437405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44976" y="4671128"/>
            <a:ext cx="1702597" cy="464757"/>
          </a:xfrm>
          <a:prstGeom prst="rect">
            <a:avLst/>
          </a:prstGeom>
          <a:solidFill>
            <a:schemeClr val="bg1"/>
          </a:solidFill>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6536" y="628650"/>
            <a:ext cx="4073659" cy="2714623"/>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74116" y="628650"/>
            <a:ext cx="4073659" cy="2714623"/>
          </a:xfrm>
          <a:prstGeom prst="rect">
            <a:avLst/>
          </a:prstGeom>
        </p:spPr>
      </p:pic>
      <p:sp>
        <p:nvSpPr>
          <p:cNvPr id="10" name="Rectangle 9"/>
          <p:cNvSpPr/>
          <p:nvPr/>
        </p:nvSpPr>
        <p:spPr>
          <a:xfrm>
            <a:off x="1730261" y="3606811"/>
            <a:ext cx="2279764" cy="406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1" name="Title 2"/>
          <p:cNvSpPr txBox="1">
            <a:spLocks/>
          </p:cNvSpPr>
          <p:nvPr/>
        </p:nvSpPr>
        <p:spPr>
          <a:xfrm>
            <a:off x="1730261" y="3590335"/>
            <a:ext cx="3681237" cy="158174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3200" baseline="30000" dirty="0" smtClean="0">
                <a:solidFill>
                  <a:schemeClr val="bg1"/>
                </a:solidFill>
              </a:rPr>
              <a:t>ARCH BRIDGES </a:t>
            </a:r>
          </a:p>
          <a:p>
            <a:r>
              <a:rPr lang="en-GB" dirty="0" smtClean="0">
                <a:latin typeface="Arial" panose="020B0604020202020204" pitchFamily="34" charset="0"/>
                <a:cs typeface="Arial" panose="020B0604020202020204" pitchFamily="34" charset="0"/>
              </a:rPr>
              <a:t/>
            </a:r>
            <a:br>
              <a:rPr lang="en-GB" dirty="0" smtClean="0">
                <a:latin typeface="Arial" panose="020B0604020202020204" pitchFamily="34" charset="0"/>
                <a:cs typeface="Arial" panose="020B0604020202020204" pitchFamily="34" charset="0"/>
              </a:rPr>
            </a:br>
            <a:endParaRPr lang="en-GB" dirty="0"/>
          </a:p>
        </p:txBody>
      </p:sp>
      <p:sp>
        <p:nvSpPr>
          <p:cNvPr id="12" name="Rectangle 11"/>
          <p:cNvSpPr/>
          <p:nvPr/>
        </p:nvSpPr>
        <p:spPr>
          <a:xfrm>
            <a:off x="418929" y="244496"/>
            <a:ext cx="3486321" cy="301647"/>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3" name="Title 2"/>
          <p:cNvSpPr txBox="1">
            <a:spLocks/>
          </p:cNvSpPr>
          <p:nvPr/>
        </p:nvSpPr>
        <p:spPr>
          <a:xfrm>
            <a:off x="418929" y="107371"/>
            <a:ext cx="3681237" cy="158174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ZA" sz="1800" baseline="30000" dirty="0">
                <a:solidFill>
                  <a:schemeClr val="bg1"/>
                </a:solidFill>
              </a:rPr>
              <a:t>Tyne Bridge, Newcastle upon </a:t>
            </a:r>
            <a:r>
              <a:rPr lang="en-ZA" sz="1800" baseline="30000" dirty="0" smtClean="0">
                <a:solidFill>
                  <a:schemeClr val="bg1"/>
                </a:solidFill>
              </a:rPr>
              <a:t>Tyne, England</a:t>
            </a:r>
            <a:endParaRPr lang="en-ZA" sz="1800" baseline="30000" dirty="0">
              <a:solidFill>
                <a:schemeClr val="bg1"/>
              </a:solidFill>
            </a:endParaRPr>
          </a:p>
          <a:p>
            <a:r>
              <a:rPr lang="en-GB" dirty="0" smtClean="0">
                <a:solidFill>
                  <a:schemeClr val="bg1"/>
                </a:solidFill>
                <a:latin typeface="Arial" panose="020B0604020202020204" pitchFamily="34" charset="0"/>
                <a:cs typeface="Arial" panose="020B0604020202020204" pitchFamily="34" charset="0"/>
              </a:rPr>
              <a:t/>
            </a:r>
            <a:br>
              <a:rPr lang="en-GB" dirty="0" smtClean="0">
                <a:solidFill>
                  <a:schemeClr val="bg1"/>
                </a:solidFill>
                <a:latin typeface="Arial" panose="020B0604020202020204" pitchFamily="34" charset="0"/>
                <a:cs typeface="Arial" panose="020B0604020202020204" pitchFamily="34" charset="0"/>
              </a:rPr>
            </a:br>
            <a:endParaRPr lang="en-GB" dirty="0">
              <a:solidFill>
                <a:schemeClr val="bg1"/>
              </a:solidFill>
            </a:endParaRPr>
          </a:p>
        </p:txBody>
      </p:sp>
      <p:sp>
        <p:nvSpPr>
          <p:cNvPr id="15" name="Rectangle 14"/>
          <p:cNvSpPr/>
          <p:nvPr/>
        </p:nvSpPr>
        <p:spPr>
          <a:xfrm>
            <a:off x="4686129" y="236547"/>
            <a:ext cx="3747912" cy="301647"/>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6" name="Title 2"/>
          <p:cNvSpPr txBox="1">
            <a:spLocks/>
          </p:cNvSpPr>
          <p:nvPr/>
        </p:nvSpPr>
        <p:spPr>
          <a:xfrm>
            <a:off x="4686129" y="86744"/>
            <a:ext cx="3681237" cy="158174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ZA" sz="1800" baseline="30000" dirty="0">
                <a:solidFill>
                  <a:schemeClr val="bg1"/>
                </a:solidFill>
              </a:rPr>
              <a:t>Iron bridge over the River </a:t>
            </a:r>
            <a:r>
              <a:rPr lang="en-ZA" sz="1800" baseline="30000" dirty="0" smtClean="0">
                <a:solidFill>
                  <a:schemeClr val="bg1"/>
                </a:solidFill>
              </a:rPr>
              <a:t>Seven,</a:t>
            </a:r>
            <a:r>
              <a:rPr lang="en-ZA" sz="1800" dirty="0" smtClean="0">
                <a:solidFill>
                  <a:schemeClr val="bg1"/>
                </a:solidFill>
              </a:rPr>
              <a:t> </a:t>
            </a:r>
            <a:r>
              <a:rPr lang="en-ZA" sz="1800" baseline="30000" dirty="0" smtClean="0">
                <a:solidFill>
                  <a:schemeClr val="bg1"/>
                </a:solidFill>
              </a:rPr>
              <a:t>Telford, Wales</a:t>
            </a:r>
            <a:endParaRPr lang="en-ZA" sz="1800" baseline="30000" dirty="0">
              <a:solidFill>
                <a:schemeClr val="bg1"/>
              </a:solidFill>
            </a:endParaRPr>
          </a:p>
          <a:p>
            <a:r>
              <a:rPr lang="en-GB" dirty="0" smtClean="0">
                <a:solidFill>
                  <a:schemeClr val="bg1"/>
                </a:solidFill>
                <a:latin typeface="Arial" panose="020B0604020202020204" pitchFamily="34" charset="0"/>
                <a:cs typeface="Arial" panose="020B0604020202020204" pitchFamily="34" charset="0"/>
              </a:rPr>
              <a:t/>
            </a:r>
            <a:br>
              <a:rPr lang="en-GB" dirty="0" smtClean="0">
                <a:solidFill>
                  <a:schemeClr val="bg1"/>
                </a:solidFill>
                <a:latin typeface="Arial" panose="020B0604020202020204" pitchFamily="34" charset="0"/>
                <a:cs typeface="Arial" panose="020B0604020202020204" pitchFamily="34" charset="0"/>
              </a:rPr>
            </a:br>
            <a:endParaRPr lang="en-GB" dirty="0">
              <a:solidFill>
                <a:schemeClr val="bg1"/>
              </a:solidFill>
            </a:endParaRPr>
          </a:p>
        </p:txBody>
      </p:sp>
      <p:sp>
        <p:nvSpPr>
          <p:cNvPr id="17" name="Rectangle 16"/>
          <p:cNvSpPr/>
          <p:nvPr/>
        </p:nvSpPr>
        <p:spPr>
          <a:xfrm>
            <a:off x="4086225" y="2962274"/>
            <a:ext cx="390525" cy="3905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8" name="Rectangle 17"/>
          <p:cNvSpPr/>
          <p:nvPr/>
        </p:nvSpPr>
        <p:spPr>
          <a:xfrm>
            <a:off x="4571999" y="1800223"/>
            <a:ext cx="390525" cy="3905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9" name="Rectangle 18"/>
          <p:cNvSpPr/>
          <p:nvPr/>
        </p:nvSpPr>
        <p:spPr>
          <a:xfrm>
            <a:off x="294933" y="1800223"/>
            <a:ext cx="390525" cy="3905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0" name="Rectangle 19"/>
          <p:cNvSpPr/>
          <p:nvPr/>
        </p:nvSpPr>
        <p:spPr>
          <a:xfrm>
            <a:off x="8510241" y="1125543"/>
            <a:ext cx="390525" cy="3905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1" name="Rectangle 20"/>
          <p:cNvSpPr/>
          <p:nvPr/>
        </p:nvSpPr>
        <p:spPr>
          <a:xfrm>
            <a:off x="4199832" y="755653"/>
            <a:ext cx="152400" cy="152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2" name="Rectangle 21"/>
          <p:cNvSpPr/>
          <p:nvPr/>
        </p:nvSpPr>
        <p:spPr>
          <a:xfrm>
            <a:off x="8357841" y="2557456"/>
            <a:ext cx="152400" cy="152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3" name="TextBox 22"/>
          <p:cNvSpPr txBox="1"/>
          <p:nvPr/>
        </p:nvSpPr>
        <p:spPr>
          <a:xfrm>
            <a:off x="406536" y="3402680"/>
            <a:ext cx="2765501" cy="194925"/>
          </a:xfrm>
          <a:prstGeom prst="rect">
            <a:avLst/>
          </a:prstGeom>
          <a:noFill/>
        </p:spPr>
        <p:txBody>
          <a:bodyPr wrap="none" rtlCol="0">
            <a:spAutoFit/>
          </a:bodyPr>
          <a:lstStyle/>
          <a:p>
            <a:r>
              <a:rPr lang="en-ZA" sz="1000" baseline="30000" dirty="0"/>
              <a:t>Photographer  </a:t>
            </a:r>
            <a:r>
              <a:rPr lang="en-ZA" sz="1000" baseline="30000" dirty="0" err="1"/>
              <a:t>User:Colin</a:t>
            </a:r>
            <a:r>
              <a:rPr lang="en-ZA" sz="1000" baseline="30000" dirty="0"/>
              <a:t> / Wikimedia Commons / CC-BY-SA-4.0 ©</a:t>
            </a:r>
          </a:p>
        </p:txBody>
      </p:sp>
      <p:sp>
        <p:nvSpPr>
          <p:cNvPr id="24" name="TextBox 23"/>
          <p:cNvSpPr txBox="1"/>
          <p:nvPr/>
        </p:nvSpPr>
        <p:spPr>
          <a:xfrm>
            <a:off x="4676513" y="3402680"/>
            <a:ext cx="1308371" cy="194925"/>
          </a:xfrm>
          <a:prstGeom prst="rect">
            <a:avLst/>
          </a:prstGeom>
          <a:noFill/>
        </p:spPr>
        <p:txBody>
          <a:bodyPr wrap="none" rtlCol="0">
            <a:spAutoFit/>
          </a:bodyPr>
          <a:lstStyle/>
          <a:p>
            <a:r>
              <a:rPr lang="en-GB" sz="1000" baseline="30000" dirty="0"/>
              <a:t>Photographer </a:t>
            </a:r>
            <a:r>
              <a:rPr lang="en-GB" sz="1000" baseline="30000" dirty="0" err="1"/>
              <a:t>Tagishsimon</a:t>
            </a:r>
            <a:r>
              <a:rPr lang="en-GB" sz="1000" baseline="30000" dirty="0"/>
              <a:t> ©</a:t>
            </a:r>
          </a:p>
        </p:txBody>
      </p:sp>
      <p:sp>
        <p:nvSpPr>
          <p:cNvPr id="25" name="Rectangle 24"/>
          <p:cNvSpPr/>
          <p:nvPr/>
        </p:nvSpPr>
        <p:spPr>
          <a:xfrm>
            <a:off x="405546" y="823896"/>
            <a:ext cx="1814887" cy="30164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ZA" b="1" dirty="0" smtClean="0"/>
              <a:t>UNDER</a:t>
            </a:r>
            <a:endParaRPr lang="en-ZA" b="1" dirty="0"/>
          </a:p>
        </p:txBody>
      </p:sp>
      <p:sp>
        <p:nvSpPr>
          <p:cNvPr id="27" name="Rectangle 26"/>
          <p:cNvSpPr/>
          <p:nvPr/>
        </p:nvSpPr>
        <p:spPr>
          <a:xfrm>
            <a:off x="4676513" y="823896"/>
            <a:ext cx="1814887" cy="30164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ZA" b="1" dirty="0" smtClean="0"/>
              <a:t>OVER</a:t>
            </a:r>
            <a:endParaRPr lang="en-ZA" b="1" dirty="0"/>
          </a:p>
        </p:txBody>
      </p:sp>
    </p:spTree>
    <p:extLst>
      <p:ext uri="{BB962C8B-B14F-4D97-AF65-F5344CB8AC3E}">
        <p14:creationId xmlns:p14="http://schemas.microsoft.com/office/powerpoint/2010/main" val="184282795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4" name="Rectangle 3"/>
          <p:cNvSpPr/>
          <p:nvPr/>
        </p:nvSpPr>
        <p:spPr>
          <a:xfrm>
            <a:off x="355053" y="248228"/>
            <a:ext cx="2407197" cy="406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5" name="Title 2"/>
          <p:cNvSpPr txBox="1">
            <a:spLocks/>
          </p:cNvSpPr>
          <p:nvPr/>
        </p:nvSpPr>
        <p:spPr>
          <a:xfrm>
            <a:off x="355054" y="-201030"/>
            <a:ext cx="3681237" cy="1913905"/>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3200" baseline="30000" dirty="0" smtClean="0">
                <a:solidFill>
                  <a:schemeClr val="bg1"/>
                </a:solidFill>
              </a:rPr>
              <a:t>ARCH</a:t>
            </a:r>
            <a:r>
              <a:rPr lang="en-GB" sz="3200" dirty="0" smtClean="0">
                <a:solidFill>
                  <a:schemeClr val="bg1"/>
                </a:solidFill>
              </a:rPr>
              <a:t> </a:t>
            </a:r>
            <a:r>
              <a:rPr lang="en-GB" sz="3200" baseline="30000" dirty="0" smtClean="0">
                <a:solidFill>
                  <a:schemeClr val="bg1"/>
                </a:solidFill>
              </a:rPr>
              <a:t>BRIDGES</a:t>
            </a:r>
            <a:r>
              <a:rPr lang="en-GB" dirty="0" smtClean="0">
                <a:latin typeface="Arial" panose="020B0604020202020204" pitchFamily="34" charset="0"/>
                <a:cs typeface="Arial" panose="020B0604020202020204" pitchFamily="34" charset="0"/>
              </a:rPr>
              <a:t/>
            </a:r>
            <a:br>
              <a:rPr lang="en-GB" dirty="0" smtClean="0">
                <a:latin typeface="Arial" panose="020B0604020202020204" pitchFamily="34" charset="0"/>
                <a:cs typeface="Arial" panose="020B0604020202020204" pitchFamily="34" charset="0"/>
              </a:rPr>
            </a:br>
            <a:endParaRPr lang="en-GB" dirty="0"/>
          </a:p>
        </p:txBody>
      </p:sp>
      <p:sp>
        <p:nvSpPr>
          <p:cNvPr id="6" name="TextBox 5"/>
          <p:cNvSpPr txBox="1"/>
          <p:nvPr/>
        </p:nvSpPr>
        <p:spPr>
          <a:xfrm>
            <a:off x="355054" y="1027217"/>
            <a:ext cx="4055021" cy="3508653"/>
          </a:xfrm>
          <a:prstGeom prst="rect">
            <a:avLst/>
          </a:prstGeom>
          <a:noFill/>
        </p:spPr>
        <p:txBody>
          <a:bodyPr wrap="square" rtlCol="0">
            <a:spAutoFit/>
          </a:bodyPr>
          <a:lstStyle/>
          <a:p>
            <a:endParaRPr lang="en-GB" baseline="30000" dirty="0" smtClean="0"/>
          </a:p>
          <a:p>
            <a:endParaRPr lang="en-GB" b="1" baseline="30000" dirty="0" smtClean="0"/>
          </a:p>
          <a:p>
            <a:endParaRPr lang="en-GB" b="1" baseline="30000" dirty="0"/>
          </a:p>
          <a:p>
            <a:r>
              <a:rPr lang="en-GB" b="1" baseline="30000" dirty="0"/>
              <a:t>		</a:t>
            </a:r>
            <a:r>
              <a:rPr lang="en-ZA" b="1" baseline="30000" dirty="0"/>
              <a:t>Very strong if well </a:t>
            </a:r>
            <a:r>
              <a:rPr lang="en-ZA" b="1" baseline="30000" dirty="0" smtClean="0"/>
              <a:t>designed</a:t>
            </a:r>
          </a:p>
          <a:p>
            <a:endParaRPr lang="en-ZA" b="1" baseline="30000" dirty="0" smtClean="0"/>
          </a:p>
          <a:p>
            <a:endParaRPr lang="en-ZA" b="1" baseline="30000" dirty="0"/>
          </a:p>
          <a:p>
            <a:r>
              <a:rPr lang="en-GB" b="1" baseline="30000" dirty="0"/>
              <a:t>		</a:t>
            </a:r>
          </a:p>
          <a:p>
            <a:r>
              <a:rPr lang="en-GB" b="1" baseline="30000" dirty="0"/>
              <a:t>		Can be </a:t>
            </a:r>
            <a:r>
              <a:rPr lang="en-GB" b="1" baseline="30000" dirty="0" smtClean="0"/>
              <a:t>beautiful</a:t>
            </a:r>
          </a:p>
          <a:p>
            <a:endParaRPr lang="en-GB" b="1" baseline="30000" dirty="0" smtClean="0"/>
          </a:p>
          <a:p>
            <a:endParaRPr lang="en-GB" b="1" baseline="30000" dirty="0"/>
          </a:p>
          <a:p>
            <a:r>
              <a:rPr lang="en-GB" b="1" baseline="30000" dirty="0"/>
              <a:t>	</a:t>
            </a:r>
          </a:p>
          <a:p>
            <a:r>
              <a:rPr lang="en-ZA" b="1" baseline="30000" dirty="0"/>
              <a:t>		Tend to be very </a:t>
            </a:r>
            <a:r>
              <a:rPr lang="en-ZA" b="1" baseline="30000" dirty="0" smtClean="0"/>
              <a:t>heavy</a:t>
            </a:r>
          </a:p>
          <a:p>
            <a:endParaRPr lang="en-ZA" b="1" baseline="30000" dirty="0"/>
          </a:p>
          <a:p>
            <a:r>
              <a:rPr lang="en-GB" b="1" baseline="30000" dirty="0"/>
              <a:t>	</a:t>
            </a:r>
            <a:endParaRPr lang="en-GB" b="1" baseline="30000" dirty="0" smtClean="0"/>
          </a:p>
          <a:p>
            <a:endParaRPr lang="en-GB" b="1" baseline="30000" dirty="0"/>
          </a:p>
          <a:p>
            <a:r>
              <a:rPr lang="en-GB" b="1" baseline="30000" dirty="0"/>
              <a:t>		Need extremely strong </a:t>
            </a:r>
            <a:r>
              <a:rPr lang="en-GB" b="1" baseline="30000" dirty="0" smtClean="0"/>
              <a:t>abutments.</a:t>
            </a:r>
            <a:r>
              <a:rPr lang="en-ZA" b="1" baseline="30000" dirty="0" smtClean="0"/>
              <a:t>		</a:t>
            </a:r>
            <a:endParaRPr lang="en-ZA" b="1" baseline="30000" dirty="0"/>
          </a:p>
          <a:p>
            <a:pPr marL="285750" indent="-285750">
              <a:buFont typeface="Arial" pitchFamily="34" charset="0"/>
              <a:buChar char="•"/>
            </a:pPr>
            <a:endParaRPr lang="en-ZA" dirty="0"/>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544240" y="2845994"/>
            <a:ext cx="560984" cy="560984"/>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564281" y="1405319"/>
            <a:ext cx="560984" cy="560984"/>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564281" y="2128227"/>
            <a:ext cx="560984" cy="560984"/>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544240" y="3550844"/>
            <a:ext cx="560984" cy="560984"/>
          </a:xfrm>
          <a:prstGeom prst="rect">
            <a:avLst/>
          </a:prstGeom>
        </p:spPr>
      </p:pic>
    </p:spTree>
    <p:extLst>
      <p:ext uri="{BB962C8B-B14F-4D97-AF65-F5344CB8AC3E}">
        <p14:creationId xmlns:p14="http://schemas.microsoft.com/office/powerpoint/2010/main" val="172170116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21" name="Rectangle 20"/>
          <p:cNvSpPr/>
          <p:nvPr/>
        </p:nvSpPr>
        <p:spPr>
          <a:xfrm>
            <a:off x="4676513" y="312748"/>
            <a:ext cx="3305437" cy="301647"/>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44976" y="4671128"/>
            <a:ext cx="1702597" cy="464757"/>
          </a:xfrm>
          <a:prstGeom prst="rect">
            <a:avLst/>
          </a:prstGeom>
          <a:solidFill>
            <a:schemeClr val="bg1"/>
          </a:solidFill>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6536" y="685800"/>
            <a:ext cx="4073659" cy="2714623"/>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74116" y="676275"/>
            <a:ext cx="4073659" cy="2714623"/>
          </a:xfrm>
          <a:prstGeom prst="rect">
            <a:avLst/>
          </a:prstGeom>
        </p:spPr>
      </p:pic>
      <p:sp>
        <p:nvSpPr>
          <p:cNvPr id="8" name="Rectangle 7"/>
          <p:cNvSpPr/>
          <p:nvPr/>
        </p:nvSpPr>
        <p:spPr>
          <a:xfrm>
            <a:off x="1730261" y="3606811"/>
            <a:ext cx="2432164" cy="406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9" name="Title 2"/>
          <p:cNvSpPr txBox="1">
            <a:spLocks/>
          </p:cNvSpPr>
          <p:nvPr/>
        </p:nvSpPr>
        <p:spPr>
          <a:xfrm>
            <a:off x="1730261" y="3561760"/>
            <a:ext cx="3681237" cy="158174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3200" baseline="30000" dirty="0" smtClean="0">
                <a:solidFill>
                  <a:schemeClr val="bg1"/>
                </a:solidFill>
              </a:rPr>
              <a:t>TRUSS</a:t>
            </a:r>
            <a:r>
              <a:rPr lang="en-GB" sz="3200" dirty="0" smtClean="0">
                <a:solidFill>
                  <a:schemeClr val="bg1"/>
                </a:solidFill>
              </a:rPr>
              <a:t> </a:t>
            </a:r>
            <a:r>
              <a:rPr lang="en-GB" sz="3200" baseline="30000" dirty="0" smtClean="0">
                <a:solidFill>
                  <a:schemeClr val="bg1"/>
                </a:solidFill>
              </a:rPr>
              <a:t>BRIDGES </a:t>
            </a:r>
          </a:p>
          <a:p>
            <a:r>
              <a:rPr lang="en-GB" dirty="0" smtClean="0">
                <a:latin typeface="Arial" panose="020B0604020202020204" pitchFamily="34" charset="0"/>
                <a:cs typeface="Arial" panose="020B0604020202020204" pitchFamily="34" charset="0"/>
              </a:rPr>
              <a:t/>
            </a:r>
            <a:br>
              <a:rPr lang="en-GB" dirty="0" smtClean="0">
                <a:latin typeface="Arial" panose="020B0604020202020204" pitchFamily="34" charset="0"/>
                <a:cs typeface="Arial" panose="020B0604020202020204" pitchFamily="34" charset="0"/>
              </a:rPr>
            </a:br>
            <a:endParaRPr lang="en-GB" dirty="0"/>
          </a:p>
        </p:txBody>
      </p:sp>
      <p:sp>
        <p:nvSpPr>
          <p:cNvPr id="10" name="Rectangle 9"/>
          <p:cNvSpPr/>
          <p:nvPr/>
        </p:nvSpPr>
        <p:spPr>
          <a:xfrm>
            <a:off x="418929" y="312748"/>
            <a:ext cx="2800521" cy="301647"/>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1" name="Title 2"/>
          <p:cNvSpPr txBox="1">
            <a:spLocks/>
          </p:cNvSpPr>
          <p:nvPr/>
        </p:nvSpPr>
        <p:spPr>
          <a:xfrm>
            <a:off x="418929" y="365457"/>
            <a:ext cx="3681237" cy="869282"/>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ZA" sz="1800" baseline="30000" dirty="0">
                <a:solidFill>
                  <a:schemeClr val="bg1"/>
                </a:solidFill>
              </a:rPr>
              <a:t>Grand Union canal bridge, London</a:t>
            </a:r>
          </a:p>
          <a:p>
            <a:r>
              <a:rPr lang="en-GB" sz="1800" dirty="0" smtClean="0">
                <a:solidFill>
                  <a:schemeClr val="bg1"/>
                </a:solidFill>
                <a:latin typeface="Arial" panose="020B0604020202020204" pitchFamily="34" charset="0"/>
                <a:cs typeface="Arial" panose="020B0604020202020204" pitchFamily="34" charset="0"/>
              </a:rPr>
              <a:t/>
            </a:r>
            <a:br>
              <a:rPr lang="en-GB" sz="1800" dirty="0" smtClean="0">
                <a:solidFill>
                  <a:schemeClr val="bg1"/>
                </a:solidFill>
                <a:latin typeface="Arial" panose="020B0604020202020204" pitchFamily="34" charset="0"/>
                <a:cs typeface="Arial" panose="020B0604020202020204" pitchFamily="34" charset="0"/>
              </a:rPr>
            </a:br>
            <a:endParaRPr lang="en-GB" sz="1800" dirty="0">
              <a:solidFill>
                <a:schemeClr val="bg1"/>
              </a:solidFill>
            </a:endParaRPr>
          </a:p>
        </p:txBody>
      </p:sp>
      <p:sp>
        <p:nvSpPr>
          <p:cNvPr id="14" name="Title 2"/>
          <p:cNvSpPr txBox="1">
            <a:spLocks/>
          </p:cNvSpPr>
          <p:nvPr/>
        </p:nvSpPr>
        <p:spPr>
          <a:xfrm>
            <a:off x="4667079" y="137159"/>
            <a:ext cx="3681237" cy="1697357"/>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1800" baseline="30000" dirty="0">
                <a:solidFill>
                  <a:schemeClr val="bg1"/>
                </a:solidFill>
              </a:rPr>
              <a:t>Queensferry Blue Bridge, </a:t>
            </a:r>
            <a:r>
              <a:rPr lang="en-GB" sz="1800" baseline="30000" dirty="0" smtClean="0">
                <a:solidFill>
                  <a:schemeClr val="bg1"/>
                </a:solidFill>
              </a:rPr>
              <a:t>Flintshire, Wales</a:t>
            </a:r>
            <a:endParaRPr lang="en-GB" sz="1800" baseline="30000" dirty="0">
              <a:solidFill>
                <a:schemeClr val="bg1"/>
              </a:solidFill>
            </a:endParaRPr>
          </a:p>
          <a:p>
            <a:r>
              <a:rPr lang="en-GB" dirty="0" smtClean="0">
                <a:solidFill>
                  <a:schemeClr val="bg1"/>
                </a:solidFill>
                <a:latin typeface="Arial" panose="020B0604020202020204" pitchFamily="34" charset="0"/>
                <a:cs typeface="Arial" panose="020B0604020202020204" pitchFamily="34" charset="0"/>
              </a:rPr>
              <a:t/>
            </a:r>
            <a:br>
              <a:rPr lang="en-GB" dirty="0" smtClean="0">
                <a:solidFill>
                  <a:schemeClr val="bg1"/>
                </a:solidFill>
                <a:latin typeface="Arial" panose="020B0604020202020204" pitchFamily="34" charset="0"/>
                <a:cs typeface="Arial" panose="020B0604020202020204" pitchFamily="34" charset="0"/>
              </a:rPr>
            </a:br>
            <a:endParaRPr lang="en-GB" dirty="0">
              <a:solidFill>
                <a:schemeClr val="bg1"/>
              </a:solidFill>
            </a:endParaRPr>
          </a:p>
        </p:txBody>
      </p:sp>
      <p:sp>
        <p:nvSpPr>
          <p:cNvPr id="16" name="Rectangle 15"/>
          <p:cNvSpPr/>
          <p:nvPr/>
        </p:nvSpPr>
        <p:spPr>
          <a:xfrm>
            <a:off x="4481250" y="1838323"/>
            <a:ext cx="390525" cy="3905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7" name="Rectangle 16"/>
          <p:cNvSpPr/>
          <p:nvPr/>
        </p:nvSpPr>
        <p:spPr>
          <a:xfrm>
            <a:off x="4085878" y="500062"/>
            <a:ext cx="390525" cy="3905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8" name="Rectangle 17"/>
          <p:cNvSpPr/>
          <p:nvPr/>
        </p:nvSpPr>
        <p:spPr>
          <a:xfrm>
            <a:off x="8395349" y="3050255"/>
            <a:ext cx="390525" cy="3905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9" name="Rectangle 18"/>
          <p:cNvSpPr/>
          <p:nvPr/>
        </p:nvSpPr>
        <p:spPr>
          <a:xfrm>
            <a:off x="4233516" y="1274772"/>
            <a:ext cx="152400" cy="152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0" name="Rectangle 19"/>
          <p:cNvSpPr/>
          <p:nvPr/>
        </p:nvSpPr>
        <p:spPr>
          <a:xfrm>
            <a:off x="5057082" y="919156"/>
            <a:ext cx="152400" cy="152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2" name="TextBox 21"/>
          <p:cNvSpPr txBox="1"/>
          <p:nvPr/>
        </p:nvSpPr>
        <p:spPr>
          <a:xfrm>
            <a:off x="4676513" y="3440780"/>
            <a:ext cx="1367682" cy="194925"/>
          </a:xfrm>
          <a:prstGeom prst="rect">
            <a:avLst/>
          </a:prstGeom>
          <a:noFill/>
        </p:spPr>
        <p:txBody>
          <a:bodyPr wrap="none" rtlCol="0">
            <a:spAutoFit/>
          </a:bodyPr>
          <a:lstStyle/>
          <a:p>
            <a:r>
              <a:rPr lang="en-GB" sz="1000" baseline="30000" dirty="0"/>
              <a:t>Photographer John S Turner ©</a:t>
            </a:r>
          </a:p>
        </p:txBody>
      </p:sp>
    </p:spTree>
    <p:extLst>
      <p:ext uri="{BB962C8B-B14F-4D97-AF65-F5344CB8AC3E}">
        <p14:creationId xmlns:p14="http://schemas.microsoft.com/office/powerpoint/2010/main" val="14344006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6" name="Rectangle 5"/>
          <p:cNvSpPr/>
          <p:nvPr/>
        </p:nvSpPr>
        <p:spPr>
          <a:xfrm>
            <a:off x="355053" y="248228"/>
            <a:ext cx="2492922" cy="406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7" name="Title 2"/>
          <p:cNvSpPr txBox="1">
            <a:spLocks/>
          </p:cNvSpPr>
          <p:nvPr/>
        </p:nvSpPr>
        <p:spPr>
          <a:xfrm>
            <a:off x="355054" y="-201030"/>
            <a:ext cx="3681237" cy="1913905"/>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3200" baseline="30000" dirty="0" smtClean="0">
                <a:solidFill>
                  <a:schemeClr val="bg1"/>
                </a:solidFill>
              </a:rPr>
              <a:t>TRUSS</a:t>
            </a:r>
            <a:r>
              <a:rPr lang="en-GB" sz="3200" dirty="0" smtClean="0">
                <a:solidFill>
                  <a:schemeClr val="bg1"/>
                </a:solidFill>
              </a:rPr>
              <a:t> </a:t>
            </a:r>
            <a:r>
              <a:rPr lang="en-GB" sz="3200" baseline="30000" dirty="0" smtClean="0">
                <a:solidFill>
                  <a:schemeClr val="bg1"/>
                </a:solidFill>
              </a:rPr>
              <a:t>BRIDGES</a:t>
            </a:r>
            <a:r>
              <a:rPr lang="en-GB" dirty="0" smtClean="0">
                <a:latin typeface="Arial" panose="020B0604020202020204" pitchFamily="34" charset="0"/>
                <a:cs typeface="Arial" panose="020B0604020202020204" pitchFamily="34" charset="0"/>
              </a:rPr>
              <a:t/>
            </a:r>
            <a:br>
              <a:rPr lang="en-GB" dirty="0" smtClean="0">
                <a:latin typeface="Arial" panose="020B0604020202020204" pitchFamily="34" charset="0"/>
                <a:cs typeface="Arial" panose="020B0604020202020204" pitchFamily="34" charset="0"/>
              </a:rPr>
            </a:br>
            <a:endParaRPr lang="en-GB" dirty="0"/>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44976" y="4671128"/>
            <a:ext cx="1702597" cy="464757"/>
          </a:xfrm>
          <a:prstGeom prst="rect">
            <a:avLst/>
          </a:prstGeom>
          <a:solidFill>
            <a:schemeClr val="bg1"/>
          </a:solidFill>
        </p:spPr>
      </p:pic>
      <p:sp>
        <p:nvSpPr>
          <p:cNvPr id="11" name="TextBox 10"/>
          <p:cNvSpPr txBox="1"/>
          <p:nvPr/>
        </p:nvSpPr>
        <p:spPr>
          <a:xfrm>
            <a:off x="355056" y="1095375"/>
            <a:ext cx="2492920" cy="2215991"/>
          </a:xfrm>
          <a:prstGeom prst="rect">
            <a:avLst/>
          </a:prstGeom>
          <a:noFill/>
        </p:spPr>
        <p:txBody>
          <a:bodyPr wrap="square" rtlCol="0">
            <a:spAutoFit/>
          </a:bodyPr>
          <a:lstStyle/>
          <a:p>
            <a:pPr marL="285750" indent="-285750">
              <a:buFont typeface="Arial" pitchFamily="34" charset="0"/>
              <a:buChar char="•"/>
            </a:pPr>
            <a:r>
              <a:rPr lang="en-ZA" baseline="30000" dirty="0" smtClean="0"/>
              <a:t>They </a:t>
            </a:r>
            <a:r>
              <a:rPr lang="en-ZA" baseline="30000" dirty="0"/>
              <a:t>are mostly empty space, but are very </a:t>
            </a:r>
            <a:r>
              <a:rPr lang="en-ZA" baseline="30000" dirty="0" smtClean="0"/>
              <a:t>strong</a:t>
            </a:r>
            <a:endParaRPr lang="en-ZA" baseline="30000" dirty="0"/>
          </a:p>
          <a:p>
            <a:pPr marL="285750" indent="-285750">
              <a:buFont typeface="Arial" pitchFamily="34" charset="0"/>
              <a:buChar char="•"/>
            </a:pPr>
            <a:endParaRPr lang="en-GB" b="1" baseline="30000" dirty="0"/>
          </a:p>
          <a:p>
            <a:pPr marL="285750" indent="-285750">
              <a:buFont typeface="Arial" pitchFamily="34" charset="0"/>
              <a:buChar char="•"/>
            </a:pPr>
            <a:r>
              <a:rPr lang="en-ZA" baseline="30000" dirty="0" smtClean="0"/>
              <a:t>Solid </a:t>
            </a:r>
            <a:r>
              <a:rPr lang="en-ZA" baseline="30000" dirty="0"/>
              <a:t>components (beams, arches etc.) are replaced by triangulated assemblies of thin (usually metal) members. </a:t>
            </a:r>
            <a:r>
              <a:rPr lang="en-ZA" baseline="30000" dirty="0" smtClean="0"/>
              <a:t>.</a:t>
            </a:r>
            <a:endParaRPr lang="en-ZA" baseline="30000" dirty="0"/>
          </a:p>
          <a:p>
            <a:pPr>
              <a:lnSpc>
                <a:spcPct val="200000"/>
              </a:lnSpc>
            </a:pPr>
            <a:endParaRPr lang="en-ZA" b="1" baseline="30000" dirty="0"/>
          </a:p>
          <a:p>
            <a:pPr marL="285750" indent="-285750">
              <a:buFont typeface="Arial" pitchFamily="34" charset="0"/>
              <a:buChar char="•"/>
            </a:pPr>
            <a:endParaRPr lang="en-ZA" dirty="0"/>
          </a:p>
        </p:txBody>
      </p:sp>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71800" y="248228"/>
            <a:ext cx="6023457" cy="3786861"/>
          </a:xfrm>
          <a:prstGeom prst="rect">
            <a:avLst/>
          </a:prstGeom>
        </p:spPr>
      </p:pic>
    </p:spTree>
    <p:extLst>
      <p:ext uri="{BB962C8B-B14F-4D97-AF65-F5344CB8AC3E}">
        <p14:creationId xmlns:p14="http://schemas.microsoft.com/office/powerpoint/2010/main" val="35818595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6" name="Rectangle 5"/>
          <p:cNvSpPr/>
          <p:nvPr/>
        </p:nvSpPr>
        <p:spPr>
          <a:xfrm>
            <a:off x="355054" y="248228"/>
            <a:ext cx="2550072" cy="406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7" name="Title 2"/>
          <p:cNvSpPr txBox="1">
            <a:spLocks/>
          </p:cNvSpPr>
          <p:nvPr/>
        </p:nvSpPr>
        <p:spPr>
          <a:xfrm>
            <a:off x="355054" y="-201030"/>
            <a:ext cx="3681237" cy="1913905"/>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3200" baseline="30000" dirty="0" smtClean="0">
                <a:solidFill>
                  <a:schemeClr val="bg1"/>
                </a:solidFill>
              </a:rPr>
              <a:t>TRUSS BRIDGES</a:t>
            </a:r>
            <a:r>
              <a:rPr lang="en-GB" dirty="0" smtClean="0">
                <a:latin typeface="Arial" panose="020B0604020202020204" pitchFamily="34" charset="0"/>
                <a:cs typeface="Arial" panose="020B0604020202020204" pitchFamily="34" charset="0"/>
              </a:rPr>
              <a:t/>
            </a:r>
            <a:br>
              <a:rPr lang="en-GB" dirty="0" smtClean="0">
                <a:latin typeface="Arial" panose="020B0604020202020204" pitchFamily="34" charset="0"/>
                <a:cs typeface="Arial" panose="020B0604020202020204" pitchFamily="34" charset="0"/>
              </a:rPr>
            </a:br>
            <a:endParaRPr lang="en-GB" dirty="0"/>
          </a:p>
        </p:txBody>
      </p:sp>
      <p:sp>
        <p:nvSpPr>
          <p:cNvPr id="8" name="TextBox 7"/>
          <p:cNvSpPr txBox="1"/>
          <p:nvPr/>
        </p:nvSpPr>
        <p:spPr>
          <a:xfrm>
            <a:off x="355054" y="914400"/>
            <a:ext cx="4474121" cy="3693319"/>
          </a:xfrm>
          <a:prstGeom prst="rect">
            <a:avLst/>
          </a:prstGeom>
          <a:noFill/>
        </p:spPr>
        <p:txBody>
          <a:bodyPr wrap="square" rtlCol="0">
            <a:spAutoFit/>
          </a:bodyPr>
          <a:lstStyle/>
          <a:p>
            <a:endParaRPr lang="en-GB" b="1" baseline="30000" dirty="0"/>
          </a:p>
          <a:p>
            <a:r>
              <a:rPr lang="en-GB" b="1" baseline="30000" dirty="0"/>
              <a:t>		Very good strength-to-weight </a:t>
            </a:r>
            <a:r>
              <a:rPr lang="en-GB" b="1" baseline="30000" dirty="0" smtClean="0"/>
              <a:t>performance</a:t>
            </a:r>
          </a:p>
          <a:p>
            <a:endParaRPr lang="en-GB" b="1" baseline="30000" dirty="0" smtClean="0"/>
          </a:p>
          <a:p>
            <a:endParaRPr lang="en-GB" b="1" baseline="30000" dirty="0"/>
          </a:p>
          <a:p>
            <a:r>
              <a:rPr lang="en-GB" b="1" baseline="30000" dirty="0"/>
              <a:t>	</a:t>
            </a:r>
          </a:p>
          <a:p>
            <a:r>
              <a:rPr lang="en-ZA" b="1" baseline="30000" dirty="0"/>
              <a:t>		Possibility of duplicated parts reduces 			manufacturing </a:t>
            </a:r>
            <a:r>
              <a:rPr lang="en-ZA" b="1" baseline="30000" dirty="0" smtClean="0"/>
              <a:t>costs</a:t>
            </a:r>
          </a:p>
          <a:p>
            <a:endParaRPr lang="en-ZA" b="1" baseline="30000" dirty="0" smtClean="0"/>
          </a:p>
          <a:p>
            <a:endParaRPr lang="en-ZA" b="1" baseline="30000" dirty="0"/>
          </a:p>
          <a:p>
            <a:r>
              <a:rPr lang="en-GB" b="1" baseline="30000" dirty="0"/>
              <a:t>	</a:t>
            </a:r>
            <a:r>
              <a:rPr lang="en-ZA" b="1" baseline="30000" dirty="0"/>
              <a:t>	</a:t>
            </a:r>
            <a:r>
              <a:rPr lang="en-ZA" b="1" baseline="30000" dirty="0" smtClean="0"/>
              <a:t>Can </a:t>
            </a:r>
            <a:r>
              <a:rPr lang="en-ZA" b="1" baseline="30000" dirty="0"/>
              <a:t>be incorporated into almost any </a:t>
            </a:r>
            <a:r>
              <a:rPr lang="en-ZA" b="1" baseline="30000" dirty="0" smtClean="0"/>
              <a:t>desig</a:t>
            </a:r>
            <a:r>
              <a:rPr lang="en-ZA" b="1" baseline="30000" dirty="0"/>
              <a:t>n</a:t>
            </a:r>
            <a:endParaRPr lang="en-ZA" b="1" baseline="30000" dirty="0" smtClean="0"/>
          </a:p>
          <a:p>
            <a:endParaRPr lang="en-ZA" b="1" baseline="30000" dirty="0" smtClean="0"/>
          </a:p>
          <a:p>
            <a:endParaRPr lang="en-ZA" b="1" baseline="30000" dirty="0"/>
          </a:p>
          <a:p>
            <a:r>
              <a:rPr lang="en-GB" b="1" baseline="30000" dirty="0"/>
              <a:t>	</a:t>
            </a:r>
          </a:p>
          <a:p>
            <a:r>
              <a:rPr lang="en-GB" b="1" baseline="30000" dirty="0"/>
              <a:t>		Can be very </a:t>
            </a:r>
            <a:r>
              <a:rPr lang="en-GB" b="1" baseline="30000" dirty="0" smtClean="0"/>
              <a:t>beautiful</a:t>
            </a:r>
          </a:p>
          <a:p>
            <a:endParaRPr lang="en-GB" b="1" baseline="30000" dirty="0"/>
          </a:p>
          <a:p>
            <a:r>
              <a:rPr lang="en-GB" b="1" baseline="30000" dirty="0"/>
              <a:t>	</a:t>
            </a:r>
            <a:endParaRPr lang="en-GB" b="1" baseline="30000" dirty="0" smtClean="0"/>
          </a:p>
          <a:p>
            <a:endParaRPr lang="en-GB" b="1" baseline="30000" dirty="0"/>
          </a:p>
          <a:p>
            <a:r>
              <a:rPr lang="en-ZA" b="1" baseline="30000" dirty="0"/>
              <a:t>		Lots of parts to be </a:t>
            </a:r>
            <a:r>
              <a:rPr lang="en-ZA" b="1" baseline="30000" dirty="0" smtClean="0"/>
              <a:t>manufactured.		</a:t>
            </a:r>
          </a:p>
          <a:p>
            <a:pPr marL="285750" indent="-285750">
              <a:buFont typeface="Arial" pitchFamily="34" charset="0"/>
              <a:buChar char="•"/>
            </a:pPr>
            <a:endParaRPr lang="en-ZA" dirty="0"/>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564281" y="949986"/>
            <a:ext cx="560984" cy="560984"/>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564281" y="1672894"/>
            <a:ext cx="560984" cy="560984"/>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544240" y="3876561"/>
            <a:ext cx="560984" cy="560984"/>
          </a:xfrm>
          <a:prstGeom prst="rect">
            <a:avLst/>
          </a:prstGeom>
        </p:spPr>
      </p:pic>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564281" y="2396794"/>
            <a:ext cx="560984" cy="560984"/>
          </a:xfrm>
          <a:prstGeom prst="rect">
            <a:avLst/>
          </a:prstGeom>
        </p:spPr>
      </p:pic>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564281" y="3101644"/>
            <a:ext cx="560984" cy="560984"/>
          </a:xfrm>
          <a:prstGeom prst="rect">
            <a:avLst/>
          </a:prstGeom>
        </p:spPr>
      </p:pic>
    </p:spTree>
    <p:extLst>
      <p:ext uri="{BB962C8B-B14F-4D97-AF65-F5344CB8AC3E}">
        <p14:creationId xmlns:p14="http://schemas.microsoft.com/office/powerpoint/2010/main" val="215222823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13" name="Rectangle 12"/>
          <p:cNvSpPr/>
          <p:nvPr/>
        </p:nvSpPr>
        <p:spPr>
          <a:xfrm>
            <a:off x="4676605" y="296851"/>
            <a:ext cx="2768371" cy="301647"/>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4" name="Title 2"/>
          <p:cNvSpPr txBox="1">
            <a:spLocks/>
          </p:cNvSpPr>
          <p:nvPr/>
        </p:nvSpPr>
        <p:spPr>
          <a:xfrm>
            <a:off x="4676604" y="-200009"/>
            <a:ext cx="3681237" cy="1913905"/>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1600" baseline="30000" dirty="0">
                <a:solidFill>
                  <a:schemeClr val="bg1"/>
                </a:solidFill>
              </a:rPr>
              <a:t>Suspension bridge, </a:t>
            </a:r>
            <a:r>
              <a:rPr lang="en-GB" sz="1600" baseline="30000" dirty="0" smtClean="0">
                <a:solidFill>
                  <a:schemeClr val="bg1"/>
                </a:solidFill>
              </a:rPr>
              <a:t>Inverness, Scotland</a:t>
            </a:r>
            <a:endParaRPr lang="en-GB" sz="1600" baseline="30000" dirty="0">
              <a:solidFill>
                <a:schemeClr val="bg1"/>
              </a:solidFill>
            </a:endParaRPr>
          </a:p>
          <a:p>
            <a:r>
              <a:rPr lang="en-GB" sz="1700" dirty="0" smtClean="0">
                <a:solidFill>
                  <a:schemeClr val="bg1"/>
                </a:solidFill>
                <a:latin typeface="Arial" panose="020B0604020202020204" pitchFamily="34" charset="0"/>
                <a:cs typeface="Arial" panose="020B0604020202020204" pitchFamily="34" charset="0"/>
              </a:rPr>
              <a:t/>
            </a:r>
            <a:br>
              <a:rPr lang="en-GB" sz="1700" dirty="0" smtClean="0">
                <a:solidFill>
                  <a:schemeClr val="bg1"/>
                </a:solidFill>
                <a:latin typeface="Arial" panose="020B0604020202020204" pitchFamily="34" charset="0"/>
                <a:cs typeface="Arial" panose="020B0604020202020204" pitchFamily="34" charset="0"/>
              </a:rPr>
            </a:br>
            <a:endParaRPr lang="en-GB" sz="1700" dirty="0">
              <a:solidFill>
                <a:schemeClr val="bg1"/>
              </a:solidFill>
            </a:endParaRPr>
          </a:p>
        </p:txBody>
      </p:sp>
      <p:sp>
        <p:nvSpPr>
          <p:cNvPr id="22" name="Rectangle 21"/>
          <p:cNvSpPr/>
          <p:nvPr/>
        </p:nvSpPr>
        <p:spPr>
          <a:xfrm>
            <a:off x="406535" y="296851"/>
            <a:ext cx="4073659" cy="301647"/>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44976" y="4671128"/>
            <a:ext cx="1702597" cy="464757"/>
          </a:xfrm>
          <a:prstGeom prst="rect">
            <a:avLst/>
          </a:prstGeom>
          <a:solidFill>
            <a:schemeClr val="bg1"/>
          </a:solidFill>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6536" y="657225"/>
            <a:ext cx="4073659" cy="2714622"/>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74116" y="657225"/>
            <a:ext cx="4073659" cy="2714622"/>
          </a:xfrm>
          <a:prstGeom prst="rect">
            <a:avLst/>
          </a:prstGeom>
        </p:spPr>
      </p:pic>
      <p:sp>
        <p:nvSpPr>
          <p:cNvPr id="8" name="Rectangle 7"/>
          <p:cNvSpPr/>
          <p:nvPr/>
        </p:nvSpPr>
        <p:spPr>
          <a:xfrm>
            <a:off x="1730260" y="3606811"/>
            <a:ext cx="3326822" cy="406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9" name="Title 2"/>
          <p:cNvSpPr txBox="1">
            <a:spLocks/>
          </p:cNvSpPr>
          <p:nvPr/>
        </p:nvSpPr>
        <p:spPr>
          <a:xfrm>
            <a:off x="1730261" y="3561760"/>
            <a:ext cx="3681237" cy="158174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3200" baseline="30000" dirty="0" smtClean="0">
                <a:solidFill>
                  <a:schemeClr val="bg1"/>
                </a:solidFill>
              </a:rPr>
              <a:t>SUSPENSION</a:t>
            </a:r>
            <a:r>
              <a:rPr lang="en-GB" sz="3200" dirty="0" smtClean="0">
                <a:solidFill>
                  <a:schemeClr val="bg1"/>
                </a:solidFill>
              </a:rPr>
              <a:t> </a:t>
            </a:r>
            <a:r>
              <a:rPr lang="en-GB" sz="3200" baseline="30000" dirty="0" smtClean="0">
                <a:solidFill>
                  <a:schemeClr val="bg1"/>
                </a:solidFill>
              </a:rPr>
              <a:t>BRIDGES </a:t>
            </a:r>
          </a:p>
          <a:p>
            <a:r>
              <a:rPr lang="en-GB" dirty="0" smtClean="0">
                <a:latin typeface="Arial" panose="020B0604020202020204" pitchFamily="34" charset="0"/>
                <a:cs typeface="Arial" panose="020B0604020202020204" pitchFamily="34" charset="0"/>
              </a:rPr>
              <a:t/>
            </a:r>
            <a:br>
              <a:rPr lang="en-GB" dirty="0" smtClean="0">
                <a:latin typeface="Arial" panose="020B0604020202020204" pitchFamily="34" charset="0"/>
                <a:cs typeface="Arial" panose="020B0604020202020204" pitchFamily="34" charset="0"/>
              </a:rPr>
            </a:br>
            <a:endParaRPr lang="en-GB" dirty="0"/>
          </a:p>
        </p:txBody>
      </p:sp>
      <p:sp>
        <p:nvSpPr>
          <p:cNvPr id="11" name="Title 2"/>
          <p:cNvSpPr txBox="1">
            <a:spLocks/>
          </p:cNvSpPr>
          <p:nvPr/>
        </p:nvSpPr>
        <p:spPr>
          <a:xfrm>
            <a:off x="406536" y="298782"/>
            <a:ext cx="4114971" cy="869282"/>
          </a:xfrm>
          <a:prstGeom prst="rect">
            <a:avLst/>
          </a:prstGeom>
        </p:spPr>
        <p:txBody>
          <a:bodyPr vert="horz" lIns="91440" tIns="45720" rIns="91440" bIns="45720" rtlCol="0" anchor="ctr">
            <a:normAutofit fontScale="92500"/>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ZA" sz="1700" baseline="30000" dirty="0">
                <a:solidFill>
                  <a:schemeClr val="bg1"/>
                </a:solidFill>
              </a:rPr>
              <a:t>Suspension </a:t>
            </a:r>
            <a:r>
              <a:rPr lang="en-ZA" sz="1700" baseline="30000" dirty="0" smtClean="0">
                <a:solidFill>
                  <a:schemeClr val="bg1"/>
                </a:solidFill>
              </a:rPr>
              <a:t>footbridge,</a:t>
            </a:r>
            <a:r>
              <a:rPr lang="en-ZA" sz="1700" dirty="0" smtClean="0">
                <a:solidFill>
                  <a:schemeClr val="bg1"/>
                </a:solidFill>
              </a:rPr>
              <a:t> </a:t>
            </a:r>
            <a:r>
              <a:rPr lang="en-ZA" sz="1700" baseline="30000" dirty="0" smtClean="0">
                <a:solidFill>
                  <a:schemeClr val="bg1"/>
                </a:solidFill>
              </a:rPr>
              <a:t>River </a:t>
            </a:r>
            <a:r>
              <a:rPr lang="en-ZA" sz="1700" baseline="30000" dirty="0">
                <a:solidFill>
                  <a:schemeClr val="bg1"/>
                </a:solidFill>
              </a:rPr>
              <a:t>Wye, </a:t>
            </a:r>
            <a:r>
              <a:rPr lang="en-ZA" sz="1700" baseline="30000" dirty="0" smtClean="0">
                <a:solidFill>
                  <a:schemeClr val="bg1"/>
                </a:solidFill>
              </a:rPr>
              <a:t>Herefordshire, England</a:t>
            </a:r>
            <a:endParaRPr lang="en-ZA" sz="1700" baseline="30000" dirty="0">
              <a:solidFill>
                <a:schemeClr val="bg1"/>
              </a:solidFill>
            </a:endParaRPr>
          </a:p>
          <a:p>
            <a:r>
              <a:rPr lang="en-GB" sz="1800" dirty="0" smtClean="0">
                <a:solidFill>
                  <a:schemeClr val="bg1"/>
                </a:solidFill>
                <a:latin typeface="Arial" panose="020B0604020202020204" pitchFamily="34" charset="0"/>
                <a:cs typeface="Arial" panose="020B0604020202020204" pitchFamily="34" charset="0"/>
              </a:rPr>
              <a:t/>
            </a:r>
            <a:br>
              <a:rPr lang="en-GB" sz="1800" dirty="0" smtClean="0">
                <a:solidFill>
                  <a:schemeClr val="bg1"/>
                </a:solidFill>
                <a:latin typeface="Arial" panose="020B0604020202020204" pitchFamily="34" charset="0"/>
                <a:cs typeface="Arial" panose="020B0604020202020204" pitchFamily="34" charset="0"/>
              </a:rPr>
            </a:br>
            <a:endParaRPr lang="en-GB" sz="1800" dirty="0">
              <a:solidFill>
                <a:schemeClr val="bg1"/>
              </a:solidFill>
            </a:endParaRPr>
          </a:p>
        </p:txBody>
      </p:sp>
      <p:sp>
        <p:nvSpPr>
          <p:cNvPr id="15" name="Rectangle 14"/>
          <p:cNvSpPr/>
          <p:nvPr/>
        </p:nvSpPr>
        <p:spPr>
          <a:xfrm>
            <a:off x="211273" y="1322397"/>
            <a:ext cx="390525" cy="3905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6" name="Rectangle 15"/>
          <p:cNvSpPr/>
          <p:nvPr/>
        </p:nvSpPr>
        <p:spPr>
          <a:xfrm>
            <a:off x="8210549" y="3176584"/>
            <a:ext cx="390525" cy="3905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7" name="Rectangle 16"/>
          <p:cNvSpPr/>
          <p:nvPr/>
        </p:nvSpPr>
        <p:spPr>
          <a:xfrm>
            <a:off x="4089670" y="3081040"/>
            <a:ext cx="390525" cy="3905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8" name="Rectangle 17"/>
          <p:cNvSpPr/>
          <p:nvPr/>
        </p:nvSpPr>
        <p:spPr>
          <a:xfrm>
            <a:off x="4582481" y="2566979"/>
            <a:ext cx="390525" cy="3905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9" name="Rectangle 18"/>
          <p:cNvSpPr/>
          <p:nvPr/>
        </p:nvSpPr>
        <p:spPr>
          <a:xfrm>
            <a:off x="4233516" y="1246197"/>
            <a:ext cx="152400" cy="152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0" name="Rectangle 19"/>
          <p:cNvSpPr/>
          <p:nvPr/>
        </p:nvSpPr>
        <p:spPr>
          <a:xfrm>
            <a:off x="5057082" y="890581"/>
            <a:ext cx="152400" cy="152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1" name="TextBox 20"/>
          <p:cNvSpPr txBox="1"/>
          <p:nvPr/>
        </p:nvSpPr>
        <p:spPr>
          <a:xfrm>
            <a:off x="451573" y="3412205"/>
            <a:ext cx="1367682" cy="194925"/>
          </a:xfrm>
          <a:prstGeom prst="rect">
            <a:avLst/>
          </a:prstGeom>
          <a:noFill/>
        </p:spPr>
        <p:txBody>
          <a:bodyPr wrap="none" rtlCol="0">
            <a:spAutoFit/>
          </a:bodyPr>
          <a:lstStyle/>
          <a:p>
            <a:r>
              <a:rPr lang="en-GB" sz="1000" baseline="30000" dirty="0"/>
              <a:t>Photographer John S Turner ©</a:t>
            </a:r>
          </a:p>
        </p:txBody>
      </p:sp>
    </p:spTree>
    <p:extLst>
      <p:ext uri="{BB962C8B-B14F-4D97-AF65-F5344CB8AC3E}">
        <p14:creationId xmlns:p14="http://schemas.microsoft.com/office/powerpoint/2010/main" val="217797343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499"/>
          </a:xfrm>
          <a:prstGeom prst="rect">
            <a:avLst/>
          </a:prstGeom>
        </p:spPr>
      </p:pic>
      <p:sp>
        <p:nvSpPr>
          <p:cNvPr id="4" name="Rectangle 3"/>
          <p:cNvSpPr/>
          <p:nvPr/>
        </p:nvSpPr>
        <p:spPr>
          <a:xfrm>
            <a:off x="355052" y="248228"/>
            <a:ext cx="3369223" cy="406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5" name="Title 2"/>
          <p:cNvSpPr txBox="1">
            <a:spLocks/>
          </p:cNvSpPr>
          <p:nvPr/>
        </p:nvSpPr>
        <p:spPr>
          <a:xfrm>
            <a:off x="355054" y="-201030"/>
            <a:ext cx="3681237" cy="1913905"/>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3200" baseline="30000" dirty="0" smtClean="0">
                <a:solidFill>
                  <a:schemeClr val="bg1"/>
                </a:solidFill>
              </a:rPr>
              <a:t>SUSPENSION</a:t>
            </a:r>
            <a:r>
              <a:rPr lang="en-GB" sz="3200" dirty="0" smtClean="0">
                <a:solidFill>
                  <a:schemeClr val="bg1"/>
                </a:solidFill>
              </a:rPr>
              <a:t> </a:t>
            </a:r>
            <a:r>
              <a:rPr lang="en-GB" sz="3200" baseline="30000" dirty="0" smtClean="0">
                <a:solidFill>
                  <a:schemeClr val="bg1"/>
                </a:solidFill>
              </a:rPr>
              <a:t>BRIDGES</a:t>
            </a:r>
            <a:r>
              <a:rPr lang="en-GB" dirty="0" smtClean="0">
                <a:latin typeface="Arial" panose="020B0604020202020204" pitchFamily="34" charset="0"/>
                <a:cs typeface="Arial" panose="020B0604020202020204" pitchFamily="34" charset="0"/>
              </a:rPr>
              <a:t/>
            </a:r>
            <a:br>
              <a:rPr lang="en-GB" dirty="0" smtClean="0">
                <a:latin typeface="Arial" panose="020B0604020202020204" pitchFamily="34" charset="0"/>
                <a:cs typeface="Arial" panose="020B0604020202020204" pitchFamily="34" charset="0"/>
              </a:rPr>
            </a:br>
            <a:endParaRPr lang="en-GB" dirty="0"/>
          </a:p>
        </p:txBody>
      </p:sp>
      <p:sp>
        <p:nvSpPr>
          <p:cNvPr id="6" name="TextBox 5"/>
          <p:cNvSpPr txBox="1"/>
          <p:nvPr/>
        </p:nvSpPr>
        <p:spPr>
          <a:xfrm>
            <a:off x="355054" y="1027217"/>
            <a:ext cx="4378871" cy="3693319"/>
          </a:xfrm>
          <a:prstGeom prst="rect">
            <a:avLst/>
          </a:prstGeom>
          <a:noFill/>
        </p:spPr>
        <p:txBody>
          <a:bodyPr wrap="square" rtlCol="0">
            <a:spAutoFit/>
          </a:bodyPr>
          <a:lstStyle/>
          <a:p>
            <a:endParaRPr lang="en-GB" baseline="30000" dirty="0" smtClean="0"/>
          </a:p>
          <a:p>
            <a:endParaRPr lang="en-GB" b="1" baseline="30000" dirty="0" smtClean="0"/>
          </a:p>
          <a:p>
            <a:endParaRPr lang="en-GB" b="1" baseline="30000" dirty="0"/>
          </a:p>
          <a:p>
            <a:r>
              <a:rPr lang="en-GB" b="1" baseline="30000" dirty="0" smtClean="0"/>
              <a:t>		</a:t>
            </a:r>
            <a:r>
              <a:rPr lang="en-ZA" b="1" baseline="30000" dirty="0" smtClean="0"/>
              <a:t>Aesthetically </a:t>
            </a:r>
            <a:r>
              <a:rPr lang="en-ZA" b="1" baseline="30000" dirty="0"/>
              <a:t>pleasing, light and strong</a:t>
            </a:r>
          </a:p>
          <a:p>
            <a:endParaRPr lang="en-ZA" b="1" baseline="30000" dirty="0" smtClean="0"/>
          </a:p>
          <a:p>
            <a:endParaRPr lang="en-ZA" b="1" baseline="30000" dirty="0" smtClean="0"/>
          </a:p>
          <a:p>
            <a:endParaRPr lang="en-ZA" b="1" baseline="30000" dirty="0" smtClean="0"/>
          </a:p>
          <a:p>
            <a:r>
              <a:rPr lang="en-GB" b="1" baseline="30000" dirty="0" smtClean="0"/>
              <a:t>		Can </a:t>
            </a:r>
            <a:r>
              <a:rPr lang="en-ZA" b="1" baseline="30000" dirty="0" smtClean="0"/>
              <a:t>span </a:t>
            </a:r>
            <a:r>
              <a:rPr lang="en-ZA" b="1" baseline="30000" dirty="0"/>
              <a:t>distances far longer than any 	</a:t>
            </a:r>
            <a:r>
              <a:rPr lang="en-ZA" b="1" baseline="30000" dirty="0" smtClean="0"/>
              <a:t>	</a:t>
            </a:r>
            <a:r>
              <a:rPr lang="en-ZA" b="1" baseline="30000" dirty="0"/>
              <a:t>	</a:t>
            </a:r>
            <a:r>
              <a:rPr lang="en-ZA" b="1" baseline="30000" dirty="0" smtClean="0"/>
              <a:t>other </a:t>
            </a:r>
            <a:r>
              <a:rPr lang="en-ZA" b="1" baseline="30000" dirty="0"/>
              <a:t>kind of </a:t>
            </a:r>
            <a:r>
              <a:rPr lang="en-ZA" b="1" baseline="30000" dirty="0" smtClean="0"/>
              <a:t>bridge</a:t>
            </a:r>
            <a:endParaRPr lang="en-ZA" b="1" baseline="30000" dirty="0"/>
          </a:p>
          <a:p>
            <a:endParaRPr lang="en-GB" b="1" baseline="30000" dirty="0" smtClean="0"/>
          </a:p>
          <a:p>
            <a:endParaRPr lang="en-GB" b="1" baseline="30000" dirty="0" smtClean="0"/>
          </a:p>
          <a:p>
            <a:r>
              <a:rPr lang="en-GB" b="1" baseline="30000" dirty="0" smtClean="0"/>
              <a:t>	</a:t>
            </a:r>
          </a:p>
          <a:p>
            <a:r>
              <a:rPr lang="en-ZA" b="1" baseline="30000" dirty="0" smtClean="0"/>
              <a:t>		 </a:t>
            </a:r>
            <a:r>
              <a:rPr lang="en-ZA" b="1" baseline="30000" dirty="0"/>
              <a:t>The most expensive type of bridge to </a:t>
            </a:r>
            <a:r>
              <a:rPr lang="en-ZA" b="1" baseline="30000" dirty="0" smtClean="0"/>
              <a:t>build</a:t>
            </a:r>
            <a:endParaRPr lang="en-ZA" b="1" baseline="30000" dirty="0"/>
          </a:p>
          <a:p>
            <a:endParaRPr lang="en-ZA" b="1" baseline="30000" dirty="0" smtClean="0"/>
          </a:p>
          <a:p>
            <a:r>
              <a:rPr lang="en-GB" b="1" baseline="30000" dirty="0" smtClean="0"/>
              <a:t>	</a:t>
            </a:r>
          </a:p>
          <a:p>
            <a:endParaRPr lang="en-GB" b="1" baseline="30000" dirty="0" smtClean="0"/>
          </a:p>
          <a:p>
            <a:r>
              <a:rPr lang="en-GB" b="1" baseline="30000" dirty="0" smtClean="0"/>
              <a:t>		</a:t>
            </a:r>
            <a:r>
              <a:rPr lang="en-ZA" b="1" baseline="30000" dirty="0"/>
              <a:t>May wobble if badly </a:t>
            </a:r>
            <a:r>
              <a:rPr lang="en-ZA" b="1" baseline="30000" dirty="0" smtClean="0"/>
              <a:t>designed.</a:t>
            </a:r>
            <a:endParaRPr lang="en-ZA" b="1" baseline="30000" dirty="0"/>
          </a:p>
          <a:p>
            <a:r>
              <a:rPr lang="en-ZA" b="1" baseline="30000" dirty="0" smtClean="0"/>
              <a:t>		</a:t>
            </a:r>
          </a:p>
          <a:p>
            <a:pPr marL="285750" indent="-285750">
              <a:buFont typeface="Arial" pitchFamily="34" charset="0"/>
              <a:buChar char="•"/>
            </a:pPr>
            <a:endParaRPr lang="en-ZA" dirty="0"/>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544240" y="3046019"/>
            <a:ext cx="560984" cy="560984"/>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564281" y="1405319"/>
            <a:ext cx="560984" cy="560984"/>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564281" y="2204427"/>
            <a:ext cx="560984" cy="560984"/>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544240" y="3750869"/>
            <a:ext cx="560984" cy="560984"/>
          </a:xfrm>
          <a:prstGeom prst="rect">
            <a:avLst/>
          </a:prstGeom>
        </p:spPr>
      </p:pic>
    </p:spTree>
    <p:extLst>
      <p:ext uri="{BB962C8B-B14F-4D97-AF65-F5344CB8AC3E}">
        <p14:creationId xmlns:p14="http://schemas.microsoft.com/office/powerpoint/2010/main" val="88994256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44976" y="4671128"/>
            <a:ext cx="1702597" cy="464757"/>
          </a:xfrm>
          <a:prstGeom prst="rect">
            <a:avLst/>
          </a:prstGeom>
          <a:solidFill>
            <a:schemeClr val="bg1"/>
          </a:solidFill>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6537" y="676275"/>
            <a:ext cx="4073657" cy="2714622"/>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74117" y="676275"/>
            <a:ext cx="4073657" cy="2714622"/>
          </a:xfrm>
          <a:prstGeom prst="rect">
            <a:avLst/>
          </a:prstGeom>
        </p:spPr>
      </p:pic>
      <p:sp>
        <p:nvSpPr>
          <p:cNvPr id="10" name="Rectangle 9"/>
          <p:cNvSpPr/>
          <p:nvPr/>
        </p:nvSpPr>
        <p:spPr>
          <a:xfrm>
            <a:off x="1730259" y="3606811"/>
            <a:ext cx="3575165" cy="406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1" name="Title 2"/>
          <p:cNvSpPr txBox="1">
            <a:spLocks/>
          </p:cNvSpPr>
          <p:nvPr/>
        </p:nvSpPr>
        <p:spPr>
          <a:xfrm>
            <a:off x="1730261" y="3561760"/>
            <a:ext cx="3681237" cy="158174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3200" baseline="30000" dirty="0" smtClean="0">
                <a:solidFill>
                  <a:schemeClr val="bg1"/>
                </a:solidFill>
              </a:rPr>
              <a:t>CABLE-STAYED</a:t>
            </a:r>
            <a:r>
              <a:rPr lang="en-GB" sz="3200" dirty="0" smtClean="0">
                <a:solidFill>
                  <a:schemeClr val="bg1"/>
                </a:solidFill>
              </a:rPr>
              <a:t> </a:t>
            </a:r>
            <a:r>
              <a:rPr lang="en-GB" sz="3200" baseline="30000" dirty="0" smtClean="0">
                <a:solidFill>
                  <a:schemeClr val="bg1"/>
                </a:solidFill>
              </a:rPr>
              <a:t>BRIDGES </a:t>
            </a:r>
          </a:p>
          <a:p>
            <a:r>
              <a:rPr lang="en-GB" dirty="0" smtClean="0">
                <a:latin typeface="Arial" panose="020B0604020202020204" pitchFamily="34" charset="0"/>
                <a:cs typeface="Arial" panose="020B0604020202020204" pitchFamily="34" charset="0"/>
              </a:rPr>
              <a:t/>
            </a:r>
            <a:br>
              <a:rPr lang="en-GB" dirty="0" smtClean="0">
                <a:latin typeface="Arial" panose="020B0604020202020204" pitchFamily="34" charset="0"/>
                <a:cs typeface="Arial" panose="020B0604020202020204" pitchFamily="34" charset="0"/>
              </a:rPr>
            </a:br>
            <a:endParaRPr lang="en-GB" dirty="0"/>
          </a:p>
        </p:txBody>
      </p:sp>
      <p:sp>
        <p:nvSpPr>
          <p:cNvPr id="12" name="Rectangle 11"/>
          <p:cNvSpPr/>
          <p:nvPr/>
        </p:nvSpPr>
        <p:spPr>
          <a:xfrm>
            <a:off x="406536" y="325426"/>
            <a:ext cx="2650989" cy="301647"/>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3" name="Title 2"/>
          <p:cNvSpPr txBox="1">
            <a:spLocks/>
          </p:cNvSpPr>
          <p:nvPr/>
        </p:nvSpPr>
        <p:spPr>
          <a:xfrm>
            <a:off x="406536" y="374982"/>
            <a:ext cx="4114971" cy="869282"/>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1800" baseline="30000" dirty="0">
                <a:solidFill>
                  <a:schemeClr val="bg1"/>
                </a:solidFill>
              </a:rPr>
              <a:t>Clark Bridge, Alton, </a:t>
            </a:r>
            <a:r>
              <a:rPr lang="en-GB" sz="1800" baseline="30000" dirty="0" smtClean="0">
                <a:solidFill>
                  <a:schemeClr val="bg1"/>
                </a:solidFill>
              </a:rPr>
              <a:t>Illinois, USA</a:t>
            </a:r>
            <a:endParaRPr lang="en-GB" sz="1800" baseline="30000" dirty="0">
              <a:solidFill>
                <a:schemeClr val="bg1"/>
              </a:solidFill>
            </a:endParaRPr>
          </a:p>
          <a:p>
            <a:r>
              <a:rPr lang="en-GB" sz="1800" dirty="0" smtClean="0">
                <a:solidFill>
                  <a:schemeClr val="bg1"/>
                </a:solidFill>
                <a:latin typeface="Arial" panose="020B0604020202020204" pitchFamily="34" charset="0"/>
                <a:cs typeface="Arial" panose="020B0604020202020204" pitchFamily="34" charset="0"/>
              </a:rPr>
              <a:t/>
            </a:r>
            <a:br>
              <a:rPr lang="en-GB" sz="1800" dirty="0" smtClean="0">
                <a:solidFill>
                  <a:schemeClr val="bg1"/>
                </a:solidFill>
                <a:latin typeface="Arial" panose="020B0604020202020204" pitchFamily="34" charset="0"/>
                <a:cs typeface="Arial" panose="020B0604020202020204" pitchFamily="34" charset="0"/>
              </a:rPr>
            </a:br>
            <a:endParaRPr lang="en-GB" sz="1800" dirty="0">
              <a:solidFill>
                <a:schemeClr val="bg1"/>
              </a:solidFill>
            </a:endParaRPr>
          </a:p>
        </p:txBody>
      </p:sp>
      <p:sp>
        <p:nvSpPr>
          <p:cNvPr id="15" name="Rectangle 14"/>
          <p:cNvSpPr/>
          <p:nvPr/>
        </p:nvSpPr>
        <p:spPr>
          <a:xfrm>
            <a:off x="4676605" y="325426"/>
            <a:ext cx="3276770" cy="301647"/>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6" name="Title 2"/>
          <p:cNvSpPr txBox="1">
            <a:spLocks/>
          </p:cNvSpPr>
          <p:nvPr/>
        </p:nvSpPr>
        <p:spPr>
          <a:xfrm>
            <a:off x="4676604" y="-438134"/>
            <a:ext cx="3681237" cy="1913905"/>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1800" baseline="30000" dirty="0">
                <a:solidFill>
                  <a:schemeClr val="bg1"/>
                </a:solidFill>
              </a:rPr>
              <a:t>Second Severn </a:t>
            </a:r>
            <a:r>
              <a:rPr lang="en-GB" sz="1800" baseline="30000" dirty="0" smtClean="0">
                <a:solidFill>
                  <a:schemeClr val="bg1"/>
                </a:solidFill>
              </a:rPr>
              <a:t>Crossing, England - Wales</a:t>
            </a:r>
            <a:r>
              <a:rPr lang="en-GB" sz="1800" dirty="0" smtClean="0">
                <a:solidFill>
                  <a:schemeClr val="bg1"/>
                </a:solidFill>
              </a:rPr>
              <a:t> </a:t>
            </a:r>
            <a:endParaRPr lang="en-GB" sz="1800" baseline="30000" dirty="0">
              <a:solidFill>
                <a:schemeClr val="bg1"/>
              </a:solidFill>
            </a:endParaRPr>
          </a:p>
        </p:txBody>
      </p:sp>
      <p:sp>
        <p:nvSpPr>
          <p:cNvPr id="17" name="Rectangle 16"/>
          <p:cNvSpPr/>
          <p:nvPr/>
        </p:nvSpPr>
        <p:spPr>
          <a:xfrm>
            <a:off x="211273" y="1341447"/>
            <a:ext cx="390525" cy="3905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8" name="Rectangle 17"/>
          <p:cNvSpPr/>
          <p:nvPr/>
        </p:nvSpPr>
        <p:spPr>
          <a:xfrm>
            <a:off x="8210549" y="3195634"/>
            <a:ext cx="390525" cy="3905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9" name="Rectangle 18"/>
          <p:cNvSpPr/>
          <p:nvPr/>
        </p:nvSpPr>
        <p:spPr>
          <a:xfrm>
            <a:off x="671341" y="3005118"/>
            <a:ext cx="390525" cy="3905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0" name="Rectangle 19"/>
          <p:cNvSpPr/>
          <p:nvPr/>
        </p:nvSpPr>
        <p:spPr>
          <a:xfrm>
            <a:off x="4481342" y="2571750"/>
            <a:ext cx="390525" cy="3905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1" name="Rectangle 20"/>
          <p:cNvSpPr/>
          <p:nvPr/>
        </p:nvSpPr>
        <p:spPr>
          <a:xfrm>
            <a:off x="4233516" y="1265247"/>
            <a:ext cx="152400" cy="152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2" name="Rectangle 21"/>
          <p:cNvSpPr/>
          <p:nvPr/>
        </p:nvSpPr>
        <p:spPr>
          <a:xfrm>
            <a:off x="8389894" y="857243"/>
            <a:ext cx="152400" cy="152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42" name="Rectangle 41"/>
          <p:cNvSpPr/>
          <p:nvPr/>
        </p:nvSpPr>
        <p:spPr>
          <a:xfrm>
            <a:off x="4676513" y="823896"/>
            <a:ext cx="1814887" cy="30164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ZA" b="1" dirty="0" smtClean="0"/>
              <a:t>PARALLEL</a:t>
            </a:r>
            <a:endParaRPr lang="en-ZA" b="1" dirty="0"/>
          </a:p>
        </p:txBody>
      </p:sp>
      <p:sp>
        <p:nvSpPr>
          <p:cNvPr id="43" name="TextBox 42"/>
          <p:cNvSpPr txBox="1"/>
          <p:nvPr/>
        </p:nvSpPr>
        <p:spPr>
          <a:xfrm>
            <a:off x="4674116" y="3431255"/>
            <a:ext cx="1303562" cy="194925"/>
          </a:xfrm>
          <a:prstGeom prst="rect">
            <a:avLst/>
          </a:prstGeom>
          <a:noFill/>
        </p:spPr>
        <p:txBody>
          <a:bodyPr wrap="none" rtlCol="0">
            <a:spAutoFit/>
          </a:bodyPr>
          <a:lstStyle/>
          <a:p>
            <a:r>
              <a:rPr lang="en-GB" sz="1000" baseline="30000" dirty="0"/>
              <a:t>Photographer Colin Madge ©</a:t>
            </a:r>
          </a:p>
        </p:txBody>
      </p:sp>
      <p:sp>
        <p:nvSpPr>
          <p:cNvPr id="23" name="Rectangle 22"/>
          <p:cNvSpPr/>
          <p:nvPr/>
        </p:nvSpPr>
        <p:spPr>
          <a:xfrm>
            <a:off x="406537" y="823896"/>
            <a:ext cx="1814887" cy="30164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ZA" b="1" dirty="0" smtClean="0"/>
              <a:t>RADIAL</a:t>
            </a:r>
            <a:endParaRPr lang="en-ZA" b="1" dirty="0"/>
          </a:p>
        </p:txBody>
      </p:sp>
    </p:spTree>
    <p:extLst>
      <p:ext uri="{BB962C8B-B14F-4D97-AF65-F5344CB8AC3E}">
        <p14:creationId xmlns:p14="http://schemas.microsoft.com/office/powerpoint/2010/main" val="207043213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355055" y="248228"/>
            <a:ext cx="930820" cy="406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8" name="Rectangle 7"/>
          <p:cNvSpPr/>
          <p:nvPr/>
        </p:nvSpPr>
        <p:spPr>
          <a:xfrm>
            <a:off x="355055" y="654627"/>
            <a:ext cx="2159545" cy="478847"/>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6" name="Title 2"/>
          <p:cNvSpPr txBox="1">
            <a:spLocks/>
          </p:cNvSpPr>
          <p:nvPr/>
        </p:nvSpPr>
        <p:spPr>
          <a:xfrm>
            <a:off x="355054" y="231752"/>
            <a:ext cx="3681237" cy="158174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3200" baseline="30000" dirty="0" smtClean="0">
                <a:solidFill>
                  <a:schemeClr val="bg1"/>
                </a:solidFill>
              </a:rPr>
              <a:t>CIVIL </a:t>
            </a:r>
          </a:p>
          <a:p>
            <a:r>
              <a:rPr lang="en-GB" sz="3200" baseline="30000" dirty="0" smtClean="0">
                <a:solidFill>
                  <a:schemeClr val="bg1"/>
                </a:solidFill>
              </a:rPr>
              <a:t>ENGINEERING</a:t>
            </a:r>
            <a:r>
              <a:rPr lang="en-GB" dirty="0" smtClean="0">
                <a:latin typeface="Arial" panose="020B0604020202020204" pitchFamily="34" charset="0"/>
                <a:cs typeface="Arial" panose="020B0604020202020204" pitchFamily="34" charset="0"/>
              </a:rPr>
              <a:t/>
            </a:r>
            <a:br>
              <a:rPr lang="en-GB" dirty="0" smtClean="0">
                <a:latin typeface="Arial" panose="020B0604020202020204" pitchFamily="34" charset="0"/>
                <a:cs typeface="Arial" panose="020B0604020202020204" pitchFamily="34" charset="0"/>
              </a:rPr>
            </a:br>
            <a:endParaRPr lang="en-GB" dirty="0"/>
          </a:p>
        </p:txBody>
      </p:sp>
      <p:sp>
        <p:nvSpPr>
          <p:cNvPr id="2" name="TextBox 1"/>
          <p:cNvSpPr txBox="1"/>
          <p:nvPr/>
        </p:nvSpPr>
        <p:spPr>
          <a:xfrm>
            <a:off x="355054" y="1524000"/>
            <a:ext cx="4064546" cy="3241913"/>
          </a:xfrm>
          <a:prstGeom prst="rect">
            <a:avLst/>
          </a:prstGeom>
          <a:noFill/>
        </p:spPr>
        <p:txBody>
          <a:bodyPr wrap="square" rtlCol="0">
            <a:spAutoFit/>
          </a:bodyPr>
          <a:lstStyle/>
          <a:p>
            <a:pPr marL="285750" indent="-285750">
              <a:buFont typeface="Arial" pitchFamily="34" charset="0"/>
              <a:buChar char="•"/>
            </a:pPr>
            <a:r>
              <a:rPr lang="en-ZA" sz="2000" b="1" baseline="30000" dirty="0" smtClean="0"/>
              <a:t>Transport</a:t>
            </a:r>
            <a:r>
              <a:rPr lang="en-ZA" sz="2000" baseline="30000" dirty="0" smtClean="0"/>
              <a:t> </a:t>
            </a:r>
            <a:r>
              <a:rPr lang="en-ZA" sz="2000" baseline="30000" dirty="0"/>
              <a:t>– roads, bridges, tunnels, canals, airports and sea </a:t>
            </a:r>
            <a:r>
              <a:rPr lang="en-ZA" sz="2000" baseline="30000" dirty="0" smtClean="0"/>
              <a:t>ports</a:t>
            </a:r>
            <a:endParaRPr lang="en-ZA" sz="2000" baseline="30000" dirty="0"/>
          </a:p>
          <a:p>
            <a:pPr marL="285750" indent="-285750">
              <a:buFont typeface="Arial" pitchFamily="34" charset="0"/>
              <a:buChar char="•"/>
            </a:pPr>
            <a:endParaRPr lang="en-ZA" sz="2000" b="1" baseline="30000" dirty="0" smtClean="0"/>
          </a:p>
          <a:p>
            <a:pPr marL="285750" indent="-285750">
              <a:buFont typeface="Arial" pitchFamily="34" charset="0"/>
              <a:buChar char="•"/>
            </a:pPr>
            <a:r>
              <a:rPr lang="en-ZA" sz="2000" b="1" baseline="30000" dirty="0" smtClean="0"/>
              <a:t>Water</a:t>
            </a:r>
            <a:r>
              <a:rPr lang="en-ZA" sz="2000" baseline="30000" dirty="0" smtClean="0"/>
              <a:t> </a:t>
            </a:r>
            <a:r>
              <a:rPr lang="en-ZA" sz="2000" baseline="30000" dirty="0"/>
              <a:t>– water storage and drainage, sewerage systems, and sea and flood </a:t>
            </a:r>
            <a:r>
              <a:rPr lang="en-ZA" sz="2000" baseline="30000" dirty="0" smtClean="0"/>
              <a:t>defences</a:t>
            </a:r>
            <a:endParaRPr lang="en-ZA" sz="2000" baseline="30000" dirty="0"/>
          </a:p>
          <a:p>
            <a:pPr marL="285750" indent="-285750">
              <a:buFont typeface="Arial" pitchFamily="34" charset="0"/>
              <a:buChar char="•"/>
            </a:pPr>
            <a:endParaRPr lang="en-GB" sz="2000" b="1" baseline="30000" dirty="0"/>
          </a:p>
          <a:p>
            <a:pPr marL="285750" indent="-285750">
              <a:buFont typeface="Arial" pitchFamily="34" charset="0"/>
              <a:buChar char="•"/>
            </a:pPr>
            <a:r>
              <a:rPr lang="en-ZA" sz="2000" b="1" baseline="30000" dirty="0" smtClean="0"/>
              <a:t>Geotechnical </a:t>
            </a:r>
            <a:r>
              <a:rPr lang="en-ZA" sz="2000" baseline="30000" dirty="0"/>
              <a:t>– mining, earthworks, soil and rock </a:t>
            </a:r>
            <a:r>
              <a:rPr lang="en-ZA" sz="2000" baseline="30000" dirty="0" smtClean="0"/>
              <a:t>mechanics</a:t>
            </a:r>
            <a:endParaRPr lang="en-ZA" sz="2000" baseline="30000" dirty="0"/>
          </a:p>
          <a:p>
            <a:pPr marL="285750" indent="-285750">
              <a:buFont typeface="Arial" pitchFamily="34" charset="0"/>
              <a:buChar char="•"/>
            </a:pPr>
            <a:endParaRPr lang="en-ZA" sz="2000" b="1" baseline="30000" dirty="0" smtClean="0"/>
          </a:p>
          <a:p>
            <a:pPr marL="285750" indent="-285750">
              <a:buFont typeface="Arial" pitchFamily="34" charset="0"/>
              <a:buChar char="•"/>
            </a:pPr>
            <a:r>
              <a:rPr lang="en-ZA" sz="2000" b="1" baseline="30000" dirty="0" smtClean="0"/>
              <a:t>Energy</a:t>
            </a:r>
            <a:r>
              <a:rPr lang="en-ZA" sz="2000" baseline="30000" dirty="0" smtClean="0"/>
              <a:t> </a:t>
            </a:r>
            <a:r>
              <a:rPr lang="en-ZA" sz="2000" baseline="30000" dirty="0"/>
              <a:t>– nuclear, onshore and offshore wind, hydropower and marine.</a:t>
            </a:r>
          </a:p>
          <a:p>
            <a:pPr marL="285750" indent="-285750">
              <a:buFont typeface="Arial" pitchFamily="34" charset="0"/>
              <a:buChar char="•"/>
            </a:pPr>
            <a:endParaRPr lang="en-GB" sz="2000" b="1" baseline="30000" dirty="0" smtClean="0"/>
          </a:p>
          <a:p>
            <a:pPr marL="285750" indent="-285750">
              <a:buFont typeface="Arial" pitchFamily="34" charset="0"/>
              <a:buChar char="•"/>
            </a:pPr>
            <a:r>
              <a:rPr lang="en-ZA" sz="2000" b="1" baseline="30000" dirty="0" smtClean="0"/>
              <a:t>Structural</a:t>
            </a:r>
            <a:r>
              <a:rPr lang="en-ZA" sz="2000" baseline="30000" dirty="0" smtClean="0"/>
              <a:t> </a:t>
            </a:r>
            <a:r>
              <a:rPr lang="en-ZA" sz="2000" baseline="30000" dirty="0"/>
              <a:t>– buildings, bridges, towers, dams, tunnels, retaining walls and other infrastructure</a:t>
            </a:r>
            <a:r>
              <a:rPr lang="en-ZA" baseline="30000" dirty="0"/>
              <a:t>.</a:t>
            </a:r>
            <a:endParaRPr lang="en-ZA" b="1" baseline="30000" dirty="0"/>
          </a:p>
          <a:p>
            <a:pPr marL="285750" indent="-285750">
              <a:buFont typeface="Arial" pitchFamily="34" charset="0"/>
              <a:buChar char="•"/>
            </a:pPr>
            <a:endParaRPr lang="en-ZA" dirty="0"/>
          </a:p>
        </p:txBody>
      </p:sp>
    </p:spTree>
    <p:extLst>
      <p:ext uri="{BB962C8B-B14F-4D97-AF65-F5344CB8AC3E}">
        <p14:creationId xmlns:p14="http://schemas.microsoft.com/office/powerpoint/2010/main" val="292887620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6" name="Rectangle 5"/>
          <p:cNvSpPr/>
          <p:nvPr/>
        </p:nvSpPr>
        <p:spPr>
          <a:xfrm>
            <a:off x="355052" y="248228"/>
            <a:ext cx="3681239" cy="406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7" name="Title 2"/>
          <p:cNvSpPr txBox="1">
            <a:spLocks/>
          </p:cNvSpPr>
          <p:nvPr/>
        </p:nvSpPr>
        <p:spPr>
          <a:xfrm>
            <a:off x="355054" y="-201030"/>
            <a:ext cx="3681237" cy="1913905"/>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3200" baseline="30000" dirty="0" smtClean="0">
                <a:solidFill>
                  <a:schemeClr val="bg1"/>
                </a:solidFill>
              </a:rPr>
              <a:t>CABLE-STAYED</a:t>
            </a:r>
            <a:r>
              <a:rPr lang="en-GB" sz="3200" dirty="0" smtClean="0">
                <a:solidFill>
                  <a:schemeClr val="bg1"/>
                </a:solidFill>
              </a:rPr>
              <a:t> </a:t>
            </a:r>
            <a:r>
              <a:rPr lang="en-GB" sz="3200" baseline="30000" dirty="0" smtClean="0">
                <a:solidFill>
                  <a:schemeClr val="bg1"/>
                </a:solidFill>
              </a:rPr>
              <a:t>BRIDGES</a:t>
            </a:r>
            <a:r>
              <a:rPr lang="en-GB" dirty="0" smtClean="0">
                <a:latin typeface="Arial" panose="020B0604020202020204" pitchFamily="34" charset="0"/>
                <a:cs typeface="Arial" panose="020B0604020202020204" pitchFamily="34" charset="0"/>
              </a:rPr>
              <a:t/>
            </a:r>
            <a:br>
              <a:rPr lang="en-GB" dirty="0" smtClean="0">
                <a:latin typeface="Arial" panose="020B0604020202020204" pitchFamily="34" charset="0"/>
                <a:cs typeface="Arial" panose="020B0604020202020204" pitchFamily="34" charset="0"/>
              </a:rPr>
            </a:br>
            <a:endParaRPr lang="en-GB" dirty="0"/>
          </a:p>
        </p:txBody>
      </p:sp>
      <p:sp>
        <p:nvSpPr>
          <p:cNvPr id="8" name="TextBox 7"/>
          <p:cNvSpPr txBox="1"/>
          <p:nvPr/>
        </p:nvSpPr>
        <p:spPr>
          <a:xfrm>
            <a:off x="355054" y="1027217"/>
            <a:ext cx="4378871" cy="3754874"/>
          </a:xfrm>
          <a:prstGeom prst="rect">
            <a:avLst/>
          </a:prstGeom>
          <a:noFill/>
        </p:spPr>
        <p:txBody>
          <a:bodyPr wrap="square" rtlCol="0">
            <a:spAutoFit/>
          </a:bodyPr>
          <a:lstStyle/>
          <a:p>
            <a:endParaRPr lang="en-GB" baseline="30000" dirty="0" smtClean="0"/>
          </a:p>
          <a:p>
            <a:endParaRPr lang="en-GB" b="1" baseline="30000" dirty="0" smtClean="0"/>
          </a:p>
          <a:p>
            <a:r>
              <a:rPr lang="en-GB" b="1" baseline="30000" dirty="0" smtClean="0"/>
              <a:t>		Undeniably beautiful</a:t>
            </a:r>
          </a:p>
          <a:p>
            <a:endParaRPr lang="en-GB" baseline="30000" dirty="0"/>
          </a:p>
          <a:p>
            <a:r>
              <a:rPr lang="en-GB" baseline="30000" dirty="0"/>
              <a:t> </a:t>
            </a:r>
            <a:endParaRPr lang="en-GB" sz="2400" baseline="30000" dirty="0">
              <a:solidFill>
                <a:schemeClr val="accent2"/>
              </a:solidFill>
            </a:endParaRPr>
          </a:p>
          <a:p>
            <a:r>
              <a:rPr lang="en-GB" sz="2400" b="1" baseline="30000" dirty="0">
                <a:solidFill>
                  <a:schemeClr val="accent2"/>
                </a:solidFill>
              </a:rPr>
              <a:t>Compared to suspension bridges…</a:t>
            </a:r>
            <a:endParaRPr lang="en-GB" sz="2400" baseline="30000" dirty="0">
              <a:solidFill>
                <a:schemeClr val="accent2"/>
              </a:solidFill>
            </a:endParaRPr>
          </a:p>
          <a:p>
            <a:r>
              <a:rPr lang="en-GB" baseline="30000" dirty="0"/>
              <a:t>	</a:t>
            </a:r>
            <a:endParaRPr lang="en-GB" baseline="30000" dirty="0" smtClean="0"/>
          </a:p>
          <a:p>
            <a:endParaRPr lang="en-GB" baseline="30000" dirty="0"/>
          </a:p>
          <a:p>
            <a:r>
              <a:rPr lang="en-GB" baseline="30000" dirty="0"/>
              <a:t>		</a:t>
            </a:r>
            <a:r>
              <a:rPr lang="en-GB" b="1" baseline="30000" dirty="0"/>
              <a:t>Require less </a:t>
            </a:r>
            <a:r>
              <a:rPr lang="en-GB" b="1" baseline="30000" dirty="0" smtClean="0"/>
              <a:t>cable</a:t>
            </a:r>
            <a:endParaRPr lang="en-GB" b="1" baseline="30000" dirty="0"/>
          </a:p>
          <a:p>
            <a:r>
              <a:rPr lang="en-GB" b="1" baseline="30000" dirty="0"/>
              <a:t>		</a:t>
            </a:r>
            <a:endParaRPr lang="en-GB" b="1" baseline="30000" dirty="0" smtClean="0"/>
          </a:p>
          <a:p>
            <a:endParaRPr lang="en-GB" b="1" baseline="30000" dirty="0" smtClean="0"/>
          </a:p>
          <a:p>
            <a:endParaRPr lang="en-GB" b="1" baseline="30000" dirty="0"/>
          </a:p>
          <a:p>
            <a:r>
              <a:rPr lang="en-ZA" b="1" baseline="30000" dirty="0"/>
              <a:t>		Are easier and faster to </a:t>
            </a:r>
            <a:r>
              <a:rPr lang="en-ZA" b="1" baseline="30000" dirty="0" smtClean="0"/>
              <a:t>build</a:t>
            </a:r>
            <a:endParaRPr lang="en-ZA" b="1" baseline="30000" dirty="0"/>
          </a:p>
          <a:p>
            <a:r>
              <a:rPr lang="en-GB" b="1" baseline="30000" dirty="0"/>
              <a:t>		</a:t>
            </a:r>
            <a:endParaRPr lang="en-GB" b="1" baseline="30000" dirty="0" smtClean="0"/>
          </a:p>
          <a:p>
            <a:endParaRPr lang="en-GB" b="1" baseline="30000" dirty="0"/>
          </a:p>
          <a:p>
            <a:r>
              <a:rPr lang="en-GB" b="1" baseline="30000" dirty="0"/>
              <a:t>		</a:t>
            </a:r>
            <a:endParaRPr lang="en-GB" b="1" baseline="30000" dirty="0" smtClean="0"/>
          </a:p>
          <a:p>
            <a:r>
              <a:rPr lang="en-GB" b="1" baseline="30000" dirty="0"/>
              <a:t>	</a:t>
            </a:r>
            <a:r>
              <a:rPr lang="en-GB" b="1" baseline="30000" dirty="0" smtClean="0"/>
              <a:t>	Need </a:t>
            </a:r>
            <a:r>
              <a:rPr lang="en-GB" b="1" baseline="30000" dirty="0"/>
              <a:t>stronger towers</a:t>
            </a:r>
            <a:r>
              <a:rPr lang="en-GB" b="1" baseline="30000" dirty="0" smtClean="0"/>
              <a:t>.</a:t>
            </a:r>
            <a:endParaRPr lang="en-ZA" b="1" baseline="30000" dirty="0"/>
          </a:p>
          <a:p>
            <a:r>
              <a:rPr lang="en-ZA" b="1" baseline="30000" dirty="0" smtClean="0"/>
              <a:t>		</a:t>
            </a:r>
          </a:p>
          <a:p>
            <a:pPr marL="285750" indent="-285750">
              <a:buFont typeface="Arial" pitchFamily="34" charset="0"/>
              <a:buChar char="•"/>
            </a:pPr>
            <a:endParaRPr lang="en-ZA" dirty="0"/>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564281" y="1176719"/>
            <a:ext cx="560984" cy="560984"/>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564281" y="2347302"/>
            <a:ext cx="560984" cy="560984"/>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544240" y="3808019"/>
            <a:ext cx="560984" cy="560984"/>
          </a:xfrm>
          <a:prstGeom prst="rect">
            <a:avLst/>
          </a:prstGeom>
        </p:spPr>
      </p:pic>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564281" y="3071202"/>
            <a:ext cx="560984" cy="560984"/>
          </a:xfrm>
          <a:prstGeom prst="rect">
            <a:avLst/>
          </a:prstGeom>
        </p:spPr>
      </p:pic>
    </p:spTree>
    <p:extLst>
      <p:ext uri="{BB962C8B-B14F-4D97-AF65-F5344CB8AC3E}">
        <p14:creationId xmlns:p14="http://schemas.microsoft.com/office/powerpoint/2010/main" val="202732991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00871" y="637769"/>
            <a:ext cx="6024054" cy="2512148"/>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44976" y="4671128"/>
            <a:ext cx="1702597" cy="464757"/>
          </a:xfrm>
          <a:prstGeom prst="rect">
            <a:avLst/>
          </a:prstGeom>
          <a:solidFill>
            <a:schemeClr val="bg1"/>
          </a:solidFill>
        </p:spPr>
      </p:pic>
      <p:sp>
        <p:nvSpPr>
          <p:cNvPr id="8" name="Rectangle 7"/>
          <p:cNvSpPr/>
          <p:nvPr/>
        </p:nvSpPr>
        <p:spPr>
          <a:xfrm>
            <a:off x="1730260" y="3606811"/>
            <a:ext cx="2579456" cy="406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9" name="Title 2"/>
          <p:cNvSpPr txBox="1">
            <a:spLocks/>
          </p:cNvSpPr>
          <p:nvPr/>
        </p:nvSpPr>
        <p:spPr>
          <a:xfrm>
            <a:off x="1730261" y="3580810"/>
            <a:ext cx="3681237" cy="158174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3200" baseline="30000" dirty="0" smtClean="0">
                <a:solidFill>
                  <a:schemeClr val="bg1"/>
                </a:solidFill>
              </a:rPr>
              <a:t>HYBRID BRIDGES </a:t>
            </a:r>
          </a:p>
          <a:p>
            <a:r>
              <a:rPr lang="en-GB" dirty="0" smtClean="0">
                <a:latin typeface="Arial" panose="020B0604020202020204" pitchFamily="34" charset="0"/>
                <a:cs typeface="Arial" panose="020B0604020202020204" pitchFamily="34" charset="0"/>
              </a:rPr>
              <a:t/>
            </a:r>
            <a:br>
              <a:rPr lang="en-GB" dirty="0" smtClean="0">
                <a:latin typeface="Arial" panose="020B0604020202020204" pitchFamily="34" charset="0"/>
                <a:cs typeface="Arial" panose="020B0604020202020204" pitchFamily="34" charset="0"/>
              </a:rPr>
            </a:br>
            <a:endParaRPr lang="en-GB" dirty="0"/>
          </a:p>
        </p:txBody>
      </p:sp>
      <p:sp>
        <p:nvSpPr>
          <p:cNvPr id="11" name="Title 2"/>
          <p:cNvSpPr txBox="1">
            <a:spLocks/>
          </p:cNvSpPr>
          <p:nvPr/>
        </p:nvSpPr>
        <p:spPr>
          <a:xfrm>
            <a:off x="323850" y="502249"/>
            <a:ext cx="1924050" cy="3411837"/>
          </a:xfrm>
          <a:prstGeom prst="rect">
            <a:avLst/>
          </a:prstGeom>
        </p:spPr>
        <p:txBody>
          <a:bodyPr vert="horz" lIns="91440" tIns="45720" rIns="91440" bIns="45720" rtlCol="0" anchor="ctr">
            <a:no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ZA" sz="2400" baseline="30000" dirty="0">
                <a:solidFill>
                  <a:schemeClr val="tx1"/>
                </a:solidFill>
              </a:rPr>
              <a:t>Adding concrete pillars to the Albert </a:t>
            </a:r>
            <a:r>
              <a:rPr lang="en-ZA" sz="2400" baseline="30000" dirty="0" smtClean="0">
                <a:solidFill>
                  <a:schemeClr val="tx1"/>
                </a:solidFill>
              </a:rPr>
              <a:t>Bridge, London </a:t>
            </a:r>
            <a:r>
              <a:rPr lang="en-ZA" sz="2400" baseline="30000" dirty="0">
                <a:solidFill>
                  <a:schemeClr val="tx1"/>
                </a:solidFill>
              </a:rPr>
              <a:t>makes this a hybrid of beam, suspension and cable-stayed. </a:t>
            </a:r>
          </a:p>
          <a:p>
            <a:r>
              <a:rPr lang="en-GB" sz="2400" dirty="0" smtClean="0">
                <a:solidFill>
                  <a:schemeClr val="tx1"/>
                </a:solidFill>
                <a:latin typeface="Arial" panose="020B0604020202020204" pitchFamily="34" charset="0"/>
                <a:cs typeface="Arial" panose="020B0604020202020204" pitchFamily="34" charset="0"/>
              </a:rPr>
              <a:t/>
            </a:r>
            <a:br>
              <a:rPr lang="en-GB" sz="2400" dirty="0" smtClean="0">
                <a:solidFill>
                  <a:schemeClr val="tx1"/>
                </a:solidFill>
                <a:latin typeface="Arial" panose="020B0604020202020204" pitchFamily="34" charset="0"/>
                <a:cs typeface="Arial" panose="020B0604020202020204" pitchFamily="34" charset="0"/>
              </a:rPr>
            </a:br>
            <a:endParaRPr lang="en-GB" sz="2400" dirty="0">
              <a:solidFill>
                <a:schemeClr val="tx1"/>
              </a:solidFill>
            </a:endParaRPr>
          </a:p>
        </p:txBody>
      </p:sp>
      <p:sp>
        <p:nvSpPr>
          <p:cNvPr id="15" name="Rectangle 14"/>
          <p:cNvSpPr/>
          <p:nvPr/>
        </p:nvSpPr>
        <p:spPr>
          <a:xfrm>
            <a:off x="8534400" y="3314085"/>
            <a:ext cx="390525" cy="3905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7" name="Rectangle 16"/>
          <p:cNvSpPr/>
          <p:nvPr/>
        </p:nvSpPr>
        <p:spPr>
          <a:xfrm>
            <a:off x="2900871" y="604210"/>
            <a:ext cx="390525" cy="3905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9" name="Rectangle 18"/>
          <p:cNvSpPr/>
          <p:nvPr/>
        </p:nvSpPr>
        <p:spPr>
          <a:xfrm>
            <a:off x="8577262" y="828047"/>
            <a:ext cx="152400" cy="152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1" name="TextBox 20"/>
          <p:cNvSpPr txBox="1"/>
          <p:nvPr/>
        </p:nvSpPr>
        <p:spPr>
          <a:xfrm>
            <a:off x="7749603" y="3200123"/>
            <a:ext cx="1175322" cy="194925"/>
          </a:xfrm>
          <a:prstGeom prst="rect">
            <a:avLst/>
          </a:prstGeom>
          <a:noFill/>
        </p:spPr>
        <p:txBody>
          <a:bodyPr wrap="none" rtlCol="0">
            <a:spAutoFit/>
          </a:bodyPr>
          <a:lstStyle/>
          <a:p>
            <a:r>
              <a:rPr lang="en-GB" sz="1000" baseline="30000" dirty="0"/>
              <a:t>Photographer David </a:t>
            </a:r>
            <a:r>
              <a:rPr lang="en-GB" sz="1000" baseline="30000" dirty="0" err="1"/>
              <a:t>Iliff</a:t>
            </a:r>
            <a:r>
              <a:rPr lang="en-GB" sz="1000" baseline="30000" dirty="0"/>
              <a:t> ©</a:t>
            </a:r>
          </a:p>
        </p:txBody>
      </p:sp>
    </p:spTree>
    <p:extLst>
      <p:ext uri="{BB962C8B-B14F-4D97-AF65-F5344CB8AC3E}">
        <p14:creationId xmlns:p14="http://schemas.microsoft.com/office/powerpoint/2010/main" val="405949921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6" y="0"/>
            <a:ext cx="9141287" cy="5143498"/>
          </a:xfrm>
          <a:prstGeom prst="rect">
            <a:avLst/>
          </a:prstGeom>
        </p:spPr>
      </p:pic>
      <p:sp>
        <p:nvSpPr>
          <p:cNvPr id="5" name="Rectangle 4"/>
          <p:cNvSpPr/>
          <p:nvPr/>
        </p:nvSpPr>
        <p:spPr>
          <a:xfrm>
            <a:off x="1352" y="2038351"/>
            <a:ext cx="3675297" cy="629780"/>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6" name="Rectangle 5"/>
          <p:cNvSpPr/>
          <p:nvPr/>
        </p:nvSpPr>
        <p:spPr>
          <a:xfrm>
            <a:off x="1353" y="1468069"/>
            <a:ext cx="2032349" cy="570281"/>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7" name="Rectangle 6"/>
          <p:cNvSpPr/>
          <p:nvPr/>
        </p:nvSpPr>
        <p:spPr>
          <a:xfrm>
            <a:off x="1354" y="898534"/>
            <a:ext cx="2032348" cy="569535"/>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8" name="Rectangle 7"/>
          <p:cNvSpPr/>
          <p:nvPr/>
        </p:nvSpPr>
        <p:spPr>
          <a:xfrm>
            <a:off x="257175" y="794622"/>
            <a:ext cx="4572000" cy="1938992"/>
          </a:xfrm>
          <a:prstGeom prst="rect">
            <a:avLst/>
          </a:prstGeom>
        </p:spPr>
        <p:txBody>
          <a:bodyPr>
            <a:spAutoFit/>
          </a:bodyPr>
          <a:lstStyle/>
          <a:p>
            <a:r>
              <a:rPr lang="en-US" sz="4000" b="1" dirty="0" smtClean="0">
                <a:solidFill>
                  <a:schemeClr val="bg1"/>
                </a:solidFill>
              </a:rPr>
              <a:t>YOUR</a:t>
            </a:r>
            <a:r>
              <a:rPr lang="en-US" sz="4000" b="1" dirty="0">
                <a:solidFill>
                  <a:schemeClr val="bg1"/>
                </a:solidFill>
              </a:rPr>
              <a:t/>
            </a:r>
            <a:br>
              <a:rPr lang="en-US" sz="4000" b="1" dirty="0">
                <a:solidFill>
                  <a:schemeClr val="bg1"/>
                </a:solidFill>
              </a:rPr>
            </a:br>
            <a:r>
              <a:rPr lang="en-US" sz="4000" b="1" dirty="0" smtClean="0">
                <a:solidFill>
                  <a:schemeClr val="bg1"/>
                </a:solidFill>
              </a:rPr>
              <a:t>TEAM </a:t>
            </a:r>
            <a:r>
              <a:rPr lang="en-US" sz="4000" b="1" dirty="0">
                <a:solidFill>
                  <a:schemeClr val="bg1"/>
                </a:solidFill>
              </a:rPr>
              <a:t/>
            </a:r>
            <a:br>
              <a:rPr lang="en-US" sz="4000" b="1" dirty="0">
                <a:solidFill>
                  <a:schemeClr val="bg1"/>
                </a:solidFill>
              </a:rPr>
            </a:br>
            <a:r>
              <a:rPr lang="en-US" sz="4000" b="1" dirty="0">
                <a:solidFill>
                  <a:schemeClr val="bg1"/>
                </a:solidFill>
              </a:rPr>
              <a:t>CHALLENGE</a:t>
            </a:r>
            <a:endParaRPr lang="en-ZA" sz="4000" b="1" dirty="0">
              <a:solidFill>
                <a:schemeClr val="bg1"/>
              </a:solidFill>
            </a:endParaRPr>
          </a:p>
        </p:txBody>
      </p:sp>
      <p:sp>
        <p:nvSpPr>
          <p:cNvPr id="9" name="TextBox 8"/>
          <p:cNvSpPr txBox="1"/>
          <p:nvPr/>
        </p:nvSpPr>
        <p:spPr>
          <a:xfrm>
            <a:off x="2033703" y="4127937"/>
            <a:ext cx="2733441" cy="194925"/>
          </a:xfrm>
          <a:prstGeom prst="rect">
            <a:avLst/>
          </a:prstGeom>
          <a:noFill/>
        </p:spPr>
        <p:txBody>
          <a:bodyPr wrap="none" rtlCol="0">
            <a:spAutoFit/>
          </a:bodyPr>
          <a:lstStyle/>
          <a:p>
            <a:r>
              <a:rPr lang="en-ZA" sz="1000" baseline="30000" dirty="0"/>
              <a:t>Millennium Bridge, Gateshead, England </a:t>
            </a:r>
            <a:r>
              <a:rPr lang="en-ZA" sz="1000" baseline="30000" dirty="0" smtClean="0"/>
              <a:t>Photographer </a:t>
            </a:r>
            <a:r>
              <a:rPr lang="en-ZA" sz="1000" baseline="30000" dirty="0"/>
              <a:t>Keith Hall ©</a:t>
            </a:r>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23328" y="4536603"/>
            <a:ext cx="2060143" cy="562356"/>
          </a:xfrm>
          <a:prstGeom prst="rect">
            <a:avLst/>
          </a:prstGeom>
        </p:spPr>
      </p:pic>
      <p:sp>
        <p:nvSpPr>
          <p:cNvPr id="13" name="Rectangle 12"/>
          <p:cNvSpPr/>
          <p:nvPr/>
        </p:nvSpPr>
        <p:spPr>
          <a:xfrm>
            <a:off x="-1" y="2935305"/>
            <a:ext cx="8851235" cy="41118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dirty="0"/>
          </a:p>
        </p:txBody>
      </p:sp>
      <p:sp>
        <p:nvSpPr>
          <p:cNvPr id="14" name="TextBox 13"/>
          <p:cNvSpPr txBox="1"/>
          <p:nvPr/>
        </p:nvSpPr>
        <p:spPr>
          <a:xfrm>
            <a:off x="112945" y="3040080"/>
            <a:ext cx="8738290" cy="656590"/>
          </a:xfrm>
          <a:prstGeom prst="rect">
            <a:avLst/>
          </a:prstGeom>
          <a:noFill/>
        </p:spPr>
        <p:txBody>
          <a:bodyPr wrap="none" rtlCol="0">
            <a:spAutoFit/>
          </a:bodyPr>
          <a:lstStyle/>
          <a:p>
            <a:r>
              <a:rPr lang="en-ZA" sz="2800" b="1" baseline="30000" dirty="0">
                <a:solidFill>
                  <a:schemeClr val="bg1"/>
                </a:solidFill>
              </a:rPr>
              <a:t>Design and build a bridge using limited resources and to a given timescale.</a:t>
            </a:r>
          </a:p>
          <a:p>
            <a:endParaRPr lang="en-ZA" dirty="0">
              <a:solidFill>
                <a:schemeClr val="bg1"/>
              </a:solidFill>
            </a:endParaRPr>
          </a:p>
        </p:txBody>
      </p:sp>
    </p:spTree>
    <p:extLst>
      <p:ext uri="{BB962C8B-B14F-4D97-AF65-F5344CB8AC3E}">
        <p14:creationId xmlns:p14="http://schemas.microsoft.com/office/powerpoint/2010/main" val="236725421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4" name="Rectangle 3"/>
          <p:cNvSpPr/>
          <p:nvPr/>
        </p:nvSpPr>
        <p:spPr>
          <a:xfrm>
            <a:off x="355053" y="248228"/>
            <a:ext cx="3550197" cy="406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5" name="Title 2"/>
          <p:cNvSpPr txBox="1">
            <a:spLocks/>
          </p:cNvSpPr>
          <p:nvPr/>
        </p:nvSpPr>
        <p:spPr>
          <a:xfrm>
            <a:off x="355054" y="-201030"/>
            <a:ext cx="3681237" cy="1913905"/>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3200" baseline="30000" dirty="0" smtClean="0">
                <a:solidFill>
                  <a:schemeClr val="bg1"/>
                </a:solidFill>
              </a:rPr>
              <a:t>DESIGN REQUIREMENTS</a:t>
            </a:r>
            <a:r>
              <a:rPr lang="en-GB" dirty="0" smtClean="0">
                <a:latin typeface="Arial" panose="020B0604020202020204" pitchFamily="34" charset="0"/>
                <a:cs typeface="Arial" panose="020B0604020202020204" pitchFamily="34" charset="0"/>
              </a:rPr>
              <a:t/>
            </a:r>
            <a:br>
              <a:rPr lang="en-GB" dirty="0" smtClean="0">
                <a:latin typeface="Arial" panose="020B0604020202020204" pitchFamily="34" charset="0"/>
                <a:cs typeface="Arial" panose="020B0604020202020204" pitchFamily="34" charset="0"/>
              </a:rPr>
            </a:br>
            <a:endParaRPr lang="en-GB" dirty="0"/>
          </a:p>
        </p:txBody>
      </p:sp>
      <p:sp>
        <p:nvSpPr>
          <p:cNvPr id="6" name="TextBox 5"/>
          <p:cNvSpPr txBox="1"/>
          <p:nvPr/>
        </p:nvSpPr>
        <p:spPr>
          <a:xfrm>
            <a:off x="355055" y="1095375"/>
            <a:ext cx="8265070" cy="2523768"/>
          </a:xfrm>
          <a:prstGeom prst="rect">
            <a:avLst/>
          </a:prstGeom>
          <a:noFill/>
        </p:spPr>
        <p:txBody>
          <a:bodyPr wrap="square" rtlCol="0">
            <a:spAutoFit/>
          </a:bodyPr>
          <a:lstStyle/>
          <a:p>
            <a:pPr marL="285750" indent="-285750">
              <a:buFont typeface="Arial" pitchFamily="34" charset="0"/>
              <a:buChar char="•"/>
            </a:pPr>
            <a:r>
              <a:rPr lang="en-ZA" sz="2400" baseline="30000" dirty="0" smtClean="0"/>
              <a:t>Your </a:t>
            </a:r>
            <a:r>
              <a:rPr lang="en-ZA" sz="2400" baseline="30000" dirty="0"/>
              <a:t>bridge must span a gap of 0.5m and can only be constructed using the materials </a:t>
            </a:r>
            <a:r>
              <a:rPr lang="en-ZA" sz="2400" baseline="30000" dirty="0" smtClean="0"/>
              <a:t>provided</a:t>
            </a:r>
            <a:endParaRPr lang="en-ZA" sz="2400" baseline="30000" dirty="0"/>
          </a:p>
          <a:p>
            <a:pPr marL="285750" indent="-285750">
              <a:buFont typeface="Arial" pitchFamily="34" charset="0"/>
              <a:buChar char="•"/>
            </a:pPr>
            <a:endParaRPr lang="en-GB" sz="2400" baseline="30000" dirty="0"/>
          </a:p>
          <a:p>
            <a:pPr marL="285750" indent="-285750">
              <a:buFont typeface="Arial" pitchFamily="34" charset="0"/>
              <a:buChar char="•"/>
            </a:pPr>
            <a:r>
              <a:rPr lang="en-ZA" sz="2400" baseline="30000" dirty="0" smtClean="0"/>
              <a:t>Your </a:t>
            </a:r>
            <a:r>
              <a:rPr lang="en-ZA" sz="2400" baseline="30000" dirty="0"/>
              <a:t>bridge must be strong enough to support a 100g weight (two Mars bars!) placed at the centre of the span, and wide enough to ‘drive’ the toy car along its full </a:t>
            </a:r>
            <a:r>
              <a:rPr lang="en-ZA" sz="2400" baseline="30000" dirty="0" smtClean="0"/>
              <a:t>length</a:t>
            </a:r>
            <a:endParaRPr lang="en-ZA" sz="2400" baseline="30000" dirty="0"/>
          </a:p>
          <a:p>
            <a:pPr marL="285750" indent="-285750">
              <a:buFont typeface="Arial" pitchFamily="34" charset="0"/>
              <a:buChar char="•"/>
            </a:pPr>
            <a:endParaRPr lang="en-GB" sz="2400" baseline="30000" dirty="0"/>
          </a:p>
          <a:p>
            <a:pPr marL="285750" indent="-285750">
              <a:buFont typeface="Arial" pitchFamily="34" charset="0"/>
              <a:buChar char="•"/>
            </a:pPr>
            <a:r>
              <a:rPr lang="en-ZA" sz="2400" baseline="30000" dirty="0" smtClean="0"/>
              <a:t>Your </a:t>
            </a:r>
            <a:r>
              <a:rPr lang="en-ZA" sz="2400" baseline="30000" dirty="0"/>
              <a:t>bridge will first be tested to see if it supports the 100g weight. It will then be tested to destruction to achieve bonus points.</a:t>
            </a:r>
          </a:p>
          <a:p>
            <a:r>
              <a:rPr lang="en-ZA" b="1" baseline="30000" dirty="0" smtClean="0"/>
              <a:t>	</a:t>
            </a:r>
            <a:endParaRPr lang="en-ZA" b="1" baseline="30000" dirty="0"/>
          </a:p>
          <a:p>
            <a:pPr marL="285750" indent="-285750">
              <a:buFont typeface="Arial" pitchFamily="34" charset="0"/>
              <a:buChar char="•"/>
            </a:pPr>
            <a:endParaRPr lang="en-ZA" dirty="0"/>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44976" y="4671128"/>
            <a:ext cx="1702597" cy="464757"/>
          </a:xfrm>
          <a:prstGeom prst="rect">
            <a:avLst/>
          </a:prstGeom>
          <a:solidFill>
            <a:schemeClr val="bg1"/>
          </a:solidFill>
        </p:spPr>
      </p:pic>
    </p:spTree>
    <p:extLst>
      <p:ext uri="{BB962C8B-B14F-4D97-AF65-F5344CB8AC3E}">
        <p14:creationId xmlns:p14="http://schemas.microsoft.com/office/powerpoint/2010/main" val="359722929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55053" y="248228"/>
            <a:ext cx="3550197" cy="406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5" name="Title 2"/>
          <p:cNvSpPr txBox="1">
            <a:spLocks/>
          </p:cNvSpPr>
          <p:nvPr/>
        </p:nvSpPr>
        <p:spPr>
          <a:xfrm>
            <a:off x="355054" y="-201030"/>
            <a:ext cx="3681237" cy="1913905"/>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3200" baseline="30000" dirty="0" smtClean="0">
                <a:solidFill>
                  <a:schemeClr val="bg1"/>
                </a:solidFill>
              </a:rPr>
              <a:t>RESOURCES</a:t>
            </a:r>
            <a:r>
              <a:rPr lang="en-GB" dirty="0" smtClean="0">
                <a:latin typeface="Arial" panose="020B0604020202020204" pitchFamily="34" charset="0"/>
                <a:cs typeface="Arial" panose="020B0604020202020204" pitchFamily="34" charset="0"/>
              </a:rPr>
              <a:t/>
            </a:r>
            <a:br>
              <a:rPr lang="en-GB" dirty="0" smtClean="0">
                <a:latin typeface="Arial" panose="020B0604020202020204" pitchFamily="34" charset="0"/>
                <a:cs typeface="Arial" panose="020B0604020202020204" pitchFamily="34" charset="0"/>
              </a:rPr>
            </a:br>
            <a:endParaRPr lang="en-GB" dirty="0"/>
          </a:p>
        </p:txBody>
      </p:sp>
      <p:sp>
        <p:nvSpPr>
          <p:cNvPr id="6" name="TextBox 5"/>
          <p:cNvSpPr txBox="1"/>
          <p:nvPr/>
        </p:nvSpPr>
        <p:spPr>
          <a:xfrm>
            <a:off x="355055" y="1028700"/>
            <a:ext cx="3550195" cy="4021614"/>
          </a:xfrm>
          <a:prstGeom prst="rect">
            <a:avLst/>
          </a:prstGeom>
          <a:noFill/>
        </p:spPr>
        <p:txBody>
          <a:bodyPr wrap="square" rtlCol="0">
            <a:spAutoFit/>
          </a:bodyPr>
          <a:lstStyle/>
          <a:p>
            <a:r>
              <a:rPr lang="en-ZA" b="1" baseline="30000" dirty="0"/>
              <a:t>Each team is allowed the following </a:t>
            </a:r>
            <a:r>
              <a:rPr lang="en-ZA" b="1" baseline="30000" dirty="0" smtClean="0"/>
              <a:t>materials</a:t>
            </a:r>
            <a:r>
              <a:rPr lang="en-ZA" baseline="30000" dirty="0" smtClean="0"/>
              <a:t>:</a:t>
            </a:r>
          </a:p>
          <a:p>
            <a:endParaRPr lang="en-ZA" baseline="30000" dirty="0" smtClean="0"/>
          </a:p>
          <a:p>
            <a:pPr marL="285750" indent="-285750">
              <a:lnSpc>
                <a:spcPct val="200000"/>
              </a:lnSpc>
              <a:buFont typeface="Arial" pitchFamily="34" charset="0"/>
              <a:buChar char="•"/>
            </a:pPr>
            <a:r>
              <a:rPr lang="en-ZA" sz="2000" baseline="30000" dirty="0" smtClean="0"/>
              <a:t>A limited amount of newspaper</a:t>
            </a:r>
          </a:p>
          <a:p>
            <a:pPr marL="285750" indent="-285750">
              <a:lnSpc>
                <a:spcPct val="200000"/>
              </a:lnSpc>
              <a:buFont typeface="Arial" pitchFamily="34" charset="0"/>
              <a:buChar char="•"/>
            </a:pPr>
            <a:r>
              <a:rPr lang="en-ZA" sz="2000" baseline="30000" dirty="0" smtClean="0"/>
              <a:t>4 </a:t>
            </a:r>
            <a:r>
              <a:rPr lang="en-ZA" sz="2000" baseline="30000" dirty="0"/>
              <a:t>sheets of A4 </a:t>
            </a:r>
            <a:r>
              <a:rPr lang="en-ZA" sz="2000" baseline="30000" dirty="0" smtClean="0"/>
              <a:t>card</a:t>
            </a:r>
          </a:p>
          <a:p>
            <a:pPr marL="285750" indent="-285750">
              <a:lnSpc>
                <a:spcPct val="200000"/>
              </a:lnSpc>
              <a:buFont typeface="Arial" pitchFamily="34" charset="0"/>
              <a:buChar char="•"/>
            </a:pPr>
            <a:r>
              <a:rPr lang="en-GB" sz="2000" baseline="30000" dirty="0" smtClean="0"/>
              <a:t>20 </a:t>
            </a:r>
            <a:r>
              <a:rPr lang="en-GB" sz="2000" baseline="30000" dirty="0"/>
              <a:t>art </a:t>
            </a:r>
            <a:r>
              <a:rPr lang="en-GB" sz="2000" baseline="30000" dirty="0" smtClean="0"/>
              <a:t>straws</a:t>
            </a:r>
            <a:endParaRPr lang="en-GB" sz="2000" baseline="30000" dirty="0"/>
          </a:p>
          <a:p>
            <a:pPr marL="285750" indent="-285750">
              <a:lnSpc>
                <a:spcPct val="200000"/>
              </a:lnSpc>
              <a:buFont typeface="Arial" pitchFamily="34" charset="0"/>
              <a:buChar char="•"/>
            </a:pPr>
            <a:r>
              <a:rPr lang="en-GB" sz="2000" baseline="30000" dirty="0" smtClean="0"/>
              <a:t>2 </a:t>
            </a:r>
            <a:r>
              <a:rPr lang="en-GB" sz="2000" baseline="30000" dirty="0"/>
              <a:t>metres of </a:t>
            </a:r>
            <a:r>
              <a:rPr lang="en-GB" sz="2000" baseline="30000" dirty="0" smtClean="0"/>
              <a:t>string</a:t>
            </a:r>
            <a:endParaRPr lang="en-GB" sz="2000" baseline="30000" dirty="0"/>
          </a:p>
          <a:p>
            <a:pPr marL="285750" indent="-285750">
              <a:lnSpc>
                <a:spcPct val="200000"/>
              </a:lnSpc>
              <a:buFont typeface="Arial" pitchFamily="34" charset="0"/>
              <a:buChar char="•"/>
            </a:pPr>
            <a:r>
              <a:rPr lang="en-ZA" sz="2000" baseline="30000" dirty="0" smtClean="0"/>
              <a:t>A </a:t>
            </a:r>
            <a:r>
              <a:rPr lang="en-ZA" sz="2000" baseline="30000" dirty="0"/>
              <a:t>roll of sticky </a:t>
            </a:r>
            <a:r>
              <a:rPr lang="en-ZA" sz="2000" baseline="30000" dirty="0" smtClean="0"/>
              <a:t>tape</a:t>
            </a:r>
          </a:p>
          <a:p>
            <a:pPr marL="285750" indent="-285750">
              <a:lnSpc>
                <a:spcPct val="200000"/>
              </a:lnSpc>
              <a:buFont typeface="Arial" pitchFamily="34" charset="0"/>
              <a:buChar char="•"/>
            </a:pPr>
            <a:r>
              <a:rPr lang="en-GB" sz="2000" baseline="30000" dirty="0" smtClean="0"/>
              <a:t>Scissors</a:t>
            </a:r>
          </a:p>
          <a:p>
            <a:pPr marL="285750" indent="-285750">
              <a:lnSpc>
                <a:spcPct val="200000"/>
              </a:lnSpc>
              <a:buFont typeface="Arial" pitchFamily="34" charset="0"/>
              <a:buChar char="•"/>
            </a:pPr>
            <a:r>
              <a:rPr lang="en-GB" sz="2000" baseline="30000" dirty="0" smtClean="0"/>
              <a:t>Pencils</a:t>
            </a:r>
            <a:endParaRPr lang="en-GB" sz="2000" baseline="30000" dirty="0"/>
          </a:p>
          <a:p>
            <a:pPr marL="285750" indent="-285750">
              <a:lnSpc>
                <a:spcPct val="200000"/>
              </a:lnSpc>
              <a:buFont typeface="Arial" pitchFamily="34" charset="0"/>
              <a:buChar char="•"/>
            </a:pPr>
            <a:r>
              <a:rPr lang="en-GB" sz="2000" baseline="30000" dirty="0" smtClean="0"/>
              <a:t>Bridge </a:t>
            </a:r>
            <a:r>
              <a:rPr lang="en-GB" sz="2000" baseline="30000" dirty="0"/>
              <a:t>design sheet</a:t>
            </a:r>
          </a:p>
          <a:p>
            <a:endParaRPr lang="en-ZA" dirty="0"/>
          </a:p>
        </p:txBody>
      </p:sp>
    </p:spTree>
    <p:extLst>
      <p:ext uri="{BB962C8B-B14F-4D97-AF65-F5344CB8AC3E}">
        <p14:creationId xmlns:p14="http://schemas.microsoft.com/office/powerpoint/2010/main" val="248383622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55054" y="248228"/>
            <a:ext cx="3235872" cy="406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5" name="Title 2"/>
          <p:cNvSpPr txBox="1">
            <a:spLocks/>
          </p:cNvSpPr>
          <p:nvPr/>
        </p:nvSpPr>
        <p:spPr>
          <a:xfrm>
            <a:off x="355054" y="-201030"/>
            <a:ext cx="3681237" cy="1913905"/>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3200" baseline="30000" dirty="0" smtClean="0">
                <a:solidFill>
                  <a:schemeClr val="bg1"/>
                </a:solidFill>
              </a:rPr>
              <a:t>PROJECT TIMETABLE</a:t>
            </a:r>
            <a:r>
              <a:rPr lang="en-GB" dirty="0" smtClean="0">
                <a:latin typeface="Arial" panose="020B0604020202020204" pitchFamily="34" charset="0"/>
                <a:cs typeface="Arial" panose="020B0604020202020204" pitchFamily="34" charset="0"/>
              </a:rPr>
              <a:t/>
            </a:r>
            <a:br>
              <a:rPr lang="en-GB" dirty="0" smtClean="0">
                <a:latin typeface="Arial" panose="020B0604020202020204" pitchFamily="34" charset="0"/>
                <a:cs typeface="Arial" panose="020B0604020202020204" pitchFamily="34" charset="0"/>
              </a:rPr>
            </a:br>
            <a:endParaRPr lang="en-GB" dirty="0"/>
          </a:p>
        </p:txBody>
      </p:sp>
      <p:sp>
        <p:nvSpPr>
          <p:cNvPr id="6" name="TextBox 5"/>
          <p:cNvSpPr txBox="1"/>
          <p:nvPr/>
        </p:nvSpPr>
        <p:spPr>
          <a:xfrm>
            <a:off x="355055" y="1190625"/>
            <a:ext cx="4407445" cy="3836948"/>
          </a:xfrm>
          <a:prstGeom prst="rect">
            <a:avLst/>
          </a:prstGeom>
          <a:noFill/>
        </p:spPr>
        <p:txBody>
          <a:bodyPr wrap="square" rtlCol="0">
            <a:spAutoFit/>
          </a:bodyPr>
          <a:lstStyle/>
          <a:p>
            <a:pPr marL="285750" indent="-285750">
              <a:buFont typeface="Arial" pitchFamily="34" charset="0"/>
              <a:buChar char="•"/>
            </a:pPr>
            <a:r>
              <a:rPr lang="en-GB" sz="2000" baseline="30000" dirty="0" smtClean="0"/>
              <a:t>Team </a:t>
            </a:r>
            <a:r>
              <a:rPr lang="en-GB" sz="2000" baseline="30000" dirty="0"/>
              <a:t>consultation			</a:t>
            </a:r>
            <a:r>
              <a:rPr lang="en-GB" sz="2000" baseline="30000" dirty="0" smtClean="0"/>
              <a:t>5 </a:t>
            </a:r>
            <a:r>
              <a:rPr lang="en-GB" sz="2000" baseline="30000" dirty="0"/>
              <a:t>minutes</a:t>
            </a:r>
          </a:p>
          <a:p>
            <a:pPr marL="285750" indent="-285750">
              <a:buFont typeface="Arial" pitchFamily="34" charset="0"/>
              <a:buChar char="•"/>
            </a:pPr>
            <a:endParaRPr lang="en-GB" sz="2000" b="1" baseline="30000" dirty="0"/>
          </a:p>
          <a:p>
            <a:pPr marL="285750" indent="-285750">
              <a:buFont typeface="Arial" pitchFamily="34" charset="0"/>
              <a:buChar char="•"/>
            </a:pPr>
            <a:r>
              <a:rPr lang="en-GB" sz="2000" baseline="30000" dirty="0" smtClean="0"/>
              <a:t>Design </a:t>
            </a:r>
            <a:r>
              <a:rPr lang="en-GB" sz="2000" baseline="30000" dirty="0"/>
              <a:t>session/prototype		</a:t>
            </a:r>
            <a:r>
              <a:rPr lang="en-GB" sz="2000" baseline="30000" dirty="0" smtClean="0"/>
              <a:t>15 minutes</a:t>
            </a:r>
          </a:p>
          <a:p>
            <a:pPr marL="285750" indent="-285750">
              <a:buFont typeface="Arial" pitchFamily="34" charset="0"/>
              <a:buChar char="•"/>
            </a:pPr>
            <a:endParaRPr lang="en-GB" sz="2000" baseline="30000" dirty="0"/>
          </a:p>
          <a:p>
            <a:endParaRPr lang="en-GB" sz="2000" baseline="30000" dirty="0">
              <a:solidFill>
                <a:schemeClr val="accent2"/>
              </a:solidFill>
            </a:endParaRPr>
          </a:p>
          <a:p>
            <a:r>
              <a:rPr lang="en-ZA" sz="2000" b="1" baseline="30000" dirty="0" smtClean="0">
                <a:solidFill>
                  <a:schemeClr val="accent2"/>
                </a:solidFill>
              </a:rPr>
              <a:t>All </a:t>
            </a:r>
            <a:r>
              <a:rPr lang="en-ZA" sz="2000" b="1" baseline="30000" dirty="0">
                <a:solidFill>
                  <a:schemeClr val="accent2"/>
                </a:solidFill>
              </a:rPr>
              <a:t>prototypes MUST be destroyed before actual construction time commences</a:t>
            </a:r>
            <a:r>
              <a:rPr lang="en-ZA" sz="2000" b="1" baseline="30000" dirty="0" smtClean="0">
                <a:solidFill>
                  <a:schemeClr val="accent2"/>
                </a:solidFill>
              </a:rPr>
              <a:t>.</a:t>
            </a:r>
          </a:p>
          <a:p>
            <a:endParaRPr lang="en-ZA" sz="2000" b="1" baseline="30000" dirty="0"/>
          </a:p>
          <a:p>
            <a:r>
              <a:rPr lang="en-GB" sz="2000" baseline="30000" dirty="0" smtClean="0"/>
              <a:t>	</a:t>
            </a:r>
            <a:endParaRPr lang="en-GB" sz="2000" baseline="30000" dirty="0"/>
          </a:p>
          <a:p>
            <a:pPr marL="285750" indent="-285750">
              <a:buFont typeface="Arial" pitchFamily="34" charset="0"/>
              <a:buChar char="•"/>
            </a:pPr>
            <a:r>
              <a:rPr lang="en-GB" sz="2000" baseline="30000" dirty="0" smtClean="0"/>
              <a:t>Construction </a:t>
            </a:r>
            <a:r>
              <a:rPr lang="en-GB" sz="2000" baseline="30000" dirty="0"/>
              <a:t>session		</a:t>
            </a:r>
            <a:r>
              <a:rPr lang="en-GB" sz="2000" baseline="30000" dirty="0" smtClean="0"/>
              <a:t>40 </a:t>
            </a:r>
            <a:r>
              <a:rPr lang="en-GB" sz="2000" baseline="30000" dirty="0"/>
              <a:t>minutes</a:t>
            </a:r>
          </a:p>
          <a:p>
            <a:pPr marL="285750" indent="-285750">
              <a:buFont typeface="Arial" pitchFamily="34" charset="0"/>
              <a:buChar char="•"/>
            </a:pPr>
            <a:endParaRPr lang="en-GB" sz="2000" baseline="30000" dirty="0"/>
          </a:p>
          <a:p>
            <a:pPr marL="285750" indent="-285750">
              <a:buFont typeface="Arial" pitchFamily="34" charset="0"/>
              <a:buChar char="•"/>
            </a:pPr>
            <a:r>
              <a:rPr lang="en-GB" sz="2000" baseline="30000" dirty="0" smtClean="0"/>
              <a:t>Test </a:t>
            </a:r>
            <a:r>
              <a:rPr lang="en-GB" sz="2000" baseline="30000" dirty="0"/>
              <a:t>session	</a:t>
            </a:r>
            <a:r>
              <a:rPr lang="en-GB" sz="2000" baseline="30000" dirty="0" smtClean="0"/>
              <a:t>		</a:t>
            </a:r>
            <a:r>
              <a:rPr lang="en-GB" sz="2000" baseline="30000" dirty="0"/>
              <a:t>	</a:t>
            </a:r>
            <a:r>
              <a:rPr lang="en-GB" sz="2000" baseline="30000" dirty="0" smtClean="0"/>
              <a:t>15 </a:t>
            </a:r>
            <a:r>
              <a:rPr lang="en-GB" sz="2000" baseline="30000" dirty="0"/>
              <a:t>minutes</a:t>
            </a:r>
          </a:p>
          <a:p>
            <a:pPr marL="285750" indent="-285750">
              <a:buFont typeface="Arial" pitchFamily="34" charset="0"/>
              <a:buChar char="•"/>
            </a:pPr>
            <a:endParaRPr lang="en-GB" sz="2000" baseline="30000" dirty="0"/>
          </a:p>
          <a:p>
            <a:pPr marL="285750" indent="-285750">
              <a:buFont typeface="Arial" pitchFamily="34" charset="0"/>
              <a:buChar char="•"/>
            </a:pPr>
            <a:r>
              <a:rPr lang="en-GB" sz="2000" baseline="30000" dirty="0" smtClean="0"/>
              <a:t>Discussion/questions</a:t>
            </a:r>
            <a:r>
              <a:rPr lang="en-GB" sz="2000" baseline="30000" dirty="0"/>
              <a:t>		</a:t>
            </a:r>
            <a:r>
              <a:rPr lang="en-GB" sz="2000" baseline="30000" dirty="0" smtClean="0"/>
              <a:t>10 </a:t>
            </a:r>
            <a:r>
              <a:rPr lang="en-GB" sz="2000" baseline="30000" dirty="0"/>
              <a:t>minutes</a:t>
            </a:r>
          </a:p>
          <a:p>
            <a:pPr marL="285750" indent="-285750">
              <a:buFont typeface="Arial" pitchFamily="34" charset="0"/>
              <a:buChar char="•"/>
            </a:pPr>
            <a:endParaRPr lang="en-GB" sz="2000" baseline="30000" dirty="0"/>
          </a:p>
          <a:p>
            <a:pPr marL="285750" indent="-285750">
              <a:buFont typeface="Arial" pitchFamily="34" charset="0"/>
              <a:buChar char="•"/>
            </a:pPr>
            <a:r>
              <a:rPr lang="en-GB" sz="2000" baseline="30000" dirty="0" smtClean="0"/>
              <a:t>Clear away.</a:t>
            </a:r>
            <a:endParaRPr lang="en-GB" sz="2000" baseline="30000" dirty="0"/>
          </a:p>
          <a:p>
            <a:r>
              <a:rPr lang="en-ZA" b="1" baseline="30000" dirty="0" smtClean="0"/>
              <a:t>	</a:t>
            </a:r>
            <a:endParaRPr lang="en-ZA" b="1" baseline="30000" dirty="0"/>
          </a:p>
          <a:p>
            <a:pPr marL="285750" indent="-285750">
              <a:buFont typeface="Arial" pitchFamily="34" charset="0"/>
              <a:buChar char="•"/>
            </a:pPr>
            <a:endParaRPr lang="en-ZA" dirty="0"/>
          </a:p>
        </p:txBody>
      </p:sp>
    </p:spTree>
    <p:extLst>
      <p:ext uri="{BB962C8B-B14F-4D97-AF65-F5344CB8AC3E}">
        <p14:creationId xmlns:p14="http://schemas.microsoft.com/office/powerpoint/2010/main" val="307514915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26313"/>
            <a:ext cx="1760239" cy="2655037"/>
          </a:xfrm>
          <a:prstGeom prst="rect">
            <a:avLst/>
          </a:prstGeom>
        </p:spPr>
      </p:pic>
      <p:sp>
        <p:nvSpPr>
          <p:cNvPr id="5" name="Rectangle 4"/>
          <p:cNvSpPr/>
          <p:nvPr/>
        </p:nvSpPr>
        <p:spPr>
          <a:xfrm>
            <a:off x="0" y="3181350"/>
            <a:ext cx="2600325" cy="406400"/>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6" name="TextBox 5"/>
          <p:cNvSpPr txBox="1"/>
          <p:nvPr/>
        </p:nvSpPr>
        <p:spPr>
          <a:xfrm>
            <a:off x="12333" y="3286125"/>
            <a:ext cx="3956961" cy="1159292"/>
          </a:xfrm>
          <a:prstGeom prst="rect">
            <a:avLst/>
          </a:prstGeom>
          <a:noFill/>
        </p:spPr>
        <p:txBody>
          <a:bodyPr wrap="square" rtlCol="0">
            <a:spAutoFit/>
          </a:bodyPr>
          <a:lstStyle/>
          <a:p>
            <a:r>
              <a:rPr lang="en-ZA" sz="4400" b="1" baseline="30000" dirty="0" smtClean="0">
                <a:solidFill>
                  <a:schemeClr val="bg1"/>
                </a:solidFill>
              </a:rPr>
              <a:t>CONSTRUCT</a:t>
            </a:r>
            <a:endParaRPr lang="en-ZA" sz="4400" b="1" baseline="30000" dirty="0">
              <a:solidFill>
                <a:schemeClr val="bg1"/>
              </a:solidFill>
            </a:endParaRPr>
          </a:p>
          <a:p>
            <a:endParaRPr lang="en-ZA" sz="4000" dirty="0">
              <a:solidFill>
                <a:schemeClr val="bg1"/>
              </a:solidFill>
            </a:endParaRPr>
          </a:p>
        </p:txBody>
      </p:sp>
      <p:sp>
        <p:nvSpPr>
          <p:cNvPr id="7" name="TextBox 6"/>
          <p:cNvSpPr txBox="1"/>
          <p:nvPr/>
        </p:nvSpPr>
        <p:spPr>
          <a:xfrm>
            <a:off x="12333" y="2344529"/>
            <a:ext cx="3956961" cy="1323439"/>
          </a:xfrm>
          <a:prstGeom prst="rect">
            <a:avLst/>
          </a:prstGeom>
          <a:noFill/>
        </p:spPr>
        <p:txBody>
          <a:bodyPr wrap="square" rtlCol="0">
            <a:spAutoFit/>
          </a:bodyPr>
          <a:lstStyle/>
          <a:p>
            <a:r>
              <a:rPr lang="en-ZA" sz="8000" b="1" baseline="30000" dirty="0" smtClean="0">
                <a:solidFill>
                  <a:schemeClr val="bg1"/>
                </a:solidFill>
              </a:rPr>
              <a:t>GO</a:t>
            </a:r>
            <a:endParaRPr lang="en-ZA" sz="8000" dirty="0">
              <a:solidFill>
                <a:schemeClr val="bg1"/>
              </a:solidFill>
            </a:endParaRPr>
          </a:p>
        </p:txBody>
      </p:sp>
    </p:spTree>
    <p:extLst>
      <p:ext uri="{BB962C8B-B14F-4D97-AF65-F5344CB8AC3E}">
        <p14:creationId xmlns:p14="http://schemas.microsoft.com/office/powerpoint/2010/main" val="286990277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55055" y="248228"/>
            <a:ext cx="930820" cy="406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5" name="Rectangle 4"/>
          <p:cNvSpPr/>
          <p:nvPr/>
        </p:nvSpPr>
        <p:spPr>
          <a:xfrm>
            <a:off x="355056" y="654627"/>
            <a:ext cx="2073820" cy="478847"/>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6" name="Title 2"/>
          <p:cNvSpPr txBox="1">
            <a:spLocks/>
          </p:cNvSpPr>
          <p:nvPr/>
        </p:nvSpPr>
        <p:spPr>
          <a:xfrm>
            <a:off x="355054" y="231752"/>
            <a:ext cx="3681237" cy="158174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3200" baseline="30000" dirty="0" smtClean="0">
                <a:solidFill>
                  <a:schemeClr val="bg1"/>
                </a:solidFill>
              </a:rPr>
              <a:t>CIVIL </a:t>
            </a:r>
          </a:p>
          <a:p>
            <a:r>
              <a:rPr lang="en-GB" sz="3200" baseline="30000" dirty="0" smtClean="0">
                <a:solidFill>
                  <a:schemeClr val="bg1"/>
                </a:solidFill>
              </a:rPr>
              <a:t>ENGINEERS…</a:t>
            </a:r>
            <a:r>
              <a:rPr lang="en-GB" dirty="0" smtClean="0">
                <a:latin typeface="Arial" panose="020B0604020202020204" pitchFamily="34" charset="0"/>
                <a:cs typeface="Arial" panose="020B0604020202020204" pitchFamily="34" charset="0"/>
              </a:rPr>
              <a:t/>
            </a:r>
            <a:br>
              <a:rPr lang="en-GB" dirty="0" smtClean="0">
                <a:latin typeface="Arial" panose="020B0604020202020204" pitchFamily="34" charset="0"/>
                <a:cs typeface="Arial" panose="020B0604020202020204" pitchFamily="34" charset="0"/>
              </a:rPr>
            </a:br>
            <a:endParaRPr lang="en-GB" dirty="0"/>
          </a:p>
        </p:txBody>
      </p:sp>
      <p:sp>
        <p:nvSpPr>
          <p:cNvPr id="7" name="TextBox 6"/>
          <p:cNvSpPr txBox="1"/>
          <p:nvPr/>
        </p:nvSpPr>
        <p:spPr>
          <a:xfrm>
            <a:off x="355054" y="1562100"/>
            <a:ext cx="4416971" cy="2626360"/>
          </a:xfrm>
          <a:prstGeom prst="rect">
            <a:avLst/>
          </a:prstGeom>
          <a:noFill/>
        </p:spPr>
        <p:txBody>
          <a:bodyPr wrap="square" rtlCol="0">
            <a:spAutoFit/>
          </a:bodyPr>
          <a:lstStyle/>
          <a:p>
            <a:pPr marL="285750" indent="-285750">
              <a:buFont typeface="Arial" pitchFamily="34" charset="0"/>
              <a:buChar char="•"/>
            </a:pPr>
            <a:r>
              <a:rPr lang="en-ZA" sz="2000" baseline="30000" dirty="0" smtClean="0"/>
              <a:t>use </a:t>
            </a:r>
            <a:r>
              <a:rPr lang="en-ZA" sz="2000" baseline="30000" dirty="0"/>
              <a:t>maths, mechanics and physics</a:t>
            </a:r>
          </a:p>
          <a:p>
            <a:pPr marL="285750" indent="-285750">
              <a:buFont typeface="Arial" pitchFamily="34" charset="0"/>
              <a:buChar char="•"/>
            </a:pPr>
            <a:endParaRPr lang="en-GB" sz="2000" baseline="30000" dirty="0"/>
          </a:p>
          <a:p>
            <a:pPr marL="285750" indent="-285750">
              <a:buFont typeface="Arial" pitchFamily="34" charset="0"/>
              <a:buChar char="•"/>
            </a:pPr>
            <a:r>
              <a:rPr lang="en-ZA" sz="2000" baseline="30000" dirty="0" smtClean="0"/>
              <a:t>are </a:t>
            </a:r>
            <a:r>
              <a:rPr lang="en-ZA" sz="2000" baseline="30000" dirty="0"/>
              <a:t>creative and good at problem-solving</a:t>
            </a:r>
          </a:p>
          <a:p>
            <a:pPr marL="285750" indent="-285750">
              <a:buFont typeface="Arial" pitchFamily="34" charset="0"/>
              <a:buChar char="•"/>
            </a:pPr>
            <a:endParaRPr lang="en-GB" sz="2000" baseline="30000" dirty="0"/>
          </a:p>
          <a:p>
            <a:pPr marL="285750" indent="-285750">
              <a:buFont typeface="Arial" pitchFamily="34" charset="0"/>
              <a:buChar char="•"/>
            </a:pPr>
            <a:r>
              <a:rPr lang="en-ZA" sz="2000" baseline="30000" dirty="0" smtClean="0"/>
              <a:t>understand </a:t>
            </a:r>
            <a:r>
              <a:rPr lang="en-ZA" sz="2000" baseline="30000" dirty="0"/>
              <a:t>the importance of teamwork</a:t>
            </a:r>
          </a:p>
          <a:p>
            <a:pPr marL="285750" indent="-285750">
              <a:buFont typeface="Arial" pitchFamily="34" charset="0"/>
              <a:buChar char="•"/>
            </a:pPr>
            <a:endParaRPr lang="en-GB" sz="2000" baseline="30000" dirty="0"/>
          </a:p>
          <a:p>
            <a:pPr marL="285750" indent="-285750">
              <a:buFont typeface="Arial" pitchFamily="34" charset="0"/>
              <a:buChar char="•"/>
            </a:pPr>
            <a:r>
              <a:rPr lang="en-ZA" sz="2000" baseline="30000" dirty="0" smtClean="0"/>
              <a:t>are </a:t>
            </a:r>
            <a:r>
              <a:rPr lang="en-ZA" sz="2000" baseline="30000" dirty="0"/>
              <a:t>never bored as their work is so varied</a:t>
            </a:r>
          </a:p>
          <a:p>
            <a:pPr marL="285750" indent="-285750">
              <a:buFont typeface="Arial" pitchFamily="34" charset="0"/>
              <a:buChar char="•"/>
            </a:pPr>
            <a:endParaRPr lang="en-GB" sz="2000" baseline="30000" dirty="0"/>
          </a:p>
          <a:p>
            <a:pPr marL="285750" indent="-285750">
              <a:buFont typeface="Arial" pitchFamily="34" charset="0"/>
              <a:buChar char="•"/>
            </a:pPr>
            <a:r>
              <a:rPr lang="en-ZA" sz="2000" baseline="30000" dirty="0" smtClean="0"/>
              <a:t>can </a:t>
            </a:r>
            <a:r>
              <a:rPr lang="en-ZA" sz="2000" baseline="30000" dirty="0"/>
              <a:t>be based in an office or on a construction site</a:t>
            </a:r>
          </a:p>
          <a:p>
            <a:pPr marL="285750" indent="-285750">
              <a:buFont typeface="Arial" pitchFamily="34" charset="0"/>
              <a:buChar char="•"/>
            </a:pPr>
            <a:endParaRPr lang="en-ZA" sz="2000" baseline="30000" dirty="0" smtClean="0"/>
          </a:p>
          <a:p>
            <a:pPr marL="285750" indent="-285750">
              <a:buFont typeface="Arial" pitchFamily="34" charset="0"/>
              <a:buChar char="•"/>
            </a:pPr>
            <a:r>
              <a:rPr lang="en-ZA" sz="2000" baseline="30000" dirty="0" smtClean="0"/>
              <a:t>can </a:t>
            </a:r>
            <a:r>
              <a:rPr lang="en-ZA" sz="2000" baseline="30000" dirty="0"/>
              <a:t>work near to home or travel all over the world</a:t>
            </a:r>
            <a:r>
              <a:rPr lang="en-ZA" baseline="30000" dirty="0" smtClean="0"/>
              <a:t>.</a:t>
            </a:r>
            <a:endParaRPr lang="en-ZA" b="1" baseline="30000" dirty="0"/>
          </a:p>
          <a:p>
            <a:pPr marL="285750" indent="-285750">
              <a:buFont typeface="Arial" pitchFamily="34" charset="0"/>
              <a:buChar char="•"/>
            </a:pPr>
            <a:endParaRPr lang="en-ZA" dirty="0"/>
          </a:p>
        </p:txBody>
      </p:sp>
    </p:spTree>
    <p:extLst>
      <p:ext uri="{BB962C8B-B14F-4D97-AF65-F5344CB8AC3E}">
        <p14:creationId xmlns:p14="http://schemas.microsoft.com/office/powerpoint/2010/main" val="6046241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4" name="Rectangle 3"/>
          <p:cNvSpPr/>
          <p:nvPr/>
        </p:nvSpPr>
        <p:spPr>
          <a:xfrm>
            <a:off x="355055" y="248228"/>
            <a:ext cx="1245146" cy="406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5" name="Rectangle 4"/>
          <p:cNvSpPr/>
          <p:nvPr/>
        </p:nvSpPr>
        <p:spPr>
          <a:xfrm>
            <a:off x="355056" y="654627"/>
            <a:ext cx="1111794" cy="478847"/>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6" name="Title 2"/>
          <p:cNvSpPr txBox="1">
            <a:spLocks/>
          </p:cNvSpPr>
          <p:nvPr/>
        </p:nvSpPr>
        <p:spPr>
          <a:xfrm>
            <a:off x="355054" y="231752"/>
            <a:ext cx="3681237" cy="158174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3200" baseline="30000" dirty="0" smtClean="0">
                <a:solidFill>
                  <a:schemeClr val="bg1"/>
                </a:solidFill>
              </a:rPr>
              <a:t>BRIDGE </a:t>
            </a:r>
          </a:p>
          <a:p>
            <a:r>
              <a:rPr lang="en-GB" sz="3200" baseline="30000" dirty="0" smtClean="0">
                <a:solidFill>
                  <a:schemeClr val="bg1"/>
                </a:solidFill>
              </a:rPr>
              <a:t>TYPES</a:t>
            </a:r>
            <a:r>
              <a:rPr lang="en-GB" dirty="0" smtClean="0">
                <a:latin typeface="Arial" panose="020B0604020202020204" pitchFamily="34" charset="0"/>
                <a:cs typeface="Arial" panose="020B0604020202020204" pitchFamily="34" charset="0"/>
              </a:rPr>
              <a:t/>
            </a:r>
            <a:br>
              <a:rPr lang="en-GB" dirty="0" smtClean="0">
                <a:latin typeface="Arial" panose="020B0604020202020204" pitchFamily="34" charset="0"/>
                <a:cs typeface="Arial" panose="020B0604020202020204" pitchFamily="34" charset="0"/>
              </a:rPr>
            </a:br>
            <a:endParaRPr lang="en-GB" dirty="0"/>
          </a:p>
        </p:txBody>
      </p:sp>
      <p:sp>
        <p:nvSpPr>
          <p:cNvPr id="7" name="TextBox 6"/>
          <p:cNvSpPr txBox="1"/>
          <p:nvPr/>
        </p:nvSpPr>
        <p:spPr>
          <a:xfrm>
            <a:off x="355054" y="1562100"/>
            <a:ext cx="4055021" cy="2923877"/>
          </a:xfrm>
          <a:prstGeom prst="rect">
            <a:avLst/>
          </a:prstGeom>
          <a:noFill/>
        </p:spPr>
        <p:txBody>
          <a:bodyPr wrap="square" rtlCol="0">
            <a:spAutoFit/>
          </a:bodyPr>
          <a:lstStyle/>
          <a:p>
            <a:pPr marL="342900" indent="-342900">
              <a:buFont typeface="Arial" pitchFamily="34" charset="0"/>
              <a:buChar char="•"/>
            </a:pPr>
            <a:r>
              <a:rPr lang="en-GB" sz="2400" baseline="30000" dirty="0" smtClean="0"/>
              <a:t>Beam </a:t>
            </a:r>
            <a:r>
              <a:rPr lang="en-GB" sz="2400" baseline="30000" dirty="0"/>
              <a:t>bridges</a:t>
            </a:r>
          </a:p>
          <a:p>
            <a:pPr marL="342900" indent="-342900">
              <a:buFont typeface="Arial" pitchFamily="34" charset="0"/>
              <a:buChar char="•"/>
            </a:pPr>
            <a:endParaRPr lang="en-GB" sz="2400" baseline="30000" dirty="0"/>
          </a:p>
          <a:p>
            <a:pPr marL="342900" indent="-342900">
              <a:buFont typeface="Arial" pitchFamily="34" charset="0"/>
              <a:buChar char="•"/>
            </a:pPr>
            <a:r>
              <a:rPr lang="en-GB" sz="2400" baseline="30000" dirty="0" smtClean="0"/>
              <a:t>Box </a:t>
            </a:r>
            <a:r>
              <a:rPr lang="en-GB" sz="2400" baseline="30000" dirty="0"/>
              <a:t>girder bridges</a:t>
            </a:r>
          </a:p>
          <a:p>
            <a:pPr marL="342900" indent="-342900">
              <a:buFont typeface="Arial" pitchFamily="34" charset="0"/>
              <a:buChar char="•"/>
            </a:pPr>
            <a:endParaRPr lang="en-GB" sz="2400" baseline="30000" dirty="0"/>
          </a:p>
          <a:p>
            <a:pPr marL="342900" indent="-342900">
              <a:buFont typeface="Arial" pitchFamily="34" charset="0"/>
              <a:buChar char="•"/>
            </a:pPr>
            <a:r>
              <a:rPr lang="en-GB" sz="2400" baseline="30000" dirty="0" smtClean="0"/>
              <a:t>Arch </a:t>
            </a:r>
            <a:r>
              <a:rPr lang="en-GB" sz="2400" baseline="30000" dirty="0"/>
              <a:t>bridges</a:t>
            </a:r>
          </a:p>
          <a:p>
            <a:pPr marL="342900" indent="-342900">
              <a:buFont typeface="Arial" pitchFamily="34" charset="0"/>
              <a:buChar char="•"/>
            </a:pPr>
            <a:endParaRPr lang="en-GB" sz="2400" baseline="30000" dirty="0"/>
          </a:p>
          <a:p>
            <a:pPr marL="342900" indent="-342900">
              <a:buFont typeface="Arial" pitchFamily="34" charset="0"/>
              <a:buChar char="•"/>
            </a:pPr>
            <a:r>
              <a:rPr lang="en-GB" sz="2400" baseline="30000" dirty="0" smtClean="0"/>
              <a:t>Truss </a:t>
            </a:r>
            <a:r>
              <a:rPr lang="en-GB" sz="2400" baseline="30000" dirty="0"/>
              <a:t>bridges</a:t>
            </a:r>
          </a:p>
          <a:p>
            <a:pPr marL="342900" indent="-342900">
              <a:buFont typeface="Arial" pitchFamily="34" charset="0"/>
              <a:buChar char="•"/>
            </a:pPr>
            <a:endParaRPr lang="en-GB" sz="2400" baseline="30000" dirty="0"/>
          </a:p>
          <a:p>
            <a:pPr marL="342900" indent="-342900">
              <a:buFont typeface="Arial" pitchFamily="34" charset="0"/>
              <a:buChar char="•"/>
            </a:pPr>
            <a:r>
              <a:rPr lang="en-GB" sz="2400" baseline="30000" dirty="0" smtClean="0"/>
              <a:t>Suspension </a:t>
            </a:r>
            <a:r>
              <a:rPr lang="en-GB" sz="2400" baseline="30000" dirty="0"/>
              <a:t>bridges</a:t>
            </a:r>
          </a:p>
          <a:p>
            <a:pPr marL="342900" indent="-342900">
              <a:buFont typeface="Arial" pitchFamily="34" charset="0"/>
              <a:buChar char="•"/>
            </a:pPr>
            <a:endParaRPr lang="en-GB" sz="2400" baseline="30000" dirty="0"/>
          </a:p>
          <a:p>
            <a:pPr marL="342900" indent="-342900">
              <a:buFont typeface="Arial" pitchFamily="34" charset="0"/>
              <a:buChar char="•"/>
            </a:pPr>
            <a:r>
              <a:rPr lang="en-GB" sz="2400" baseline="30000" dirty="0" smtClean="0"/>
              <a:t>Cable-stayed bridges.</a:t>
            </a:r>
            <a:endParaRPr lang="en-ZA" sz="2400" dirty="0"/>
          </a:p>
        </p:txBody>
      </p:sp>
      <p:sp>
        <p:nvSpPr>
          <p:cNvPr id="9" name="TextBox 8"/>
          <p:cNvSpPr txBox="1"/>
          <p:nvPr/>
        </p:nvSpPr>
        <p:spPr>
          <a:xfrm>
            <a:off x="4571999" y="4780737"/>
            <a:ext cx="2219326" cy="297517"/>
          </a:xfrm>
          <a:prstGeom prst="rect">
            <a:avLst/>
          </a:prstGeom>
          <a:noFill/>
        </p:spPr>
        <p:txBody>
          <a:bodyPr wrap="square" rtlCol="0">
            <a:spAutoFit/>
          </a:bodyPr>
          <a:lstStyle/>
          <a:p>
            <a:r>
              <a:rPr lang="en-GB" sz="1000" baseline="30000" dirty="0">
                <a:solidFill>
                  <a:schemeClr val="bg1"/>
                </a:solidFill>
              </a:rPr>
              <a:t>Millennium Bridge, London, </a:t>
            </a:r>
            <a:r>
              <a:rPr lang="en-GB" sz="1000" baseline="30000" dirty="0" smtClean="0">
                <a:solidFill>
                  <a:schemeClr val="bg1"/>
                </a:solidFill>
              </a:rPr>
              <a:t>England Photographer </a:t>
            </a:r>
            <a:r>
              <a:rPr lang="en-GB" sz="1000" baseline="30000" dirty="0" err="1">
                <a:solidFill>
                  <a:schemeClr val="bg1"/>
                </a:solidFill>
              </a:rPr>
              <a:t>KlickingKarl</a:t>
            </a:r>
            <a:r>
              <a:rPr lang="en-GB" sz="1000" baseline="30000" dirty="0">
                <a:solidFill>
                  <a:schemeClr val="bg1"/>
                </a:solidFill>
              </a:rPr>
              <a:t> ©</a:t>
            </a:r>
            <a:endParaRPr lang="en-ZA" sz="1000" baseline="30000" dirty="0">
              <a:solidFill>
                <a:schemeClr val="bg1"/>
              </a:solidFill>
            </a:endParaRPr>
          </a:p>
        </p:txBody>
      </p:sp>
    </p:spTree>
    <p:extLst>
      <p:ext uri="{BB962C8B-B14F-4D97-AF65-F5344CB8AC3E}">
        <p14:creationId xmlns:p14="http://schemas.microsoft.com/office/powerpoint/2010/main" val="390946540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44976" y="4671128"/>
            <a:ext cx="1702597" cy="464757"/>
          </a:xfrm>
          <a:prstGeom prst="rect">
            <a:avLst/>
          </a:prstGeom>
          <a:solidFill>
            <a:schemeClr val="bg1"/>
          </a:solidFill>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74116" y="752475"/>
            <a:ext cx="4073660" cy="2714624"/>
          </a:xfrm>
          <a:prstGeom prst="rect">
            <a:avLst/>
          </a:prstGeom>
        </p:spPr>
      </p:pic>
      <p:sp>
        <p:nvSpPr>
          <p:cNvPr id="8" name="Rectangle 7"/>
          <p:cNvSpPr/>
          <p:nvPr/>
        </p:nvSpPr>
        <p:spPr>
          <a:xfrm>
            <a:off x="1730261" y="3606811"/>
            <a:ext cx="2203564" cy="406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9" name="Title 2"/>
          <p:cNvSpPr txBox="1">
            <a:spLocks/>
          </p:cNvSpPr>
          <p:nvPr/>
        </p:nvSpPr>
        <p:spPr>
          <a:xfrm>
            <a:off x="1730261" y="3590335"/>
            <a:ext cx="3681237" cy="158174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3200" baseline="30000" dirty="0" smtClean="0">
                <a:solidFill>
                  <a:schemeClr val="bg1"/>
                </a:solidFill>
              </a:rPr>
              <a:t>BEAM BRIDGES </a:t>
            </a:r>
          </a:p>
          <a:p>
            <a:r>
              <a:rPr lang="en-GB" dirty="0" smtClean="0">
                <a:latin typeface="Arial" panose="020B0604020202020204" pitchFamily="34" charset="0"/>
                <a:cs typeface="Arial" panose="020B0604020202020204" pitchFamily="34" charset="0"/>
              </a:rPr>
              <a:t/>
            </a:r>
            <a:br>
              <a:rPr lang="en-GB" dirty="0" smtClean="0">
                <a:latin typeface="Arial" panose="020B0604020202020204" pitchFamily="34" charset="0"/>
                <a:cs typeface="Arial" panose="020B0604020202020204" pitchFamily="34" charset="0"/>
              </a:rPr>
            </a:br>
            <a:endParaRPr lang="en-GB" dirty="0"/>
          </a:p>
        </p:txBody>
      </p:sp>
      <p:grpSp>
        <p:nvGrpSpPr>
          <p:cNvPr id="15" name="Group 14"/>
          <p:cNvGrpSpPr/>
          <p:nvPr/>
        </p:nvGrpSpPr>
        <p:grpSpPr>
          <a:xfrm>
            <a:off x="4686129" y="269296"/>
            <a:ext cx="3681237" cy="1581740"/>
            <a:chOff x="4829004" y="907471"/>
            <a:chExt cx="3681237" cy="1581740"/>
          </a:xfrm>
        </p:grpSpPr>
        <p:sp>
          <p:nvSpPr>
            <p:cNvPr id="13" name="Rectangle 12"/>
            <p:cNvSpPr/>
            <p:nvPr/>
          </p:nvSpPr>
          <p:spPr>
            <a:xfrm>
              <a:off x="4829004" y="1028699"/>
              <a:ext cx="2409996" cy="301647"/>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4" name="Title 2"/>
            <p:cNvSpPr txBox="1">
              <a:spLocks/>
            </p:cNvSpPr>
            <p:nvPr/>
          </p:nvSpPr>
          <p:spPr>
            <a:xfrm>
              <a:off x="4829004" y="907471"/>
              <a:ext cx="3681237" cy="158174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ZA" sz="1800" baseline="30000" dirty="0">
                  <a:solidFill>
                    <a:schemeClr val="bg1"/>
                  </a:solidFill>
                </a:rPr>
                <a:t>Beam bridge over a rural road</a:t>
              </a:r>
            </a:p>
            <a:p>
              <a:r>
                <a:rPr lang="en-GB" dirty="0" smtClean="0">
                  <a:latin typeface="Arial" panose="020B0604020202020204" pitchFamily="34" charset="0"/>
                  <a:cs typeface="Arial" panose="020B0604020202020204" pitchFamily="34" charset="0"/>
                </a:rPr>
                <a:t/>
              </a:r>
              <a:br>
                <a:rPr lang="en-GB" dirty="0" smtClean="0">
                  <a:latin typeface="Arial" panose="020B0604020202020204" pitchFamily="34" charset="0"/>
                  <a:cs typeface="Arial" panose="020B0604020202020204" pitchFamily="34" charset="0"/>
                </a:rPr>
              </a:br>
              <a:endParaRPr lang="en-GB" dirty="0"/>
            </a:p>
          </p:txBody>
        </p:sp>
      </p:grpSp>
      <p:sp>
        <p:nvSpPr>
          <p:cNvPr id="17" name="Rectangle 16"/>
          <p:cNvSpPr/>
          <p:nvPr/>
        </p:nvSpPr>
        <p:spPr>
          <a:xfrm>
            <a:off x="6432080" y="3138484"/>
            <a:ext cx="390525" cy="3905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9" name="Rectangle 18"/>
          <p:cNvSpPr/>
          <p:nvPr/>
        </p:nvSpPr>
        <p:spPr>
          <a:xfrm>
            <a:off x="8119716" y="604831"/>
            <a:ext cx="390525" cy="3905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6536" y="752475"/>
            <a:ext cx="4073660" cy="2714624"/>
          </a:xfrm>
          <a:prstGeom prst="rect">
            <a:avLst/>
          </a:prstGeom>
        </p:spPr>
      </p:pic>
      <p:sp>
        <p:nvSpPr>
          <p:cNvPr id="10" name="Rectangle 9"/>
          <p:cNvSpPr/>
          <p:nvPr/>
        </p:nvSpPr>
        <p:spPr>
          <a:xfrm>
            <a:off x="418929" y="380999"/>
            <a:ext cx="2009946" cy="301647"/>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1" name="Title 2"/>
          <p:cNvSpPr txBox="1">
            <a:spLocks/>
          </p:cNvSpPr>
          <p:nvPr/>
        </p:nvSpPr>
        <p:spPr>
          <a:xfrm>
            <a:off x="418929" y="259771"/>
            <a:ext cx="3681237" cy="158174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1800" baseline="30000" dirty="0">
                <a:solidFill>
                  <a:schemeClr val="bg1"/>
                </a:solidFill>
              </a:rPr>
              <a:t>A simple bridge solution</a:t>
            </a:r>
          </a:p>
          <a:p>
            <a:r>
              <a:rPr lang="en-GB" dirty="0" smtClean="0">
                <a:latin typeface="Arial" panose="020B0604020202020204" pitchFamily="34" charset="0"/>
                <a:cs typeface="Arial" panose="020B0604020202020204" pitchFamily="34" charset="0"/>
              </a:rPr>
              <a:t/>
            </a:r>
            <a:br>
              <a:rPr lang="en-GB" dirty="0" smtClean="0">
                <a:latin typeface="Arial" panose="020B0604020202020204" pitchFamily="34" charset="0"/>
                <a:cs typeface="Arial" panose="020B0604020202020204" pitchFamily="34" charset="0"/>
              </a:rPr>
            </a:br>
            <a:endParaRPr lang="en-GB" dirty="0"/>
          </a:p>
        </p:txBody>
      </p:sp>
      <p:sp>
        <p:nvSpPr>
          <p:cNvPr id="16" name="Rectangle 15"/>
          <p:cNvSpPr/>
          <p:nvPr/>
        </p:nvSpPr>
        <p:spPr>
          <a:xfrm>
            <a:off x="4086225" y="3076574"/>
            <a:ext cx="390525" cy="3905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8" name="Rectangle 17"/>
          <p:cNvSpPr/>
          <p:nvPr/>
        </p:nvSpPr>
        <p:spPr>
          <a:xfrm>
            <a:off x="290341" y="2671759"/>
            <a:ext cx="390525" cy="3905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0" name="Rectangle 19"/>
          <p:cNvSpPr/>
          <p:nvPr/>
        </p:nvSpPr>
        <p:spPr>
          <a:xfrm>
            <a:off x="4233516" y="1350972"/>
            <a:ext cx="152400" cy="152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1" name="Rectangle 20"/>
          <p:cNvSpPr/>
          <p:nvPr/>
        </p:nvSpPr>
        <p:spPr>
          <a:xfrm>
            <a:off x="5128866" y="3062284"/>
            <a:ext cx="152400" cy="152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Tree>
    <p:extLst>
      <p:ext uri="{BB962C8B-B14F-4D97-AF65-F5344CB8AC3E}">
        <p14:creationId xmlns:p14="http://schemas.microsoft.com/office/powerpoint/2010/main" val="258245770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6" name="Rectangle 5"/>
          <p:cNvSpPr/>
          <p:nvPr/>
        </p:nvSpPr>
        <p:spPr>
          <a:xfrm>
            <a:off x="355055" y="248228"/>
            <a:ext cx="930820" cy="406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7" name="Rectangle 6"/>
          <p:cNvSpPr/>
          <p:nvPr/>
        </p:nvSpPr>
        <p:spPr>
          <a:xfrm>
            <a:off x="355056" y="654627"/>
            <a:ext cx="1540419" cy="478847"/>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8" name="Title 2"/>
          <p:cNvSpPr txBox="1">
            <a:spLocks/>
          </p:cNvSpPr>
          <p:nvPr/>
        </p:nvSpPr>
        <p:spPr>
          <a:xfrm>
            <a:off x="355054" y="231752"/>
            <a:ext cx="3681237" cy="158174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3200" baseline="30000" dirty="0" smtClean="0">
                <a:solidFill>
                  <a:schemeClr val="bg1"/>
                </a:solidFill>
              </a:rPr>
              <a:t>BEAM </a:t>
            </a:r>
          </a:p>
          <a:p>
            <a:r>
              <a:rPr lang="en-GB" sz="3200" baseline="30000" dirty="0" smtClean="0">
                <a:solidFill>
                  <a:schemeClr val="bg1"/>
                </a:solidFill>
              </a:rPr>
              <a:t>BRIDGES</a:t>
            </a:r>
            <a:r>
              <a:rPr lang="en-GB" dirty="0" smtClean="0">
                <a:latin typeface="Arial" panose="020B0604020202020204" pitchFamily="34" charset="0"/>
                <a:cs typeface="Arial" panose="020B0604020202020204" pitchFamily="34" charset="0"/>
              </a:rPr>
              <a:t/>
            </a:r>
            <a:br>
              <a:rPr lang="en-GB" dirty="0" smtClean="0">
                <a:latin typeface="Arial" panose="020B0604020202020204" pitchFamily="34" charset="0"/>
                <a:cs typeface="Arial" panose="020B0604020202020204" pitchFamily="34" charset="0"/>
              </a:rPr>
            </a:br>
            <a:endParaRPr lang="en-GB" dirty="0"/>
          </a:p>
        </p:txBody>
      </p:sp>
      <p:sp>
        <p:nvSpPr>
          <p:cNvPr id="9" name="TextBox 8"/>
          <p:cNvSpPr txBox="1"/>
          <p:nvPr/>
        </p:nvSpPr>
        <p:spPr>
          <a:xfrm>
            <a:off x="355054" y="1466850"/>
            <a:ext cx="4055021" cy="3508653"/>
          </a:xfrm>
          <a:prstGeom prst="rect">
            <a:avLst/>
          </a:prstGeom>
          <a:noFill/>
        </p:spPr>
        <p:txBody>
          <a:bodyPr wrap="square" rtlCol="0">
            <a:spAutoFit/>
          </a:bodyPr>
          <a:lstStyle/>
          <a:p>
            <a:pPr marL="285750" indent="-285750">
              <a:buFont typeface="Arial" pitchFamily="34" charset="0"/>
              <a:buChar char="•"/>
            </a:pPr>
            <a:r>
              <a:rPr lang="en-ZA" baseline="30000" dirty="0" smtClean="0"/>
              <a:t>A </a:t>
            </a:r>
            <a:r>
              <a:rPr lang="en-ZA" baseline="30000" dirty="0"/>
              <a:t>beam bridge is the simplest and oldest kind of </a:t>
            </a:r>
            <a:r>
              <a:rPr lang="en-ZA" baseline="30000" dirty="0" smtClean="0"/>
              <a:t>bridge</a:t>
            </a:r>
            <a:endParaRPr lang="en-ZA" baseline="30000" dirty="0"/>
          </a:p>
          <a:p>
            <a:pPr marL="285750" indent="-285750">
              <a:buFont typeface="Arial" pitchFamily="34" charset="0"/>
              <a:buChar char="•"/>
            </a:pPr>
            <a:endParaRPr lang="en-ZA" baseline="30000" dirty="0" smtClean="0"/>
          </a:p>
          <a:p>
            <a:pPr marL="285750" indent="-285750">
              <a:buFont typeface="Arial" pitchFamily="34" charset="0"/>
              <a:buChar char="•"/>
            </a:pPr>
            <a:r>
              <a:rPr lang="en-ZA" baseline="30000" dirty="0" smtClean="0"/>
              <a:t>The further apart </a:t>
            </a:r>
            <a:r>
              <a:rPr lang="en-ZA" baseline="30000" dirty="0"/>
              <a:t>a beam bridge’s supports, the weaker it becomes</a:t>
            </a:r>
          </a:p>
          <a:p>
            <a:endParaRPr lang="en-GB" baseline="30000" dirty="0" smtClean="0"/>
          </a:p>
          <a:p>
            <a:endParaRPr lang="en-GB" baseline="30000" dirty="0"/>
          </a:p>
          <a:p>
            <a:r>
              <a:rPr lang="en-GB" baseline="30000" dirty="0"/>
              <a:t>		</a:t>
            </a:r>
          </a:p>
          <a:p>
            <a:r>
              <a:rPr lang="en-GB" baseline="30000" dirty="0"/>
              <a:t>		</a:t>
            </a:r>
            <a:r>
              <a:rPr lang="en-GB" b="1" baseline="30000" dirty="0"/>
              <a:t>Cheap to </a:t>
            </a:r>
            <a:r>
              <a:rPr lang="en-GB" b="1" baseline="30000" dirty="0" smtClean="0"/>
              <a:t>construct</a:t>
            </a:r>
            <a:endParaRPr lang="en-GB" b="1" baseline="30000" dirty="0"/>
          </a:p>
          <a:p>
            <a:pPr>
              <a:lnSpc>
                <a:spcPct val="200000"/>
              </a:lnSpc>
            </a:pPr>
            <a:endParaRPr lang="en-GB" b="1" baseline="30000" dirty="0"/>
          </a:p>
          <a:p>
            <a:pPr>
              <a:lnSpc>
                <a:spcPct val="200000"/>
              </a:lnSpc>
            </a:pPr>
            <a:r>
              <a:rPr lang="en-GB" b="1" baseline="30000" dirty="0"/>
              <a:t>		Easy to </a:t>
            </a:r>
            <a:r>
              <a:rPr lang="en-GB" b="1" baseline="30000" dirty="0" smtClean="0"/>
              <a:t>manufacture</a:t>
            </a:r>
            <a:endParaRPr lang="en-GB" b="1" baseline="30000" dirty="0"/>
          </a:p>
          <a:p>
            <a:pPr>
              <a:lnSpc>
                <a:spcPct val="200000"/>
              </a:lnSpc>
            </a:pPr>
            <a:endParaRPr lang="en-GB" b="1" baseline="30000" dirty="0"/>
          </a:p>
          <a:p>
            <a:pPr>
              <a:lnSpc>
                <a:spcPct val="200000"/>
              </a:lnSpc>
            </a:pPr>
            <a:r>
              <a:rPr lang="en-GB" b="1" baseline="30000" dirty="0"/>
              <a:t>		Not very </a:t>
            </a:r>
            <a:r>
              <a:rPr lang="en-GB" b="1" baseline="30000" dirty="0" smtClean="0"/>
              <a:t>beautiful.</a:t>
            </a:r>
            <a:endParaRPr lang="en-ZA" b="1" baseline="30000" dirty="0"/>
          </a:p>
          <a:p>
            <a:pPr marL="285750" indent="-285750">
              <a:buFont typeface="Arial" pitchFamily="34" charset="0"/>
              <a:buChar char="•"/>
            </a:pPr>
            <a:endParaRPr lang="en-ZA" dirty="0"/>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544240" y="4103294"/>
            <a:ext cx="560984" cy="560984"/>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564281" y="2662619"/>
            <a:ext cx="560984" cy="560984"/>
          </a:xfrm>
          <a:prstGeom prst="rect">
            <a:avLst/>
          </a:prstGeom>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564281" y="3385527"/>
            <a:ext cx="560984" cy="560984"/>
          </a:xfrm>
          <a:prstGeom prst="rect">
            <a:avLst/>
          </a:prstGeom>
        </p:spPr>
      </p:pic>
    </p:spTree>
    <p:extLst>
      <p:ext uri="{BB962C8B-B14F-4D97-AF65-F5344CB8AC3E}">
        <p14:creationId xmlns:p14="http://schemas.microsoft.com/office/powerpoint/2010/main" val="4697043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44976" y="4671128"/>
            <a:ext cx="1702597" cy="464757"/>
          </a:xfrm>
          <a:prstGeom prst="rect">
            <a:avLst/>
          </a:prstGeom>
          <a:solidFill>
            <a:schemeClr val="bg1"/>
          </a:solidFill>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6536" y="619125"/>
            <a:ext cx="4073660" cy="2714623"/>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74116" y="619125"/>
            <a:ext cx="4073660" cy="2714623"/>
          </a:xfrm>
          <a:prstGeom prst="rect">
            <a:avLst/>
          </a:prstGeom>
        </p:spPr>
      </p:pic>
      <p:sp>
        <p:nvSpPr>
          <p:cNvPr id="10" name="Rectangle 9"/>
          <p:cNvSpPr/>
          <p:nvPr/>
        </p:nvSpPr>
        <p:spPr>
          <a:xfrm>
            <a:off x="1730259" y="3606811"/>
            <a:ext cx="3270365" cy="406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1" name="Title 2"/>
          <p:cNvSpPr txBox="1">
            <a:spLocks/>
          </p:cNvSpPr>
          <p:nvPr/>
        </p:nvSpPr>
        <p:spPr>
          <a:xfrm>
            <a:off x="1730261" y="3590335"/>
            <a:ext cx="3681237" cy="158174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3200" baseline="30000" dirty="0" smtClean="0">
                <a:solidFill>
                  <a:schemeClr val="bg1"/>
                </a:solidFill>
              </a:rPr>
              <a:t>BOX GIRDER BRIDGES </a:t>
            </a:r>
          </a:p>
          <a:p>
            <a:r>
              <a:rPr lang="en-GB" dirty="0" smtClean="0">
                <a:latin typeface="Arial" panose="020B0604020202020204" pitchFamily="34" charset="0"/>
                <a:cs typeface="Arial" panose="020B0604020202020204" pitchFamily="34" charset="0"/>
              </a:rPr>
              <a:t/>
            </a:r>
            <a:br>
              <a:rPr lang="en-GB" dirty="0" smtClean="0">
                <a:latin typeface="Arial" panose="020B0604020202020204" pitchFamily="34" charset="0"/>
                <a:cs typeface="Arial" panose="020B0604020202020204" pitchFamily="34" charset="0"/>
              </a:rPr>
            </a:br>
            <a:endParaRPr lang="en-GB" dirty="0"/>
          </a:p>
        </p:txBody>
      </p:sp>
      <p:sp>
        <p:nvSpPr>
          <p:cNvPr id="12" name="Rectangle 11"/>
          <p:cNvSpPr/>
          <p:nvPr/>
        </p:nvSpPr>
        <p:spPr>
          <a:xfrm>
            <a:off x="409404" y="206357"/>
            <a:ext cx="3076746" cy="301647"/>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3" name="Title 2"/>
          <p:cNvSpPr txBox="1">
            <a:spLocks/>
          </p:cNvSpPr>
          <p:nvPr/>
        </p:nvSpPr>
        <p:spPr>
          <a:xfrm>
            <a:off x="428454" y="85129"/>
            <a:ext cx="3681237" cy="158174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1800" baseline="30000" dirty="0" err="1">
                <a:solidFill>
                  <a:schemeClr val="bg1"/>
                </a:solidFill>
              </a:rPr>
              <a:t>Cleddau</a:t>
            </a:r>
            <a:r>
              <a:rPr lang="en-GB" sz="1800" baseline="30000" dirty="0">
                <a:solidFill>
                  <a:schemeClr val="bg1"/>
                </a:solidFill>
              </a:rPr>
              <a:t> Bridge, Pembrokeshire, Wales</a:t>
            </a:r>
          </a:p>
          <a:p>
            <a:r>
              <a:rPr lang="en-GB" dirty="0" smtClean="0">
                <a:latin typeface="Arial" panose="020B0604020202020204" pitchFamily="34" charset="0"/>
                <a:cs typeface="Arial" panose="020B0604020202020204" pitchFamily="34" charset="0"/>
              </a:rPr>
              <a:t/>
            </a:r>
            <a:br>
              <a:rPr lang="en-GB" dirty="0" smtClean="0">
                <a:latin typeface="Arial" panose="020B0604020202020204" pitchFamily="34" charset="0"/>
                <a:cs typeface="Arial" panose="020B0604020202020204" pitchFamily="34" charset="0"/>
              </a:rPr>
            </a:br>
            <a:endParaRPr lang="en-GB" dirty="0"/>
          </a:p>
        </p:txBody>
      </p:sp>
      <p:grpSp>
        <p:nvGrpSpPr>
          <p:cNvPr id="14" name="Group 13"/>
          <p:cNvGrpSpPr/>
          <p:nvPr/>
        </p:nvGrpSpPr>
        <p:grpSpPr>
          <a:xfrm>
            <a:off x="4695653" y="75603"/>
            <a:ext cx="3681238" cy="1581740"/>
            <a:chOff x="4829003" y="2534633"/>
            <a:chExt cx="3681238" cy="1581740"/>
          </a:xfrm>
        </p:grpSpPr>
        <p:sp>
          <p:nvSpPr>
            <p:cNvPr id="15" name="Rectangle 14"/>
            <p:cNvSpPr/>
            <p:nvPr/>
          </p:nvSpPr>
          <p:spPr>
            <a:xfrm>
              <a:off x="4829003" y="2655861"/>
              <a:ext cx="2952921" cy="301647"/>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6" name="Title 2"/>
            <p:cNvSpPr txBox="1">
              <a:spLocks/>
            </p:cNvSpPr>
            <p:nvPr/>
          </p:nvSpPr>
          <p:spPr>
            <a:xfrm>
              <a:off x="4829004" y="2534633"/>
              <a:ext cx="3681237" cy="158174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ZA" sz="1800" baseline="30000" dirty="0">
                  <a:solidFill>
                    <a:schemeClr val="bg1"/>
                  </a:solidFill>
                </a:rPr>
                <a:t>A cross section of a box girder bridge</a:t>
              </a:r>
            </a:p>
            <a:p>
              <a:r>
                <a:rPr lang="en-GB" dirty="0" smtClean="0">
                  <a:solidFill>
                    <a:schemeClr val="bg1"/>
                  </a:solidFill>
                  <a:latin typeface="Arial" panose="020B0604020202020204" pitchFamily="34" charset="0"/>
                  <a:cs typeface="Arial" panose="020B0604020202020204" pitchFamily="34" charset="0"/>
                </a:rPr>
                <a:t/>
              </a:r>
              <a:br>
                <a:rPr lang="en-GB" dirty="0" smtClean="0">
                  <a:solidFill>
                    <a:schemeClr val="bg1"/>
                  </a:solidFill>
                  <a:latin typeface="Arial" panose="020B0604020202020204" pitchFamily="34" charset="0"/>
                  <a:cs typeface="Arial" panose="020B0604020202020204" pitchFamily="34" charset="0"/>
                </a:rPr>
              </a:br>
              <a:endParaRPr lang="en-GB" dirty="0">
                <a:solidFill>
                  <a:schemeClr val="bg1"/>
                </a:solidFill>
              </a:endParaRPr>
            </a:p>
          </p:txBody>
        </p:sp>
      </p:grpSp>
      <p:sp>
        <p:nvSpPr>
          <p:cNvPr id="17" name="Rectangle 16"/>
          <p:cNvSpPr/>
          <p:nvPr/>
        </p:nvSpPr>
        <p:spPr>
          <a:xfrm>
            <a:off x="4086225" y="2967034"/>
            <a:ext cx="390525" cy="3905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8" name="Rectangle 17"/>
          <p:cNvSpPr/>
          <p:nvPr/>
        </p:nvSpPr>
        <p:spPr>
          <a:xfrm>
            <a:off x="7453311" y="3119434"/>
            <a:ext cx="390525" cy="3905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9" name="Rectangle 18"/>
          <p:cNvSpPr/>
          <p:nvPr/>
        </p:nvSpPr>
        <p:spPr>
          <a:xfrm>
            <a:off x="237954" y="2376487"/>
            <a:ext cx="390525" cy="3905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0" name="Rectangle 19"/>
          <p:cNvSpPr/>
          <p:nvPr/>
        </p:nvSpPr>
        <p:spPr>
          <a:xfrm>
            <a:off x="8119716" y="357181"/>
            <a:ext cx="390525" cy="3905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1" name="Rectangle 20"/>
          <p:cNvSpPr/>
          <p:nvPr/>
        </p:nvSpPr>
        <p:spPr>
          <a:xfrm>
            <a:off x="742950" y="831271"/>
            <a:ext cx="152400" cy="152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2" name="Rectangle 21"/>
          <p:cNvSpPr/>
          <p:nvPr/>
        </p:nvSpPr>
        <p:spPr>
          <a:xfrm>
            <a:off x="8434041" y="2890834"/>
            <a:ext cx="152400" cy="152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Tree>
    <p:extLst>
      <p:ext uri="{BB962C8B-B14F-4D97-AF65-F5344CB8AC3E}">
        <p14:creationId xmlns:p14="http://schemas.microsoft.com/office/powerpoint/2010/main" val="4779810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4" name="Rectangle 3"/>
          <p:cNvSpPr/>
          <p:nvPr/>
        </p:nvSpPr>
        <p:spPr>
          <a:xfrm>
            <a:off x="355053" y="248228"/>
            <a:ext cx="3226347" cy="406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6" name="Title 2"/>
          <p:cNvSpPr txBox="1">
            <a:spLocks/>
          </p:cNvSpPr>
          <p:nvPr/>
        </p:nvSpPr>
        <p:spPr>
          <a:xfrm>
            <a:off x="355054" y="-201030"/>
            <a:ext cx="3681237" cy="1913905"/>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3200" baseline="30000" dirty="0" smtClean="0">
                <a:solidFill>
                  <a:schemeClr val="bg1"/>
                </a:solidFill>
              </a:rPr>
              <a:t>BOX GIRDER BRIDGES</a:t>
            </a:r>
            <a:r>
              <a:rPr lang="en-GB" dirty="0" smtClean="0">
                <a:latin typeface="Arial" panose="020B0604020202020204" pitchFamily="34" charset="0"/>
                <a:cs typeface="Arial" panose="020B0604020202020204" pitchFamily="34" charset="0"/>
              </a:rPr>
              <a:t/>
            </a:r>
            <a:br>
              <a:rPr lang="en-GB" dirty="0" smtClean="0">
                <a:latin typeface="Arial" panose="020B0604020202020204" pitchFamily="34" charset="0"/>
                <a:cs typeface="Arial" panose="020B0604020202020204" pitchFamily="34" charset="0"/>
              </a:rPr>
            </a:br>
            <a:endParaRPr lang="en-GB" dirty="0"/>
          </a:p>
        </p:txBody>
      </p:sp>
      <p:sp>
        <p:nvSpPr>
          <p:cNvPr id="7" name="TextBox 6"/>
          <p:cNvSpPr txBox="1"/>
          <p:nvPr/>
        </p:nvSpPr>
        <p:spPr>
          <a:xfrm>
            <a:off x="355054" y="914400"/>
            <a:ext cx="4055021" cy="4616648"/>
          </a:xfrm>
          <a:prstGeom prst="rect">
            <a:avLst/>
          </a:prstGeom>
          <a:noFill/>
        </p:spPr>
        <p:txBody>
          <a:bodyPr wrap="square" rtlCol="0">
            <a:spAutoFit/>
          </a:bodyPr>
          <a:lstStyle/>
          <a:p>
            <a:pPr marL="285750" indent="-285750">
              <a:buFont typeface="Arial" pitchFamily="34" charset="0"/>
              <a:buChar char="•"/>
            </a:pPr>
            <a:r>
              <a:rPr lang="en-GB" baseline="30000" dirty="0"/>
              <a:t>Similar to beam </a:t>
            </a:r>
            <a:r>
              <a:rPr lang="en-GB" baseline="30000" dirty="0" smtClean="0"/>
              <a:t>bridges</a:t>
            </a:r>
            <a:endParaRPr lang="en-GB" baseline="30000" dirty="0"/>
          </a:p>
          <a:p>
            <a:pPr marL="285750" indent="-285750">
              <a:buFont typeface="Arial" pitchFamily="34" charset="0"/>
              <a:buChar char="•"/>
            </a:pPr>
            <a:endParaRPr lang="en-GB" b="1" baseline="30000" dirty="0"/>
          </a:p>
          <a:p>
            <a:pPr marL="285750" indent="-285750">
              <a:buFont typeface="Arial" pitchFamily="34" charset="0"/>
              <a:buChar char="•"/>
            </a:pPr>
            <a:r>
              <a:rPr lang="en-ZA" baseline="30000" dirty="0" smtClean="0"/>
              <a:t>With </a:t>
            </a:r>
            <a:r>
              <a:rPr lang="en-ZA" baseline="30000" dirty="0"/>
              <a:t>well-designed girders, a box girder bridge will be stronger than a simple beam </a:t>
            </a:r>
            <a:r>
              <a:rPr lang="en-ZA" baseline="30000" dirty="0" smtClean="0"/>
              <a:t>bridge</a:t>
            </a:r>
            <a:endParaRPr lang="en-ZA" baseline="30000" dirty="0"/>
          </a:p>
          <a:p>
            <a:endParaRPr lang="en-GB" baseline="30000" dirty="0" smtClean="0"/>
          </a:p>
          <a:p>
            <a:endParaRPr lang="en-GB" baseline="30000" dirty="0"/>
          </a:p>
          <a:p>
            <a:r>
              <a:rPr lang="en-GB" baseline="30000" dirty="0"/>
              <a:t>		</a:t>
            </a:r>
          </a:p>
          <a:p>
            <a:r>
              <a:rPr lang="en-GB" baseline="30000" dirty="0"/>
              <a:t>		</a:t>
            </a:r>
            <a:r>
              <a:rPr lang="en-GB" b="1" baseline="30000" dirty="0"/>
              <a:t>Cheap to </a:t>
            </a:r>
            <a:r>
              <a:rPr lang="en-GB" b="1" baseline="30000" dirty="0" smtClean="0"/>
              <a:t>build</a:t>
            </a:r>
            <a:endParaRPr lang="en-GB" b="1" baseline="30000" dirty="0"/>
          </a:p>
          <a:p>
            <a:endParaRPr lang="en-GB" b="1" baseline="30000" dirty="0"/>
          </a:p>
          <a:p>
            <a:pPr>
              <a:lnSpc>
                <a:spcPct val="200000"/>
              </a:lnSpc>
            </a:pPr>
            <a:endParaRPr lang="en-GB" b="1" baseline="30000" dirty="0"/>
          </a:p>
          <a:p>
            <a:pPr>
              <a:lnSpc>
                <a:spcPct val="200000"/>
              </a:lnSpc>
            </a:pPr>
            <a:r>
              <a:rPr lang="en-GB" b="1" baseline="30000" dirty="0"/>
              <a:t>		Easy to </a:t>
            </a:r>
            <a:r>
              <a:rPr lang="en-GB" b="1" baseline="30000" dirty="0" smtClean="0"/>
              <a:t>manufacture</a:t>
            </a:r>
            <a:endParaRPr lang="en-GB" b="1" baseline="30000" dirty="0"/>
          </a:p>
          <a:p>
            <a:pPr>
              <a:lnSpc>
                <a:spcPct val="200000"/>
              </a:lnSpc>
            </a:pPr>
            <a:endParaRPr lang="en-GB" b="1" baseline="30000" dirty="0"/>
          </a:p>
          <a:p>
            <a:pPr>
              <a:lnSpc>
                <a:spcPct val="200000"/>
              </a:lnSpc>
            </a:pPr>
            <a:r>
              <a:rPr lang="en-GB" b="1" baseline="30000" dirty="0"/>
              <a:t>		Not very beautiful</a:t>
            </a:r>
            <a:r>
              <a:rPr lang="en-ZA" b="1" baseline="30000" dirty="0" smtClean="0"/>
              <a:t>.</a:t>
            </a:r>
          </a:p>
          <a:p>
            <a:pPr>
              <a:lnSpc>
                <a:spcPct val="200000"/>
              </a:lnSpc>
            </a:pPr>
            <a:endParaRPr lang="en-ZA" b="1" baseline="30000" dirty="0"/>
          </a:p>
          <a:p>
            <a:pPr>
              <a:lnSpc>
                <a:spcPct val="200000"/>
              </a:lnSpc>
            </a:pPr>
            <a:r>
              <a:rPr lang="en-ZA" b="1" baseline="30000" dirty="0" smtClean="0"/>
              <a:t>		The </a:t>
            </a:r>
            <a:r>
              <a:rPr lang="en-ZA" b="1" baseline="30000" dirty="0"/>
              <a:t>girder needs careful </a:t>
            </a:r>
            <a:r>
              <a:rPr lang="en-ZA" b="1" baseline="30000" dirty="0" smtClean="0"/>
              <a:t>design.</a:t>
            </a:r>
            <a:endParaRPr lang="en-ZA" b="1" baseline="30000" dirty="0"/>
          </a:p>
          <a:p>
            <a:pPr>
              <a:lnSpc>
                <a:spcPct val="200000"/>
              </a:lnSpc>
            </a:pPr>
            <a:r>
              <a:rPr lang="en-ZA" b="1" baseline="30000" dirty="0" smtClean="0"/>
              <a:t>		</a:t>
            </a:r>
            <a:endParaRPr lang="en-ZA" b="1" baseline="30000" dirty="0"/>
          </a:p>
          <a:p>
            <a:pPr marL="285750" indent="-285750">
              <a:buFont typeface="Arial" pitchFamily="34" charset="0"/>
              <a:buChar char="•"/>
            </a:pPr>
            <a:endParaRPr lang="en-ZA" dirty="0"/>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544240" y="3550844"/>
            <a:ext cx="560984" cy="560984"/>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564281" y="2110169"/>
            <a:ext cx="560984" cy="560984"/>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564281" y="2833077"/>
            <a:ext cx="560984" cy="560984"/>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544240" y="4255694"/>
            <a:ext cx="560984" cy="560984"/>
          </a:xfrm>
          <a:prstGeom prst="rect">
            <a:avLst/>
          </a:prstGeom>
        </p:spPr>
      </p:pic>
    </p:spTree>
    <p:extLst>
      <p:ext uri="{BB962C8B-B14F-4D97-AF65-F5344CB8AC3E}">
        <p14:creationId xmlns:p14="http://schemas.microsoft.com/office/powerpoint/2010/main" val="59592528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55055" y="248228"/>
            <a:ext cx="3674020" cy="406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5" name="Rectangle 4"/>
          <p:cNvSpPr/>
          <p:nvPr/>
        </p:nvSpPr>
        <p:spPr>
          <a:xfrm>
            <a:off x="355056" y="654627"/>
            <a:ext cx="3512094" cy="478847"/>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7" name="TextBox 6"/>
          <p:cNvSpPr txBox="1"/>
          <p:nvPr/>
        </p:nvSpPr>
        <p:spPr>
          <a:xfrm>
            <a:off x="355054" y="1466850"/>
            <a:ext cx="4055021" cy="1292662"/>
          </a:xfrm>
          <a:prstGeom prst="rect">
            <a:avLst/>
          </a:prstGeom>
          <a:noFill/>
        </p:spPr>
        <p:txBody>
          <a:bodyPr wrap="square" rtlCol="0">
            <a:spAutoFit/>
          </a:bodyPr>
          <a:lstStyle/>
          <a:p>
            <a:pPr marL="285750" indent="-285750">
              <a:buFont typeface="Arial" pitchFamily="34" charset="0"/>
              <a:buChar char="•"/>
            </a:pPr>
            <a:r>
              <a:rPr lang="en-ZA" baseline="30000" dirty="0" smtClean="0"/>
              <a:t>To </a:t>
            </a:r>
            <a:r>
              <a:rPr lang="en-ZA" baseline="30000" dirty="0"/>
              <a:t>improve the performance of a simple beam or box girder bridge, the roadway has to be supported.</a:t>
            </a:r>
          </a:p>
          <a:p>
            <a:pPr marL="285750" indent="-285750">
              <a:buFont typeface="Arial" pitchFamily="34" charset="0"/>
              <a:buChar char="•"/>
            </a:pPr>
            <a:endParaRPr lang="en-ZA" baseline="30000" dirty="0" smtClean="0"/>
          </a:p>
          <a:p>
            <a:pPr marL="285750" indent="-285750">
              <a:buFont typeface="Arial" pitchFamily="34" charset="0"/>
              <a:buChar char="•"/>
            </a:pPr>
            <a:r>
              <a:rPr lang="en-ZA" baseline="30000" dirty="0" smtClean="0"/>
              <a:t>There </a:t>
            </a:r>
            <a:r>
              <a:rPr lang="en-ZA" baseline="30000" dirty="0"/>
              <a:t>are three basic ways to do this:</a:t>
            </a:r>
          </a:p>
          <a:p>
            <a:r>
              <a:rPr lang="en-GB" baseline="30000" dirty="0"/>
              <a:t>		</a:t>
            </a:r>
          </a:p>
          <a:p>
            <a:r>
              <a:rPr lang="en-GB" baseline="30000" dirty="0"/>
              <a:t>		</a:t>
            </a:r>
            <a:endParaRPr lang="en-ZA" dirty="0"/>
          </a:p>
        </p:txBody>
      </p:sp>
      <p:sp>
        <p:nvSpPr>
          <p:cNvPr id="11" name="Title 2"/>
          <p:cNvSpPr txBox="1">
            <a:spLocks/>
          </p:cNvSpPr>
          <p:nvPr/>
        </p:nvSpPr>
        <p:spPr>
          <a:xfrm>
            <a:off x="355054" y="-286755"/>
            <a:ext cx="5121821" cy="1913905"/>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2800" dirty="0" smtClean="0">
                <a:solidFill>
                  <a:schemeClr val="bg1"/>
                </a:solidFill>
              </a:rPr>
              <a:t>SUPPORTING BEAM </a:t>
            </a:r>
          </a:p>
          <a:p>
            <a:r>
              <a:rPr lang="en-GB" sz="2800" dirty="0" smtClean="0">
                <a:solidFill>
                  <a:schemeClr val="bg1"/>
                </a:solidFill>
              </a:rPr>
              <a:t>AND BOX GIRDERS </a:t>
            </a:r>
            <a:endParaRPr lang="en-GB" sz="2800" dirty="0">
              <a:solidFill>
                <a:schemeClr val="bg1"/>
              </a:solidFill>
            </a:endParaRPr>
          </a:p>
        </p:txBody>
      </p:sp>
      <p:sp>
        <p:nvSpPr>
          <p:cNvPr id="12" name="TextBox 11"/>
          <p:cNvSpPr txBox="1"/>
          <p:nvPr/>
        </p:nvSpPr>
        <p:spPr>
          <a:xfrm>
            <a:off x="355053" y="2297847"/>
            <a:ext cx="4055021" cy="1754326"/>
          </a:xfrm>
          <a:prstGeom prst="rect">
            <a:avLst/>
          </a:prstGeom>
          <a:noFill/>
        </p:spPr>
        <p:txBody>
          <a:bodyPr wrap="square" rtlCol="0">
            <a:spAutoFit/>
          </a:bodyPr>
          <a:lstStyle/>
          <a:p>
            <a:pPr marL="742950" lvl="1" indent="-285750">
              <a:lnSpc>
                <a:spcPct val="200000"/>
              </a:lnSpc>
              <a:buFont typeface="Arial" pitchFamily="34" charset="0"/>
              <a:buChar char="•"/>
            </a:pPr>
            <a:r>
              <a:rPr lang="en-GB" dirty="0"/>
              <a:t>arches</a:t>
            </a:r>
          </a:p>
          <a:p>
            <a:pPr marL="742950" lvl="1" indent="-285750">
              <a:lnSpc>
                <a:spcPct val="200000"/>
              </a:lnSpc>
              <a:buFont typeface="Arial" pitchFamily="34" charset="0"/>
              <a:buChar char="•"/>
            </a:pPr>
            <a:r>
              <a:rPr lang="en-GB" dirty="0"/>
              <a:t>trusses</a:t>
            </a:r>
          </a:p>
          <a:p>
            <a:pPr marL="742950" lvl="1" indent="-285750">
              <a:lnSpc>
                <a:spcPct val="200000"/>
              </a:lnSpc>
              <a:buFont typeface="Arial" pitchFamily="34" charset="0"/>
              <a:buChar char="•"/>
            </a:pPr>
            <a:r>
              <a:rPr lang="en-GB" dirty="0" smtClean="0"/>
              <a:t>cables</a:t>
            </a:r>
            <a:endParaRPr lang="en-ZA" dirty="0"/>
          </a:p>
        </p:txBody>
      </p:sp>
    </p:spTree>
    <p:extLst>
      <p:ext uri="{BB962C8B-B14F-4D97-AF65-F5344CB8AC3E}">
        <p14:creationId xmlns:p14="http://schemas.microsoft.com/office/powerpoint/2010/main" val="45515558"/>
      </p:ext>
    </p:extLst>
  </p:cSld>
  <p:clrMapOvr>
    <a:masterClrMapping/>
  </p:clrMapOvr>
  <p:timing>
    <p:tnLst>
      <p:par>
        <p:cTn id="1" dur="indefinite" restart="never" nodeType="tmRoot"/>
      </p:par>
    </p:tnLst>
  </p:timing>
</p:sld>
</file>

<file path=ppt/theme/theme1.xml><?xml version="1.0" encoding="utf-8"?>
<a:theme xmlns:a="http://schemas.openxmlformats.org/drawingml/2006/main" name="Go Construct PPT Template">
  <a:themeElements>
    <a:clrScheme name="Custom 1">
      <a:dk1>
        <a:sysClr val="windowText" lastClr="000000"/>
      </a:dk1>
      <a:lt1>
        <a:sysClr val="window" lastClr="FFFFFF"/>
      </a:lt1>
      <a:dk2>
        <a:srgbClr val="3D3D3C"/>
      </a:dk2>
      <a:lt2>
        <a:srgbClr val="9D9C9C"/>
      </a:lt2>
      <a:accent1>
        <a:srgbClr val="F5B016"/>
      </a:accent1>
      <a:accent2>
        <a:srgbClr val="CD2E4F"/>
      </a:accent2>
      <a:accent3>
        <a:srgbClr val="D23526"/>
      </a:accent3>
      <a:accent4>
        <a:srgbClr val="72113C"/>
      </a:accent4>
      <a:accent5>
        <a:srgbClr val="FBBD5B"/>
      </a:accent5>
      <a:accent6>
        <a:srgbClr val="931820"/>
      </a:accent6>
      <a:hlink>
        <a:srgbClr val="AECC48"/>
      </a:hlink>
      <a:folHlink>
        <a:srgbClr val="264C22"/>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Go Construct PPT Template</Template>
  <TotalTime>1138</TotalTime>
  <Words>1167</Words>
  <Application>Microsoft Office PowerPoint</Application>
  <PresentationFormat>On-screen Show (16:9)</PresentationFormat>
  <Paragraphs>324</Paragraphs>
  <Slides>26</Slides>
  <Notes>23</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Go Construct PPT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CITB-ConstructionSkills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Careers in the Construction Industry</dc:title>
  <dc:creator>Liza Smith</dc:creator>
  <cp:lastModifiedBy>Sharon Mathews</cp:lastModifiedBy>
  <cp:revision>125</cp:revision>
  <dcterms:created xsi:type="dcterms:W3CDTF">2015-07-23T18:29:54Z</dcterms:created>
  <dcterms:modified xsi:type="dcterms:W3CDTF">2015-09-23T16:35:12Z</dcterms:modified>
</cp:coreProperties>
</file>