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15"/>
  </p:notesMasterIdLst>
  <p:handoutMasterIdLst>
    <p:handoutMasterId r:id="rId16"/>
  </p:handoutMasterIdLst>
  <p:sldIdLst>
    <p:sldId id="283" r:id="rId2"/>
    <p:sldId id="268" r:id="rId3"/>
    <p:sldId id="284" r:id="rId4"/>
    <p:sldId id="285" r:id="rId5"/>
    <p:sldId id="286" r:id="rId6"/>
    <p:sldId id="287" r:id="rId7"/>
    <p:sldId id="288" r:id="rId8"/>
    <p:sldId id="289" r:id="rId9"/>
    <p:sldId id="290" r:id="rId10"/>
    <p:sldId id="291" r:id="rId11"/>
    <p:sldId id="292" r:id="rId12"/>
    <p:sldId id="293" r:id="rId13"/>
    <p:sldId id="294"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C48"/>
    <a:srgbClr val="498339"/>
    <a:srgbClr val="279BCE"/>
    <a:srgbClr val="6AA9DD"/>
    <a:srgbClr val="1C2346"/>
    <a:srgbClr val="2B57A4"/>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922" autoAdjust="0"/>
    <p:restoredTop sz="88245" autoAdjust="0"/>
  </p:normalViewPr>
  <p:slideViewPr>
    <p:cSldViewPr snapToGrid="0" snapToObjects="1">
      <p:cViewPr>
        <p:scale>
          <a:sx n="100" d="100"/>
          <a:sy n="100" d="100"/>
        </p:scale>
        <p:origin x="-898" y="763"/>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100" d="100"/>
          <a:sy n="100" d="100"/>
        </p:scale>
        <p:origin x="-3468" y="78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2015/09/28</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28/09/2015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rtpi.iweb-storage.com/s/IjU1ODE3ZjE5NmExODkyNmNmYWU4NDNjZiI.xrT02gqmyoYWyfcpIh0rf9lcx6c"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399"/>
            <a:ext cx="5705475" cy="4905375"/>
          </a:xfrm>
        </p:spPr>
        <p:txBody>
          <a:bodyPr/>
          <a:lstStyle/>
          <a:p>
            <a:pPr>
              <a:defRPr/>
            </a:pPr>
            <a:r>
              <a:rPr lang="en-GB" altLang="en-US" sz="1000" b="1" dirty="0" smtClean="0">
                <a:latin typeface="Arial" panose="020B0604020202020204" pitchFamily="34" charset="0"/>
                <a:cs typeface="Arial" panose="020B0604020202020204" pitchFamily="34" charset="0"/>
              </a:rPr>
              <a:t>Introduce the activity</a:t>
            </a:r>
          </a:p>
          <a:p>
            <a:pPr>
              <a:defRPr/>
            </a:pPr>
            <a:endParaRPr lang="en-GB" altLang="en-US" sz="1000" b="1"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smtClean="0">
                <a:latin typeface="Arial" panose="020B0604020202020204" pitchFamily="34" charset="0"/>
                <a:cs typeface="Arial" panose="020B0604020202020204" pitchFamily="34" charset="0"/>
              </a:rPr>
              <a:t>Explain that Green Living is a team activity looking at the impact of housing developments on the environment and on existing communities. </a:t>
            </a:r>
          </a:p>
          <a:p>
            <a:pPr marL="0" indent="0">
              <a:buFont typeface="Arial" panose="020B0604020202020204" pitchFamily="34" charset="0"/>
              <a:buNone/>
              <a:defRPr/>
            </a:pPr>
            <a:endParaRPr lang="en-GB" altLang="en-US" sz="10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smtClean="0">
                <a:latin typeface="Arial" panose="020B0604020202020204" pitchFamily="34" charset="0"/>
                <a:cs typeface="Arial" panose="020B0604020202020204" pitchFamily="34" charset="0"/>
              </a:rPr>
              <a:t>It looks at several of the key themes involved in sustainable design as well as introducing some of the professional and management careers in construction. </a:t>
            </a:r>
          </a:p>
          <a:p>
            <a:pPr marL="0" indent="0">
              <a:buFont typeface="Arial" panose="020B0604020202020204" pitchFamily="34" charset="0"/>
              <a:buNone/>
              <a:defRPr/>
            </a:pPr>
            <a:endParaRPr lang="en-GB" altLang="en-US" sz="10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smtClean="0">
                <a:latin typeface="Arial" panose="020B0604020202020204" pitchFamily="34" charset="0"/>
                <a:cs typeface="Arial" panose="020B0604020202020204" pitchFamily="34" charset="0"/>
              </a:rPr>
              <a:t>Participants will design and produce a 3D model layout of a sustainable (green) mixed housing development, showing details such as vehicle and pedestrian access, car parking, individual plot boundaries and other features.</a:t>
            </a:r>
          </a:p>
          <a:p>
            <a:pPr marL="0" indent="0">
              <a:buFont typeface="Arial" panose="020B0604020202020204" pitchFamily="34" charset="0"/>
              <a:buNone/>
              <a:defRPr/>
            </a:pPr>
            <a:endParaRPr lang="en-GB" altLang="en-US" sz="10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smtClean="0">
                <a:latin typeface="Arial" panose="020B0604020202020204" pitchFamily="34" charset="0"/>
                <a:cs typeface="Arial" panose="020B0604020202020204" pitchFamily="34" charset="0"/>
              </a:rPr>
              <a:t>Participants will work in small teams (4-6 members) with each team acting as a house building company and will need to compete against the other teams for the work by producing a tender  and presenting their  design.</a:t>
            </a:r>
          </a:p>
          <a:p>
            <a:pPr marL="0" indent="0">
              <a:buFont typeface="Arial" panose="020B0604020202020204" pitchFamily="34" charset="0"/>
              <a:buNone/>
              <a:defRPr/>
            </a:pPr>
            <a:endParaRPr lang="en-GB" altLang="en-US" sz="10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1000" dirty="0" smtClean="0">
                <a:latin typeface="Arial" panose="020B0604020202020204" pitchFamily="34" charset="0"/>
                <a:cs typeface="Arial" panose="020B0604020202020204" pitchFamily="34" charset="0"/>
              </a:rPr>
              <a:t>Each team (house builder/company) will present their submission to the ‘client’ who then decides which house builder will win the work. (There is a judging sheet to assist with this)</a:t>
            </a:r>
          </a:p>
          <a:p>
            <a:pPr>
              <a:defRPr/>
            </a:pPr>
            <a:endParaRPr lang="en-GB" altLang="en-US" sz="1000" dirty="0" smtClean="0">
              <a:latin typeface="Arial" panose="020B0604020202020204" pitchFamily="34" charset="0"/>
              <a:cs typeface="Arial" panose="020B0604020202020204" pitchFamily="34" charset="0"/>
            </a:endParaRPr>
          </a:p>
          <a:p>
            <a:pPr>
              <a:defRPr/>
            </a:pPr>
            <a:r>
              <a:rPr lang="en-GB" altLang="en-US" sz="1000" dirty="0" smtClean="0">
                <a:latin typeface="Arial" panose="020B0604020202020204" pitchFamily="34" charset="0"/>
                <a:cs typeface="Arial" panose="020B0604020202020204" pitchFamily="34" charset="0"/>
              </a:rPr>
              <a:t>To further set the scene ask participants to watch the following short video 2.26 minutes. This can take up to 10 minute</a:t>
            </a:r>
            <a:r>
              <a:rPr lang="en-GB" altLang="en-US" sz="1000" baseline="0" dirty="0" smtClean="0">
                <a:latin typeface="Arial" panose="020B0604020202020204" pitchFamily="34" charset="0"/>
                <a:cs typeface="Arial" panose="020B0604020202020204" pitchFamily="34" charset="0"/>
              </a:rPr>
              <a:t> to download and will require internet access. </a:t>
            </a:r>
            <a:endParaRPr lang="en-GB" altLang="en-US" sz="1000" dirty="0" smtClean="0">
              <a:latin typeface="Arial" panose="020B0604020202020204" pitchFamily="34" charset="0"/>
              <a:cs typeface="Arial" panose="020B0604020202020204" pitchFamily="34" charset="0"/>
            </a:endParaRPr>
          </a:p>
          <a:p>
            <a:pPr>
              <a:defRPr/>
            </a:pPr>
            <a:r>
              <a:rPr lang="en-GB" altLang="en-US" sz="1000" u="sng" dirty="0" smtClean="0">
                <a:latin typeface="Arial" panose="020B0604020202020204" pitchFamily="34" charset="0"/>
                <a:cs typeface="Arial" panose="020B0604020202020204" pitchFamily="34" charset="0"/>
                <a:hlinkClick r:id="rId3"/>
              </a:rPr>
              <a:t>https://rtpi.iweb-storage.com/s/IjU1ODE3ZjE5NmExODkyNmNmYWU4NDNjZiI.xrT02gqmyoYWyfcpIh0rf9lcx6c</a:t>
            </a:r>
            <a:endParaRPr lang="en-GB" altLang="en-US" sz="1000" dirty="0" smtClean="0">
              <a:latin typeface="Arial" panose="020B0604020202020204" pitchFamily="34" charset="0"/>
              <a:cs typeface="Arial" panose="020B0604020202020204" pitchFamily="34" charset="0"/>
            </a:endParaRPr>
          </a:p>
          <a:p>
            <a:pPr>
              <a:defRPr/>
            </a:pPr>
            <a:r>
              <a:rPr lang="en-GB" altLang="en-US" sz="1000" dirty="0" smtClean="0">
                <a:latin typeface="Arial" panose="020B0604020202020204" pitchFamily="34" charset="0"/>
                <a:cs typeface="Arial" panose="020B0604020202020204" pitchFamily="34" charset="0"/>
              </a:rPr>
              <a:t>When the video ends explain that more details are going to be given about the activity and their Team tasks</a:t>
            </a:r>
          </a:p>
          <a:p>
            <a:pPr>
              <a:defRPr/>
            </a:pPr>
            <a:endParaRPr lang="en-GB" altLang="en-US" sz="1000" dirty="0" smtClean="0">
              <a:latin typeface="Arial" panose="020B0604020202020204" pitchFamily="34" charset="0"/>
              <a:cs typeface="Arial" panose="020B0604020202020204" pitchFamily="34" charset="0"/>
            </a:endParaRPr>
          </a:p>
          <a:p>
            <a:pPr>
              <a:defRPr/>
            </a:pPr>
            <a:r>
              <a:rPr lang="en-GB" altLang="en-US" sz="1000" b="1" dirty="0" smtClean="0">
                <a:latin typeface="Arial" panose="020B0604020202020204" pitchFamily="34" charset="0"/>
                <a:cs typeface="Arial" panose="020B0604020202020204" pitchFamily="34" charset="0"/>
              </a:rPr>
              <a:t>The video is not essential to the activity so there is no detriment if it cannot be accessed</a:t>
            </a:r>
          </a:p>
          <a:p>
            <a:pPr>
              <a:defRPr/>
            </a:pPr>
            <a:endParaRPr lang="en-GB" altLang="en-US" sz="1000" dirty="0" smtClean="0"/>
          </a:p>
          <a:p>
            <a:pPr>
              <a:defRPr/>
            </a:pPr>
            <a:endParaRPr lang="en-GB" altLang="en-US" sz="1000" dirty="0" smtClean="0"/>
          </a:p>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smtClean="0">
                <a:latin typeface="Arial" panose="020B0604020202020204" pitchFamily="34" charset="0"/>
                <a:cs typeface="Arial" panose="020B0604020202020204" pitchFamily="34" charset="0"/>
              </a:rPr>
              <a:t>Summarise the activity’s overall brief again.</a:t>
            </a:r>
          </a:p>
          <a:p>
            <a:r>
              <a:rPr lang="en-GB" altLang="en-US" dirty="0" smtClean="0">
                <a:latin typeface="Arial" panose="020B0604020202020204" pitchFamily="34" charset="0"/>
                <a:cs typeface="Arial" panose="020B0604020202020204" pitchFamily="34" charset="0"/>
              </a:rPr>
              <a:t>Bullet 2 </a:t>
            </a:r>
            <a:r>
              <a:rPr lang="en-GB" altLang="en-US" smtClean="0">
                <a:latin typeface="Arial" panose="020B0604020202020204" pitchFamily="34" charset="0"/>
                <a:cs typeface="Arial" panose="020B0604020202020204" pitchFamily="34" charset="0"/>
              </a:rPr>
              <a:t>– an example </a:t>
            </a:r>
            <a:r>
              <a:rPr lang="en-GB" altLang="en-US" dirty="0" smtClean="0">
                <a:latin typeface="Arial" panose="020B0604020202020204" pitchFamily="34" charset="0"/>
                <a:cs typeface="Arial" panose="020B0604020202020204" pitchFamily="34" charset="0"/>
              </a:rPr>
              <a:t>might be to do a lot of hedge planting to shield</a:t>
            </a:r>
            <a:r>
              <a:rPr lang="en-GB" altLang="en-US" baseline="0" dirty="0" smtClean="0">
                <a:latin typeface="Arial" panose="020B0604020202020204" pitchFamily="34" charset="0"/>
                <a:cs typeface="Arial" panose="020B0604020202020204" pitchFamily="34" charset="0"/>
              </a:rPr>
              <a:t> against traffic noise and to encourage wildlife</a:t>
            </a:r>
            <a:endParaRPr lang="en-GB" altLang="en-US"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2576300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Outline how teams will be judged.  </a:t>
            </a:r>
          </a:p>
          <a:p>
            <a:pPr marL="0" indent="0">
              <a:buFont typeface="Arial" panose="020B0604020202020204" pitchFamily="34" charset="0"/>
              <a:buNone/>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Also explain that this is a competition (just as really happens in the construction industry) so each company is competing against each other and there will be a winning team.</a:t>
            </a:r>
          </a:p>
          <a:p>
            <a:pPr marL="0" indent="0">
              <a:buFont typeface="Arial" panose="020B0604020202020204" pitchFamily="34" charset="0"/>
              <a:buNone/>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Explain that teamwork will be monitored throughout.</a:t>
            </a:r>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990735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latin typeface="Arial" panose="020B0604020202020204" pitchFamily="34" charset="0"/>
                <a:cs typeface="Arial" panose="020B0604020202020204" pitchFamily="34" charset="0"/>
              </a:rPr>
              <a:t>Make sure all participants understand what the task is, that they have all the resources they need and that there is a </a:t>
            </a:r>
            <a:r>
              <a:rPr lang="en-US" altLang="en-US" b="1" dirty="0" smtClean="0">
                <a:latin typeface="Arial" panose="020B0604020202020204" pitchFamily="34" charset="0"/>
                <a:cs typeface="Arial" panose="020B0604020202020204" pitchFamily="34" charset="0"/>
              </a:rPr>
              <a:t>clear deadline or time </a:t>
            </a:r>
            <a:r>
              <a:rPr lang="en-US" altLang="en-US" dirty="0" smtClean="0">
                <a:latin typeface="Arial" panose="020B0604020202020204" pitchFamily="34" charset="0"/>
                <a:cs typeface="Arial" panose="020B0604020202020204" pitchFamily="34" charset="0"/>
              </a:rPr>
              <a:t>for completing the task.</a:t>
            </a:r>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632111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Summarise again what they have to do.  </a:t>
            </a:r>
          </a:p>
          <a:p>
            <a:pPr marL="0" indent="0">
              <a:buFont typeface="Arial" panose="020B0604020202020204" pitchFamily="34" charset="0"/>
              <a:buNone/>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Remind them to be mindful of the time. </a:t>
            </a:r>
          </a:p>
          <a:p>
            <a:pPr marL="0" indent="0">
              <a:buFont typeface="Arial" panose="020B0604020202020204" pitchFamily="34" charset="0"/>
              <a:buNone/>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dirty="0" smtClean="0">
                <a:latin typeface="Arial" panose="020B0604020202020204" pitchFamily="34" charset="0"/>
                <a:cs typeface="Arial" panose="020B0604020202020204" pitchFamily="34" charset="0"/>
              </a:rPr>
              <a:t>Ready, set, go!</a:t>
            </a:r>
          </a:p>
          <a:p>
            <a:endParaRPr lang="en-GB" altLang="en-US"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2789389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b="1" dirty="0" smtClean="0">
                <a:latin typeface="Arial" panose="020B0604020202020204" pitchFamily="34" charset="0"/>
                <a:cs typeface="Arial" panose="020B0604020202020204" pitchFamily="34" charset="0"/>
              </a:rPr>
              <a:t>Explain the scenario</a:t>
            </a:r>
          </a:p>
          <a:p>
            <a:pPr>
              <a:defRPr/>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smtClean="0">
                <a:latin typeface="Arial" panose="020B0604020202020204" pitchFamily="34" charset="0"/>
                <a:cs typeface="Arial" panose="020B0604020202020204" pitchFamily="34" charset="0"/>
              </a:rPr>
              <a:t>An entrepreneurial land buyer (somebody who identifies suitable pieces of land for building and development) has purchased a piece of land on which they think it would be good business to build a housing estate.   </a:t>
            </a:r>
          </a:p>
          <a:p>
            <a:pPr marL="171450" indent="-171450">
              <a:buFont typeface="Arial" panose="020B0604020202020204" pitchFamily="34" charset="0"/>
              <a:buChar char="•"/>
              <a:defRPr/>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smtClean="0">
                <a:latin typeface="Arial" panose="020B0604020202020204" pitchFamily="34" charset="0"/>
                <a:cs typeface="Arial" panose="020B0604020202020204" pitchFamily="34" charset="0"/>
              </a:rPr>
              <a:t>Each company must plan and create a small, sustainable, environmentally friendly housing estate model in 3D, taking into account certain criteria which will be explained in a moment and are all included in the participant brief.  </a:t>
            </a:r>
          </a:p>
          <a:p>
            <a:pPr marL="0" indent="0">
              <a:buFont typeface="Arial" panose="020B0604020202020204" pitchFamily="34" charset="0"/>
              <a:buNone/>
              <a:defRPr/>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smtClean="0">
                <a:latin typeface="Arial" panose="020B0604020202020204" pitchFamily="34" charset="0"/>
                <a:cs typeface="Arial" panose="020B0604020202020204" pitchFamily="34" charset="0"/>
              </a:rPr>
              <a:t>Each company must produce a tender (costing or bid) for the development and must present their ideas to the land buyer in order to win the work.</a:t>
            </a:r>
          </a:p>
          <a:p>
            <a:pPr marL="0" indent="0">
              <a:buFont typeface="Arial" panose="020B0604020202020204" pitchFamily="34" charset="0"/>
              <a:buNone/>
              <a:defRPr/>
            </a:pPr>
            <a:endParaRPr lang="en-GB" altLang="en-US"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dirty="0" smtClean="0">
                <a:latin typeface="Arial" panose="020B0604020202020204" pitchFamily="34" charset="0"/>
                <a:cs typeface="Arial" panose="020B0604020202020204" pitchFamily="34" charset="0"/>
              </a:rPr>
              <a:t>All team members must contribute to the presentation.</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82663" y="284163"/>
            <a:ext cx="4892675" cy="2752725"/>
          </a:xfrm>
        </p:spPr>
      </p:sp>
      <p:sp>
        <p:nvSpPr>
          <p:cNvPr id="3" name="Notes Placeholder 2"/>
          <p:cNvSpPr>
            <a:spLocks noGrp="1"/>
          </p:cNvSpPr>
          <p:nvPr>
            <p:ph type="body" idx="1"/>
          </p:nvPr>
        </p:nvSpPr>
        <p:spPr>
          <a:xfrm>
            <a:off x="685800" y="3139081"/>
            <a:ext cx="5486400" cy="4114800"/>
          </a:xfrm>
        </p:spPr>
        <p:txBody>
          <a:bodyPr/>
          <a:lstStyle/>
          <a:p>
            <a:pPr marL="171450"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The field that has been purchased has certain features which are listed on this slide. </a:t>
            </a:r>
          </a:p>
          <a:p>
            <a:pPr>
              <a:defRPr/>
            </a:pPr>
            <a:endParaRPr lang="en-GB" altLang="en-US" sz="9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It is recommended that you go through each of the features and discuss the implications of each one. For example:</a:t>
            </a:r>
          </a:p>
          <a:p>
            <a:pPr marL="628650" lvl="1"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What would be the affect of the pollution and noise from the nearby dual carriageway on those who will live on the new housing estate? Can anything be done to mitigate the effect, e.g. screening with hedges or trees?  </a:t>
            </a:r>
          </a:p>
          <a:p>
            <a:pPr marL="628650" lvl="1"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Should the gravel pit be retained or filled in and landscaped? Are there any safety risks for future residents if it is retained?</a:t>
            </a:r>
          </a:p>
          <a:p>
            <a:pPr marL="628650" lvl="1"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Discuss where access to the new estate might be. Perhaps for safety reasons it would be better to access from the B-road? </a:t>
            </a:r>
          </a:p>
          <a:p>
            <a:pPr marL="457200" lvl="1" indent="0">
              <a:buFont typeface="Arial" panose="020B0604020202020204" pitchFamily="34" charset="0"/>
              <a:buNone/>
              <a:defRPr/>
            </a:pPr>
            <a:endParaRPr lang="en-GB" altLang="en-US" sz="9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Try not to influence team decisions but stimulate their own thoughts.</a:t>
            </a:r>
          </a:p>
          <a:p>
            <a:pPr marL="0" indent="0">
              <a:buFont typeface="Arial" panose="020B0604020202020204" pitchFamily="34" charset="0"/>
              <a:buNone/>
              <a:defRPr/>
            </a:pPr>
            <a:endParaRPr lang="en-GB" altLang="en-US" sz="9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altLang="en-US" sz="900" dirty="0" smtClean="0">
                <a:latin typeface="Arial" panose="020B0604020202020204" pitchFamily="34" charset="0"/>
                <a:cs typeface="Arial" panose="020B0604020202020204" pitchFamily="34" charset="0"/>
              </a:rPr>
              <a:t>Participants should be encouraged to use the A3 sheet for their estate plan </a:t>
            </a:r>
            <a:r>
              <a:rPr lang="en-GB" altLang="en-US" sz="900" b="1" dirty="0" smtClean="0">
                <a:latin typeface="Arial" panose="020B0604020202020204" pitchFamily="34" charset="0"/>
                <a:cs typeface="Arial" panose="020B0604020202020204" pitchFamily="34" charset="0"/>
              </a:rPr>
              <a:t>only</a:t>
            </a:r>
            <a:r>
              <a:rPr lang="en-GB" altLang="en-US" sz="900" dirty="0" smtClean="0">
                <a:latin typeface="Arial" panose="020B0604020202020204" pitchFamily="34" charset="0"/>
                <a:cs typeface="Arial" panose="020B0604020202020204" pitchFamily="34" charset="0"/>
              </a:rPr>
              <a:t>. Suggest that they place this sheet on flipchart paper or A2 paper so that the surrounding features can be marked on that. To view an example below, please choose ‘Notes Page’ view.</a:t>
            </a:r>
          </a:p>
          <a:p>
            <a:pPr>
              <a:defRPr/>
            </a:pPr>
            <a:r>
              <a:rPr lang="en-GB" altLang="en-US" dirty="0" smtClean="0"/>
              <a:t> </a:t>
            </a:r>
          </a:p>
          <a:p>
            <a:pPr>
              <a:defRPr/>
            </a:pPr>
            <a:endParaRPr lang="en-GB" altLang="en-US" dirty="0" smtClean="0"/>
          </a:p>
          <a:p>
            <a:pPr>
              <a:defRPr/>
            </a:pPr>
            <a:endParaRPr lang="en-GB" altLang="en-US" dirty="0" smtClean="0"/>
          </a:p>
          <a:p>
            <a:pPr>
              <a:defRPr/>
            </a:pPr>
            <a:endParaRPr lang="en-GB" altLang="en-US" dirty="0" smtClean="0"/>
          </a:p>
          <a:p>
            <a:pPr>
              <a:defRPr/>
            </a:pPr>
            <a:endParaRPr lang="en-GB" altLang="en-US" dirty="0" smtClean="0"/>
          </a:p>
          <a:p>
            <a:pPr>
              <a:defRPr/>
            </a:pPr>
            <a:endParaRPr lang="en-GB" altLang="en-US" dirty="0" smtClean="0"/>
          </a:p>
          <a:p>
            <a:pPr>
              <a:defRPr/>
            </a:pPr>
            <a:r>
              <a:rPr lang="en-GB" altLang="en-US" dirty="0" smtClean="0"/>
              <a:t> </a:t>
            </a:r>
          </a:p>
          <a:p>
            <a:pPr>
              <a:defRPr/>
            </a:pPr>
            <a:endParaRPr lang="en-GB" altLang="en-US"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185" y="5678605"/>
            <a:ext cx="5729630" cy="3173882"/>
          </a:xfrm>
          <a:prstGeom prst="rect">
            <a:avLst/>
          </a:prstGeom>
        </p:spPr>
      </p:pic>
    </p:spTree>
    <p:extLst>
      <p:ext uri="{BB962C8B-B14F-4D97-AF65-F5344CB8AC3E}">
        <p14:creationId xmlns:p14="http://schemas.microsoft.com/office/powerpoint/2010/main" val="1706901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endParaRPr lang="en-GB" altLang="en-US" dirty="0" smtClean="0"/>
          </a:p>
          <a:p>
            <a:pPr marL="171450" indent="-171450">
              <a:buFont typeface="Arial" panose="020B0604020202020204" pitchFamily="34" charset="0"/>
              <a:buChar char="•"/>
              <a:defRPr/>
            </a:pPr>
            <a:r>
              <a:rPr lang="en-GB" altLang="en-US" dirty="0" smtClean="0"/>
              <a:t>Explain that the client has certain requirements for the development, but that they don’t have any fixed ideas about the layout of the finished estate. </a:t>
            </a:r>
          </a:p>
          <a:p>
            <a:pPr marL="0" indent="0">
              <a:buFont typeface="Arial" panose="020B0604020202020204" pitchFamily="34" charset="0"/>
              <a:buNone/>
              <a:defRPr/>
            </a:pPr>
            <a:endParaRPr lang="en-GB" altLang="en-US" dirty="0" smtClean="0"/>
          </a:p>
          <a:p>
            <a:pPr marL="171450" indent="-171450">
              <a:buFont typeface="Arial" panose="020B0604020202020204" pitchFamily="34" charset="0"/>
              <a:buChar char="•"/>
              <a:defRPr/>
            </a:pPr>
            <a:r>
              <a:rPr lang="en-GB" altLang="en-US" dirty="0" smtClean="0"/>
              <a:t>Ten houses, in a mix of styles, must be built on the site.</a:t>
            </a:r>
          </a:p>
          <a:p>
            <a:pPr marL="0" indent="0">
              <a:buFont typeface="Arial" panose="020B0604020202020204" pitchFamily="34" charset="0"/>
              <a:buNone/>
              <a:defRPr/>
            </a:pPr>
            <a:endParaRPr lang="en-GB" altLang="en-US" dirty="0" smtClean="0"/>
          </a:p>
          <a:p>
            <a:pPr marL="171450" indent="-171450">
              <a:buFont typeface="Arial" panose="020B0604020202020204" pitchFamily="34" charset="0"/>
              <a:buChar char="•"/>
              <a:defRPr/>
            </a:pPr>
            <a:r>
              <a:rPr lang="en-GB" altLang="en-US" dirty="0" smtClean="0"/>
              <a:t>Explain that the housing templates, once formed, can be placed to create detached, semi-detached or terraced houses and bungalows. A clear diagram of how to make the templates into 3D models is in the participant brief.</a:t>
            </a:r>
          </a:p>
          <a:p>
            <a:pPr marL="0" indent="0">
              <a:buFont typeface="Arial" panose="020B0604020202020204" pitchFamily="34" charset="0"/>
              <a:buNone/>
              <a:defRPr/>
            </a:pPr>
            <a:endParaRPr lang="en-GB" altLang="en-US" dirty="0" smtClean="0"/>
          </a:p>
          <a:p>
            <a:pPr marL="171450" indent="-171450">
              <a:buFont typeface="Arial" panose="020B0604020202020204" pitchFamily="34" charset="0"/>
              <a:buChar char="•"/>
              <a:defRPr/>
            </a:pPr>
            <a:r>
              <a:rPr lang="en-GB" altLang="en-US" dirty="0" smtClean="0"/>
              <a:t>Discuss the merits of each type of dwelling and who might want to buy them, e.g. three-storey buildings may be more attractive to families, while bungalows may be more attractive to older people or those with limited mobility. Again, aim to generate discussion, not to influence thoughts and ideas.</a:t>
            </a:r>
          </a:p>
          <a:p>
            <a:pPr marL="0" indent="0">
              <a:buFont typeface="Arial" panose="020B0604020202020204" pitchFamily="34" charset="0"/>
              <a:buNone/>
              <a:defRPr/>
            </a:pPr>
            <a:endParaRPr lang="en-GB" altLang="en-US" dirty="0" smtClean="0"/>
          </a:p>
          <a:p>
            <a:pPr marL="171450" indent="-171450">
              <a:buFont typeface="Arial" panose="020B0604020202020204" pitchFamily="34" charset="0"/>
              <a:buChar char="•"/>
              <a:defRPr/>
            </a:pPr>
            <a:r>
              <a:rPr lang="en-GB" altLang="en-US" dirty="0" smtClean="0"/>
              <a:t>Participants could be prompted to consider housing estates in their own area and compare design pros and cons.</a:t>
            </a:r>
          </a:p>
          <a:p>
            <a:pPr>
              <a:defRPr/>
            </a:pPr>
            <a:endParaRPr lang="en-GB" altLang="en-US"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3369342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smtClean="0">
                <a:latin typeface="Arial" panose="020B0604020202020204" pitchFamily="34" charset="0"/>
                <a:cs typeface="Arial" panose="020B0604020202020204" pitchFamily="34" charset="0"/>
              </a:rPr>
              <a:t>Explain that the client wishes each property on the development to use green design and technologies. You may also want to introduce and explain the meaning of the word ‘sustainable’.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It may be beneficial to discuss some ideas for green design/technologies with participants.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The client requires each property type to have the same two types of renewables fitted, e.g. all bungalows would be fitted with the same two renewables.</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The most common renewables are photovoltaic (solar) panels, wind turbines, biomass boilers, geothermal heating/cooling systems and rainwater harvesting.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A short description of each of these renewables is in the participant brief but, if there is time and access to the internet, participants may want to carry out some research.</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For example, some housing developments install large biomass boilers to heat whole estates, rather than small individual ones per household. Photovoltaic (solar) panels are usually placed on property roofs, but participants should be allowed to come up with their own ideas which can explain in their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2736736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smtClean="0">
                <a:latin typeface="Arial" panose="020B0604020202020204" pitchFamily="34" charset="0"/>
                <a:cs typeface="Arial" panose="020B0604020202020204" pitchFamily="34" charset="0"/>
              </a:rPr>
              <a:t>Ensure that participants are aware of these other considerations for their housing development.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eaLnBrk="1" hangingPunct="1">
              <a:spcBef>
                <a:spcPct val="0"/>
              </a:spcBef>
              <a:buFontTx/>
              <a:buChar char="•"/>
            </a:pPr>
            <a:r>
              <a:rPr lang="en-US" altLang="en-US" dirty="0" smtClean="0">
                <a:latin typeface="Arial" panose="020B0604020202020204" pitchFamily="34" charset="0"/>
                <a:cs typeface="Arial" panose="020B0604020202020204" pitchFamily="34" charset="0"/>
              </a:rPr>
              <a:t>Emphasize that ultimately there are no right or wrong answers to their company’s design but they must have followed all the criteria on the participant brief and explain their decisions in the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2336224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altLang="en-US" dirty="0" smtClean="0">
                <a:latin typeface="Arial" panose="020B0604020202020204" pitchFamily="34" charset="0"/>
                <a:cs typeface="Arial" panose="020B0604020202020204" pitchFamily="34" charset="0"/>
              </a:rPr>
              <a:t>Explain that a tender is a financial document that shows all the costs of the development, not just building each property but also carrying out the remedial work, and installing services and green technologies. The tender submission document is in the participant brief.</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You may need to explain what ‘services’ and ‘remedial works’ are. Please</a:t>
            </a:r>
            <a:r>
              <a:rPr lang="en-GB" altLang="en-US" baseline="0" dirty="0" smtClean="0">
                <a:latin typeface="Arial" panose="020B0604020202020204" pitchFamily="34" charset="0"/>
                <a:cs typeface="Arial" panose="020B0604020202020204" pitchFamily="34" charset="0"/>
              </a:rPr>
              <a:t> see Participant Brief, Vocabulary section for definitions.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Each company must also decide on their own profit margin.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Explain that, in the construction industry, there may be several reasons why a company may not go for maximum profit in their tender, e.g. they may wish to be more competitive on price and hope to win future work with the same client.</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Also explain that, once the participants add their own profit margin, the client who is selling the houses will add 30% profit as well. This will affect the final selling price of the houses. Remind them they will not be required to calculate the final cost for their tender submission sheet but they need to bear the cost to the house buyer in mind. </a:t>
            </a:r>
          </a:p>
          <a:p>
            <a:pPr marL="0" indent="0">
              <a:buFontTx/>
              <a:buNone/>
            </a:pPr>
            <a:endParaRPr lang="en-GB" altLang="en-US" dirty="0" smtClean="0">
              <a:latin typeface="Arial" panose="020B0604020202020204" pitchFamily="34" charset="0"/>
              <a:cs typeface="Arial" panose="020B0604020202020204" pitchFamily="34" charset="0"/>
            </a:endParaRPr>
          </a:p>
          <a:p>
            <a:pPr marL="171450" indent="-171450">
              <a:buFontTx/>
              <a:buChar char="•"/>
            </a:pPr>
            <a:r>
              <a:rPr lang="en-GB" altLang="en-US" dirty="0" smtClean="0">
                <a:latin typeface="Arial" panose="020B0604020202020204" pitchFamily="34" charset="0"/>
                <a:cs typeface="Arial" panose="020B0604020202020204" pitchFamily="34" charset="0"/>
              </a:rPr>
              <a:t>Again, remind participants that they will be expected to include any reasoning in their presentation at the end of the activity.</a:t>
            </a:r>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2730546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smtClean="0">
                <a:latin typeface="Arial" panose="020B0604020202020204" pitchFamily="34" charset="0"/>
                <a:cs typeface="Arial" panose="020B0604020202020204" pitchFamily="34" charset="0"/>
              </a:rPr>
              <a:t>If participants are not already in teams </a:t>
            </a:r>
            <a:r>
              <a:rPr lang="en-GB" altLang="en-US" dirty="0" smtClean="0">
                <a:latin typeface="Arial" panose="020B0604020202020204" pitchFamily="34" charset="0"/>
                <a:cs typeface="Arial" panose="020B0604020202020204" pitchFamily="34" charset="0"/>
              </a:rPr>
              <a:t>take time now to put them into groups of 4 to 6.</a:t>
            </a:r>
          </a:p>
          <a:p>
            <a:endParaRPr lang="en-GB" altLang="en-US" dirty="0" smtClean="0">
              <a:latin typeface="Arial" panose="020B0604020202020204" pitchFamily="34" charset="0"/>
              <a:cs typeface="Arial" panose="020B0604020202020204" pitchFamily="34" charset="0"/>
            </a:endParaRPr>
          </a:p>
          <a:p>
            <a:r>
              <a:rPr lang="en-GB" altLang="en-US" dirty="0" smtClean="0">
                <a:latin typeface="Arial" panose="020B0604020202020204" pitchFamily="34" charset="0"/>
                <a:cs typeface="Arial" panose="020B0604020202020204" pitchFamily="34" charset="0"/>
              </a:rPr>
              <a:t>Make sure that each group has:</a:t>
            </a:r>
          </a:p>
          <a:p>
            <a:endParaRPr lang="en-GB" altLang="en-US" dirty="0" smtClean="0">
              <a:latin typeface="Arial" panose="020B0604020202020204" pitchFamily="34" charset="0"/>
              <a:cs typeface="Arial" panose="020B0604020202020204" pitchFamily="34" charset="0"/>
            </a:endParaRPr>
          </a:p>
          <a:p>
            <a:r>
              <a:rPr lang="en-GB" altLang="en-US" dirty="0" smtClean="0">
                <a:latin typeface="Arial" panose="020B0604020202020204" pitchFamily="34" charset="0"/>
                <a:cs typeface="Arial" panose="020B0604020202020204" pitchFamily="34" charset="0"/>
              </a:rPr>
              <a:t>•1 x participant brief</a:t>
            </a:r>
          </a:p>
          <a:p>
            <a:r>
              <a:rPr lang="en-GB" altLang="en-US" dirty="0" smtClean="0">
                <a:latin typeface="Arial" panose="020B0604020202020204" pitchFamily="34" charset="0"/>
                <a:cs typeface="Arial" panose="020B0604020202020204" pitchFamily="34" charset="0"/>
              </a:rPr>
              <a:t>•6 x sticky labels for job titles</a:t>
            </a:r>
          </a:p>
          <a:p>
            <a:r>
              <a:rPr lang="en-GB" altLang="en-US" dirty="0" smtClean="0">
                <a:latin typeface="Arial" panose="020B0604020202020204" pitchFamily="34" charset="0"/>
                <a:cs typeface="Arial" panose="020B0604020202020204" pitchFamily="34" charset="0"/>
              </a:rPr>
              <a:t>•2 x blank A3 sheets </a:t>
            </a:r>
          </a:p>
          <a:p>
            <a:r>
              <a:rPr lang="en-GB" altLang="en-US" dirty="0" smtClean="0">
                <a:latin typeface="Arial" panose="020B0604020202020204" pitchFamily="34" charset="0"/>
                <a:cs typeface="Arial" panose="020B0604020202020204" pitchFamily="34" charset="0"/>
              </a:rPr>
              <a:t>•1 x blank A2 or flipchart sheet </a:t>
            </a:r>
          </a:p>
          <a:p>
            <a:r>
              <a:rPr lang="en-GB" altLang="en-US" dirty="0" smtClean="0">
                <a:latin typeface="Arial" panose="020B0604020202020204" pitchFamily="34" charset="0"/>
                <a:cs typeface="Arial" panose="020B0604020202020204" pitchFamily="34" charset="0"/>
              </a:rPr>
              <a:t>•1 x set of coloured pens or pencils </a:t>
            </a:r>
          </a:p>
          <a:p>
            <a:r>
              <a:rPr lang="en-GB" altLang="en-US" dirty="0" smtClean="0">
                <a:latin typeface="Arial" panose="020B0604020202020204" pitchFamily="34" charset="0"/>
                <a:cs typeface="Arial" panose="020B0604020202020204" pitchFamily="34" charset="0"/>
              </a:rPr>
              <a:t>•1 x glue stick or sticky tape</a:t>
            </a:r>
          </a:p>
          <a:p>
            <a:r>
              <a:rPr lang="en-GB" altLang="en-US" dirty="0" smtClean="0">
                <a:latin typeface="Arial" panose="020B0604020202020204" pitchFamily="34" charset="0"/>
                <a:cs typeface="Arial" panose="020B0604020202020204" pitchFamily="34" charset="0"/>
              </a:rPr>
              <a:t>•2 x pair of scissors</a:t>
            </a:r>
          </a:p>
          <a:p>
            <a:r>
              <a:rPr lang="en-GB" altLang="en-US" dirty="0" smtClean="0">
                <a:latin typeface="Arial" panose="020B0604020202020204" pitchFamily="34" charset="0"/>
                <a:cs typeface="Arial" panose="020B0604020202020204" pitchFamily="34" charset="0"/>
              </a:rPr>
              <a:t>•1 x calculator</a:t>
            </a:r>
          </a:p>
          <a:p>
            <a:r>
              <a:rPr lang="en-GB" altLang="en-US" dirty="0" smtClean="0">
                <a:latin typeface="Arial" panose="020B0604020202020204" pitchFamily="34" charset="0"/>
                <a:cs typeface="Arial" panose="020B0604020202020204" pitchFamily="34" charset="0"/>
              </a:rPr>
              <a:t>•Rulers/pencils/pens/erasers/pencil</a:t>
            </a:r>
            <a:r>
              <a:rPr lang="en-GB" altLang="en-US" baseline="0" dirty="0" smtClean="0">
                <a:latin typeface="Arial" panose="020B0604020202020204" pitchFamily="34" charset="0"/>
                <a:cs typeface="Arial" panose="020B0604020202020204" pitchFamily="34" charset="0"/>
              </a:rPr>
              <a:t> </a:t>
            </a:r>
            <a:r>
              <a:rPr lang="en-GB" altLang="en-US" dirty="0" smtClean="0">
                <a:latin typeface="Arial" panose="020B0604020202020204" pitchFamily="34" charset="0"/>
                <a:cs typeface="Arial" panose="020B0604020202020204" pitchFamily="34" charset="0"/>
              </a:rPr>
              <a:t>sharpener </a:t>
            </a:r>
          </a:p>
          <a:p>
            <a:r>
              <a:rPr lang="en-GB" altLang="en-US" dirty="0" smtClean="0">
                <a:latin typeface="Arial" panose="020B0604020202020204" pitchFamily="34" charset="0"/>
                <a:cs typeface="Arial" panose="020B0604020202020204" pitchFamily="34" charset="0"/>
              </a:rPr>
              <a:t>•Spare paper for rough working </a:t>
            </a:r>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3035532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b="1" dirty="0" smtClean="0">
                <a:latin typeface="Arial" panose="020B0604020202020204" pitchFamily="34" charset="0"/>
                <a:cs typeface="Arial" panose="020B0604020202020204" pitchFamily="34" charset="0"/>
              </a:rPr>
              <a:t>Setting up the company</a:t>
            </a:r>
          </a:p>
          <a:p>
            <a:pPr>
              <a:defRPr/>
            </a:pPr>
            <a:endParaRPr lang="en-GB" altLang="en-US" b="1" dirty="0" smtClean="0">
              <a:latin typeface="Arial" panose="020B0604020202020204" pitchFamily="34" charset="0"/>
              <a:cs typeface="Arial" panose="020B0604020202020204" pitchFamily="34" charset="0"/>
            </a:endParaRPr>
          </a:p>
          <a:p>
            <a:pPr>
              <a:defRPr/>
            </a:pPr>
            <a:r>
              <a:rPr lang="en-GB" altLang="en-US" dirty="0" smtClean="0">
                <a:latin typeface="Arial" panose="020B0604020202020204" pitchFamily="34" charset="0"/>
                <a:cs typeface="Arial" panose="020B0604020202020204" pitchFamily="34" charset="0"/>
              </a:rPr>
              <a:t>Explain that each team will need to think of a suitable name for their building company.</a:t>
            </a:r>
          </a:p>
          <a:p>
            <a:pPr>
              <a:defRPr/>
            </a:pPr>
            <a:endParaRPr lang="en-GB" altLang="en-US" dirty="0" smtClean="0">
              <a:latin typeface="Arial" panose="020B0604020202020204" pitchFamily="34" charset="0"/>
              <a:cs typeface="Arial" panose="020B0604020202020204" pitchFamily="34" charset="0"/>
            </a:endParaRPr>
          </a:p>
          <a:p>
            <a:pPr>
              <a:defRPr/>
            </a:pPr>
            <a:r>
              <a:rPr lang="en-GB" altLang="en-US" dirty="0" smtClean="0">
                <a:latin typeface="Arial" panose="020B0604020202020204" pitchFamily="34" charset="0"/>
                <a:cs typeface="Arial" panose="020B0604020202020204" pitchFamily="34" charset="0"/>
              </a:rPr>
              <a:t>They also need to decide who will take on the following roles (fuller descriptions are in the participant brief):</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Project manager</a:t>
            </a:r>
            <a:r>
              <a:rPr lang="en-GB" altLang="en-US" dirty="0" smtClean="0">
                <a:latin typeface="Arial" panose="020B0604020202020204" pitchFamily="34" charset="0"/>
                <a:cs typeface="Arial" panose="020B0604020202020204" pitchFamily="34" charset="0"/>
              </a:rPr>
              <a:t>: the overall team leader and timekeeper.</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Sustainability manager</a:t>
            </a:r>
            <a:r>
              <a:rPr lang="en-GB" altLang="en-US" dirty="0" smtClean="0">
                <a:latin typeface="Arial" panose="020B0604020202020204" pitchFamily="34" charset="0"/>
                <a:cs typeface="Arial" panose="020B0604020202020204" pitchFamily="34" charset="0"/>
              </a:rPr>
              <a:t>: gathers information about the renewables to disseminate to the team.</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Architect</a:t>
            </a:r>
            <a:r>
              <a:rPr lang="en-GB" altLang="en-US" dirty="0" smtClean="0">
                <a:latin typeface="Arial" panose="020B0604020202020204" pitchFamily="34" charset="0"/>
                <a:cs typeface="Arial" panose="020B0604020202020204" pitchFamily="34" charset="0"/>
              </a:rPr>
              <a:t>: makes the 3D model houses.</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Civil engineer</a:t>
            </a:r>
            <a:r>
              <a:rPr lang="en-GB" altLang="en-US" dirty="0" smtClean="0">
                <a:latin typeface="Arial" panose="020B0604020202020204" pitchFamily="34" charset="0"/>
                <a:cs typeface="Arial" panose="020B0604020202020204" pitchFamily="34" charset="0"/>
              </a:rPr>
              <a:t>: marks out the roads and pathways.</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Quantity surveyor</a:t>
            </a:r>
            <a:r>
              <a:rPr lang="en-GB" altLang="en-US" dirty="0" smtClean="0">
                <a:latin typeface="Arial" panose="020B0604020202020204" pitchFamily="34" charset="0"/>
                <a:cs typeface="Arial" panose="020B0604020202020204" pitchFamily="34" charset="0"/>
              </a:rPr>
              <a:t>: produces the tender and sales forecasts.</a:t>
            </a:r>
          </a:p>
          <a:p>
            <a:pPr marL="171450" indent="-171450">
              <a:buFont typeface="Arial" panose="020B0604020202020204" pitchFamily="34" charset="0"/>
              <a:buChar char="•"/>
              <a:defRPr/>
            </a:pPr>
            <a:r>
              <a:rPr lang="en-GB" altLang="en-US" b="1" dirty="0" smtClean="0">
                <a:latin typeface="Arial" panose="020B0604020202020204" pitchFamily="34" charset="0"/>
                <a:cs typeface="Arial" panose="020B0604020202020204" pitchFamily="34" charset="0"/>
              </a:rPr>
              <a:t>Bid manager</a:t>
            </a:r>
            <a:r>
              <a:rPr lang="en-GB" altLang="en-US" dirty="0" smtClean="0">
                <a:latin typeface="Arial" panose="020B0604020202020204" pitchFamily="34" charset="0"/>
                <a:cs typeface="Arial" panose="020B0604020202020204" pitchFamily="34" charset="0"/>
              </a:rPr>
              <a:t>: drafts out the presentation making sure everyone contributes.</a:t>
            </a:r>
          </a:p>
          <a:p>
            <a:pPr>
              <a:defRPr/>
            </a:pPr>
            <a:endParaRPr lang="en-GB" altLang="en-US" dirty="0" smtClean="0">
              <a:latin typeface="Arial" panose="020B0604020202020204" pitchFamily="34" charset="0"/>
              <a:cs typeface="Arial" panose="020B0604020202020204" pitchFamily="34" charset="0"/>
            </a:endParaRPr>
          </a:p>
          <a:p>
            <a:pPr>
              <a:defRPr/>
            </a:pPr>
            <a:r>
              <a:rPr lang="en-GB" altLang="en-US" b="1" dirty="0" smtClean="0">
                <a:latin typeface="Arial" panose="020B0604020202020204" pitchFamily="34" charset="0"/>
                <a:cs typeface="Arial" panose="020B0604020202020204" pitchFamily="34" charset="0"/>
              </a:rPr>
              <a:t>Teams do not have to make these decisions until the end of this presentation.</a:t>
            </a:r>
          </a:p>
          <a:p>
            <a:pPr>
              <a:defRPr/>
            </a:pPr>
            <a:endParaRPr lang="en-GB" altLang="en-US" b="1" dirty="0" smtClean="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Arial" panose="020B0604020202020204" pitchFamily="34" charset="0"/>
                <a:ea typeface="+mn-ea"/>
                <a:cs typeface="Arial" panose="020B0604020202020204" pitchFamily="34" charset="0"/>
              </a:rPr>
              <a:t>If the groups are made up of less than 6 people ask the team members to share the roles e.g. Bid Manager and Project Manager</a:t>
            </a:r>
          </a:p>
          <a:p>
            <a:pPr>
              <a:defRPr/>
            </a:pPr>
            <a:endParaRPr lang="en-GB" altLang="en-US" b="1" dirty="0" smtClean="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3588849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9/28/2015</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ctrTitle"/>
          </p:nvPr>
        </p:nvSpPr>
        <p:spPr>
          <a:xfrm>
            <a:off x="598745" y="854528"/>
            <a:ext cx="7944122" cy="1664305"/>
          </a:xfrm>
        </p:spPr>
        <p:txBody>
          <a:bodyPr/>
          <a:lstStyle/>
          <a:p>
            <a:endParaRPr lang="en-ZA"/>
          </a:p>
        </p:txBody>
      </p:sp>
      <p:sp>
        <p:nvSpPr>
          <p:cNvPr id="24" name="Subtitle 2"/>
          <p:cNvSpPr>
            <a:spLocks noGrp="1"/>
          </p:cNvSpPr>
          <p:nvPr>
            <p:ph type="subTitle" idx="1"/>
          </p:nvPr>
        </p:nvSpPr>
        <p:spPr>
          <a:xfrm>
            <a:off x="598745" y="2800045"/>
            <a:ext cx="6062134" cy="1546177"/>
          </a:xfrm>
        </p:spPr>
        <p:txBody>
          <a:bodyPr/>
          <a:lstStyle/>
          <a:p>
            <a:endParaRPr lang="en-ZA"/>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 y="0"/>
            <a:ext cx="9141289" cy="5143499"/>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727" y="4384259"/>
            <a:ext cx="2284236" cy="579668"/>
          </a:xfrm>
          <a:prstGeom prst="rect">
            <a:avLst/>
          </a:prstGeom>
        </p:spPr>
      </p:pic>
      <p:sp>
        <p:nvSpPr>
          <p:cNvPr id="27" name="Rectangle 26"/>
          <p:cNvSpPr/>
          <p:nvPr/>
        </p:nvSpPr>
        <p:spPr>
          <a:xfrm>
            <a:off x="1354" y="2057400"/>
            <a:ext cx="2427521" cy="662873"/>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8" name="Rectangle 27"/>
          <p:cNvSpPr/>
          <p:nvPr/>
        </p:nvSpPr>
        <p:spPr>
          <a:xfrm>
            <a:off x="1354" y="2720272"/>
            <a:ext cx="2189395" cy="6515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solidFill>
                <a:schemeClr val="bg1"/>
              </a:solidFill>
            </a:endParaRPr>
          </a:p>
        </p:txBody>
      </p:sp>
      <p:sp>
        <p:nvSpPr>
          <p:cNvPr id="29" name="Title 2"/>
          <p:cNvSpPr txBox="1">
            <a:spLocks/>
          </p:cNvSpPr>
          <p:nvPr/>
        </p:nvSpPr>
        <p:spPr>
          <a:xfrm>
            <a:off x="2" y="1548836"/>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4400" dirty="0" smtClean="0">
                <a:latin typeface="Arial" charset="0"/>
              </a:rPr>
              <a:t>GREEN </a:t>
            </a:r>
          </a:p>
          <a:p>
            <a:r>
              <a:rPr lang="en-GB" altLang="en-US" sz="4400" dirty="0" smtClean="0">
                <a:solidFill>
                  <a:srgbClr val="498339"/>
                </a:solidFill>
                <a:latin typeface="Arial" charset="0"/>
              </a:rPr>
              <a:t>LIVING</a:t>
            </a:r>
          </a:p>
        </p:txBody>
      </p:sp>
    </p:spTree>
    <p:extLst>
      <p:ext uri="{BB962C8B-B14F-4D97-AF65-F5344CB8AC3E}">
        <p14:creationId xmlns:p14="http://schemas.microsoft.com/office/powerpoint/2010/main" val="1129779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543272"/>
            <a:ext cx="2226220"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5" y="949672"/>
            <a:ext cx="2359570" cy="424556"/>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451439"/>
            <a:ext cx="3681237" cy="1845576"/>
          </a:xfrm>
          <a:prstGeom prst="rect">
            <a:avLst/>
          </a:prstGeom>
        </p:spPr>
        <p:txBody>
          <a:bodyPr vert="horz" lIns="91440" tIns="45720" rIns="91440" bIns="45720" rtlCol="0" anchor="ctr">
            <a:normAutofit lnSpcReduction="100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A REMINDER</a:t>
            </a:r>
          </a:p>
          <a:p>
            <a:pPr>
              <a:lnSpc>
                <a:spcPct val="120000"/>
              </a:lnSpc>
            </a:pPr>
            <a:r>
              <a:rPr lang="en-GB" sz="2400" dirty="0" smtClean="0">
                <a:solidFill>
                  <a:schemeClr val="bg1"/>
                </a:solidFill>
                <a:latin typeface="Arial" charset="0"/>
                <a:cs typeface="Arial" panose="020B0604020202020204" pitchFamily="34" charset="0"/>
              </a:rPr>
              <a:t>OF THE BRIEF</a:t>
            </a:r>
          </a:p>
          <a:p>
            <a:pPr>
              <a:lnSpc>
                <a:spcPct val="120000"/>
              </a:lnSpc>
            </a:pPr>
            <a:r>
              <a:rPr lang="en-GB" sz="2000" dirty="0" smtClean="0">
                <a:solidFill>
                  <a:schemeClr val="bg1"/>
                </a:solidFill>
                <a:latin typeface="Arial" charset="0"/>
                <a:cs typeface="Arial" panose="020B0604020202020204" pitchFamily="34" charset="0"/>
              </a:rPr>
              <a:t>COMPANY</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useBgFill="1">
        <p:nvSpPr>
          <p:cNvPr id="7" name="Subtitle 2"/>
          <p:cNvSpPr>
            <a:spLocks noGrp="1"/>
          </p:cNvSpPr>
          <p:nvPr>
            <p:ph type="subTitle" idx="1"/>
          </p:nvPr>
        </p:nvSpPr>
        <p:spPr>
          <a:xfrm>
            <a:off x="291633" y="1522324"/>
            <a:ext cx="2984967" cy="3413759"/>
          </a:xfrm>
        </p:spPr>
        <p:txBody>
          <a:bodyPr>
            <a:normAutofit lnSpcReduction="10000"/>
          </a:bodyPr>
          <a:lstStyle/>
          <a:p>
            <a:r>
              <a:rPr lang="en-ZA" b="1" baseline="30000" dirty="0"/>
              <a:t>Plan, design and create a 3D model of a green housing development:</a:t>
            </a:r>
            <a:endParaRPr lang="en-ZA" baseline="30000" dirty="0"/>
          </a:p>
          <a:p>
            <a:pPr marL="285750" indent="-285750">
              <a:buFont typeface="Arial" pitchFamily="34" charset="0"/>
              <a:buChar char="•"/>
            </a:pPr>
            <a:endParaRPr lang="en-GB" baseline="30000" dirty="0"/>
          </a:p>
          <a:p>
            <a:pPr marL="285750" indent="-285750">
              <a:buFont typeface="Arial" pitchFamily="34" charset="0"/>
              <a:buChar char="•"/>
            </a:pPr>
            <a:r>
              <a:rPr lang="en-ZA" baseline="30000" dirty="0" smtClean="0"/>
              <a:t>10 </a:t>
            </a:r>
            <a:r>
              <a:rPr lang="en-ZA" baseline="30000" dirty="0"/>
              <a:t>houses of different </a:t>
            </a:r>
            <a:r>
              <a:rPr lang="en-ZA" baseline="30000" dirty="0" smtClean="0"/>
              <a:t>styles</a:t>
            </a:r>
            <a:endParaRPr lang="en-ZA" baseline="30000" dirty="0"/>
          </a:p>
          <a:p>
            <a:pPr marL="285750" indent="-285750">
              <a:buFont typeface="Arial" pitchFamily="34" charset="0"/>
              <a:buChar char="•"/>
            </a:pPr>
            <a:endParaRPr lang="en-GB" baseline="30000" dirty="0"/>
          </a:p>
          <a:p>
            <a:pPr marL="285750" indent="-285750">
              <a:buFont typeface="Arial" pitchFamily="34" charset="0"/>
              <a:buChar char="•"/>
            </a:pPr>
            <a:r>
              <a:rPr lang="en-ZA" baseline="30000" dirty="0" smtClean="0"/>
              <a:t>Include </a:t>
            </a:r>
            <a:r>
              <a:rPr lang="en-ZA" baseline="30000" dirty="0"/>
              <a:t>two </a:t>
            </a:r>
            <a:r>
              <a:rPr lang="en-ZA" baseline="30000" dirty="0" smtClean="0"/>
              <a:t>green technologies for each property, but you may also want to consider environmental issues in the overall design of the </a:t>
            </a:r>
            <a:r>
              <a:rPr lang="en-ZA" baseline="30000" dirty="0" smtClean="0"/>
              <a:t>development</a:t>
            </a:r>
            <a:endParaRPr lang="en-ZA" baseline="30000" dirty="0" smtClean="0"/>
          </a:p>
          <a:p>
            <a:r>
              <a:rPr lang="en-ZA" baseline="30000" dirty="0" smtClean="0"/>
              <a:t> </a:t>
            </a:r>
          </a:p>
          <a:p>
            <a:pPr marL="285750" indent="-285750">
              <a:buFont typeface="Arial" pitchFamily="34" charset="0"/>
              <a:buChar char="•"/>
            </a:pPr>
            <a:r>
              <a:rPr lang="en-ZA" baseline="30000" dirty="0" err="1" smtClean="0"/>
              <a:t>I</a:t>
            </a:r>
            <a:r>
              <a:rPr lang="en-GB" baseline="30000" dirty="0" err="1" smtClean="0"/>
              <a:t>nclude</a:t>
            </a:r>
            <a:r>
              <a:rPr lang="en-GB" baseline="30000" dirty="0" smtClean="0"/>
              <a:t> </a:t>
            </a:r>
            <a:r>
              <a:rPr lang="en-GB" baseline="30000" dirty="0"/>
              <a:t>all </a:t>
            </a:r>
            <a:r>
              <a:rPr lang="en-GB" baseline="30000" dirty="0" smtClean="0"/>
              <a:t>criteria</a:t>
            </a:r>
            <a:endParaRPr lang="en-GB" baseline="30000" dirty="0"/>
          </a:p>
          <a:p>
            <a:pPr marL="285750" indent="-285750">
              <a:buFont typeface="Arial" pitchFamily="34" charset="0"/>
              <a:buChar char="•"/>
            </a:pPr>
            <a:endParaRPr lang="en-GB" baseline="30000" dirty="0"/>
          </a:p>
          <a:p>
            <a:pPr marL="285750" indent="-285750">
              <a:buFont typeface="Arial" pitchFamily="34" charset="0"/>
              <a:buChar char="•"/>
            </a:pPr>
            <a:r>
              <a:rPr lang="en-GB" baseline="30000" dirty="0" smtClean="0"/>
              <a:t>Produce </a:t>
            </a:r>
            <a:r>
              <a:rPr lang="en-GB" baseline="30000" dirty="0"/>
              <a:t>a tender </a:t>
            </a:r>
            <a:r>
              <a:rPr lang="en-GB" baseline="30000" dirty="0" smtClean="0"/>
              <a:t>submission</a:t>
            </a:r>
            <a:endParaRPr lang="en-GB" baseline="30000" dirty="0"/>
          </a:p>
          <a:p>
            <a:pPr marL="285750" indent="-285750">
              <a:buFont typeface="Arial" pitchFamily="34" charset="0"/>
              <a:buChar char="•"/>
            </a:pPr>
            <a:endParaRPr lang="en-GB" baseline="30000" dirty="0"/>
          </a:p>
          <a:p>
            <a:pPr marL="285750" indent="-285750">
              <a:buFont typeface="Arial" pitchFamily="34" charset="0"/>
              <a:buChar char="•"/>
            </a:pPr>
            <a:r>
              <a:rPr lang="en-ZA" baseline="30000" dirty="0" smtClean="0"/>
              <a:t>Present </a:t>
            </a:r>
            <a:r>
              <a:rPr lang="en-ZA" baseline="30000" dirty="0"/>
              <a:t>your company’s plan and </a:t>
            </a:r>
            <a:r>
              <a:rPr lang="en-ZA" baseline="30000" dirty="0" smtClean="0"/>
              <a:t>ideas</a:t>
            </a:r>
            <a:endParaRPr lang="en-ZA" baseline="30000" dirty="0"/>
          </a:p>
        </p:txBody>
      </p:sp>
    </p:spTree>
    <p:extLst>
      <p:ext uri="{BB962C8B-B14F-4D97-AF65-F5344CB8AC3E}">
        <p14:creationId xmlns:p14="http://schemas.microsoft.com/office/powerpoint/2010/main" val="4181246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6" y="404732"/>
            <a:ext cx="2305018"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4" y="811132"/>
            <a:ext cx="2951564"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350999"/>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000" dirty="0" smtClean="0">
                <a:solidFill>
                  <a:schemeClr val="bg1"/>
                </a:solidFill>
                <a:latin typeface="Arial" charset="0"/>
              </a:rPr>
              <a:t>EACH COMPANY</a:t>
            </a:r>
          </a:p>
          <a:p>
            <a:pPr>
              <a:lnSpc>
                <a:spcPct val="120000"/>
              </a:lnSpc>
            </a:pPr>
            <a:r>
              <a:rPr lang="en-GB" sz="2000" dirty="0" smtClean="0">
                <a:solidFill>
                  <a:schemeClr val="bg1"/>
                </a:solidFill>
                <a:latin typeface="Arial" charset="0"/>
                <a:cs typeface="Arial" panose="020B0604020202020204" pitchFamily="34" charset="0"/>
              </a:rPr>
              <a:t>WILL BE JUDGED ON:</a:t>
            </a:r>
          </a:p>
          <a:p>
            <a:pPr>
              <a:lnSpc>
                <a:spcPct val="120000"/>
              </a:lnSpc>
            </a:pPr>
            <a:r>
              <a:rPr lang="en-GB" sz="2000" dirty="0" smtClean="0">
                <a:solidFill>
                  <a:schemeClr val="bg1"/>
                </a:solidFill>
                <a:latin typeface="Arial" charset="0"/>
                <a:cs typeface="Arial" panose="020B0604020202020204" pitchFamily="34" charset="0"/>
              </a:rPr>
              <a:t>COMPANY</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useBgFill="1">
        <p:nvSpPr>
          <p:cNvPr id="7" name="Subtitle 2"/>
          <p:cNvSpPr>
            <a:spLocks noGrp="1"/>
          </p:cNvSpPr>
          <p:nvPr>
            <p:ph type="subTitle" idx="1"/>
          </p:nvPr>
        </p:nvSpPr>
        <p:spPr>
          <a:xfrm>
            <a:off x="291633" y="1400871"/>
            <a:ext cx="2654767" cy="3413759"/>
          </a:xfrm>
        </p:spPr>
        <p:txBody>
          <a:bodyPr>
            <a:normAutofit/>
          </a:bodyPr>
          <a:lstStyle/>
          <a:p>
            <a:pPr marL="285750" indent="-285750">
              <a:buFont typeface="Arial" pitchFamily="34" charset="0"/>
              <a:buChar char="•"/>
            </a:pPr>
            <a:r>
              <a:rPr lang="en-GB" baseline="30000" dirty="0" smtClean="0"/>
              <a:t>Plan/design/tender</a:t>
            </a:r>
            <a:endParaRPr lang="en-GB" baseline="30000" dirty="0"/>
          </a:p>
          <a:p>
            <a:endParaRPr lang="en-GB" sz="800" baseline="30000" dirty="0"/>
          </a:p>
          <a:p>
            <a:pPr marL="285750" indent="-285750">
              <a:buFont typeface="Arial" pitchFamily="34" charset="0"/>
              <a:buChar char="•"/>
            </a:pPr>
            <a:r>
              <a:rPr lang="en-GB" baseline="30000" dirty="0" smtClean="0"/>
              <a:t>Ideas </a:t>
            </a:r>
            <a:r>
              <a:rPr lang="en-GB" baseline="30000" dirty="0"/>
              <a:t>on sustainability/green credentials</a:t>
            </a:r>
          </a:p>
          <a:p>
            <a:endParaRPr lang="en-GB" sz="800" baseline="30000" dirty="0"/>
          </a:p>
          <a:p>
            <a:pPr marL="285750" indent="-285750">
              <a:buFont typeface="Arial" pitchFamily="34" charset="0"/>
              <a:buChar char="•"/>
            </a:pPr>
            <a:r>
              <a:rPr lang="en-ZA" baseline="30000" dirty="0" smtClean="0"/>
              <a:t>The </a:t>
            </a:r>
            <a:r>
              <a:rPr lang="en-ZA" baseline="30000" dirty="0"/>
              <a:t>final presentation (2 to 3 minutes</a:t>
            </a:r>
            <a:r>
              <a:rPr lang="en-ZA" baseline="30000" dirty="0" smtClean="0"/>
              <a:t>)</a:t>
            </a:r>
          </a:p>
          <a:p>
            <a:endParaRPr lang="en-GB" sz="900" baseline="30000" dirty="0"/>
          </a:p>
          <a:p>
            <a:pPr marL="285750" indent="-285750">
              <a:buFont typeface="Arial" pitchFamily="34" charset="0"/>
              <a:buChar char="•"/>
            </a:pPr>
            <a:r>
              <a:rPr lang="en-GB" baseline="30000" dirty="0" smtClean="0"/>
              <a:t>Teamwork</a:t>
            </a:r>
            <a:endParaRPr lang="en-ZA" baseline="30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371" y="3020291"/>
            <a:ext cx="3429070" cy="1774075"/>
          </a:xfrm>
          <a:prstGeom prst="rect">
            <a:avLst/>
          </a:prstGeom>
        </p:spPr>
      </p:pic>
    </p:spTree>
    <p:extLst>
      <p:ext uri="{BB962C8B-B14F-4D97-AF65-F5344CB8AC3E}">
        <p14:creationId xmlns:p14="http://schemas.microsoft.com/office/powerpoint/2010/main" val="30618090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04718" y="2421629"/>
            <a:ext cx="3197769"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404717" y="2015229"/>
            <a:ext cx="23050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404717" y="2824854"/>
            <a:ext cx="2197646"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404719" y="1608829"/>
            <a:ext cx="3512094"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a:spLocks noGrp="1"/>
          </p:cNvSpPr>
          <p:nvPr>
            <p:ph type="ctrTitle"/>
          </p:nvPr>
        </p:nvSpPr>
        <p:spPr>
          <a:xfrm>
            <a:off x="454380" y="1033580"/>
            <a:ext cx="3729133" cy="3580467"/>
          </a:xfrm>
        </p:spPr>
        <p:txBody>
          <a:bodyPr>
            <a:noAutofit/>
          </a:bodyPr>
          <a:lstStyle/>
          <a:p>
            <a:r>
              <a:rPr lang="en-GB" sz="4000" baseline="30000" dirty="0" smtClean="0">
                <a:solidFill>
                  <a:schemeClr val="bg1"/>
                </a:solidFill>
              </a:rPr>
              <a:t>DO YOU</a:t>
            </a:r>
            <a:r>
              <a:rPr lang="en-GB" sz="4000" dirty="0" smtClean="0">
                <a:solidFill>
                  <a:schemeClr val="bg1"/>
                </a:solidFill>
              </a:rPr>
              <a:t> </a:t>
            </a:r>
            <a:r>
              <a:rPr lang="en-GB" sz="4000" baseline="30000" dirty="0" smtClean="0">
                <a:solidFill>
                  <a:schemeClr val="bg1"/>
                </a:solidFill>
              </a:rPr>
              <a:t>HAVE </a:t>
            </a:r>
            <a:r>
              <a:rPr lang="en-ZA" sz="4000" baseline="30000" dirty="0" smtClean="0">
                <a:solidFill>
                  <a:schemeClr val="bg1"/>
                </a:solidFill>
              </a:rPr>
              <a:t>ANY </a:t>
            </a:r>
            <a:r>
              <a:rPr lang="en-ZA" sz="4000" baseline="30000" dirty="0">
                <a:solidFill>
                  <a:schemeClr val="bg1"/>
                </a:solidFill>
              </a:rPr>
              <a:t>QUESTIONS </a:t>
            </a:r>
            <a:r>
              <a:rPr lang="en-ZA" sz="4000" baseline="30000" dirty="0" smtClean="0">
                <a:solidFill>
                  <a:schemeClr val="bg1"/>
                </a:solidFill>
              </a:rPr>
              <a:t/>
            </a:r>
            <a:br>
              <a:rPr lang="en-ZA" sz="4000" baseline="30000" dirty="0" smtClean="0">
                <a:solidFill>
                  <a:schemeClr val="bg1"/>
                </a:solidFill>
              </a:rPr>
            </a:br>
            <a:r>
              <a:rPr lang="en-ZA" sz="4000" baseline="30000" dirty="0" smtClean="0">
                <a:solidFill>
                  <a:schemeClr val="bg1"/>
                </a:solidFill>
              </a:rPr>
              <a:t>BEFORE </a:t>
            </a:r>
            <a:r>
              <a:rPr lang="en-ZA" sz="4000" baseline="30000" dirty="0">
                <a:solidFill>
                  <a:schemeClr val="bg1"/>
                </a:solidFill>
              </a:rPr>
              <a:t>WE GET STARTED?</a:t>
            </a:r>
            <a:r>
              <a:rPr lang="en-ZA" sz="4400" baseline="30000" dirty="0" smtClean="0">
                <a:solidFill>
                  <a:schemeClr val="bg1"/>
                </a:solidFill>
              </a:rPr>
              <a:t/>
            </a:r>
            <a:br>
              <a:rPr lang="en-ZA" sz="4400" baseline="30000" dirty="0" smtClean="0">
                <a:solidFill>
                  <a:schemeClr val="bg1"/>
                </a:solidFill>
              </a:rPr>
            </a:br>
            <a:endParaRPr lang="en-GB" sz="4400" dirty="0">
              <a:solidFill>
                <a:schemeClr val="bg1"/>
              </a:solidFill>
            </a:endParaRPr>
          </a:p>
        </p:txBody>
      </p:sp>
    </p:spTree>
    <p:extLst>
      <p:ext uri="{BB962C8B-B14F-4D97-AF65-F5344CB8AC3E}">
        <p14:creationId xmlns:p14="http://schemas.microsoft.com/office/powerpoint/2010/main" val="15592067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45" y="3043171"/>
            <a:ext cx="2329789" cy="1842667"/>
          </a:xfrm>
          <a:prstGeom prst="rect">
            <a:avLst/>
          </a:prstGeom>
        </p:spPr>
      </p:pic>
      <p:sp>
        <p:nvSpPr>
          <p:cNvPr id="7" name="Rectangle 6"/>
          <p:cNvSpPr/>
          <p:nvPr/>
        </p:nvSpPr>
        <p:spPr>
          <a:xfrm>
            <a:off x="355055" y="552797"/>
            <a:ext cx="1840617"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355054" y="471067"/>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SUMMARY</a:t>
            </a:r>
          </a:p>
          <a:p>
            <a:pPr>
              <a:lnSpc>
                <a:spcPct val="120000"/>
              </a:lnSpc>
            </a:pPr>
            <a:r>
              <a:rPr lang="en-GB" sz="2000" dirty="0" smtClean="0">
                <a:solidFill>
                  <a:schemeClr val="bg1"/>
                </a:solidFill>
                <a:latin typeface="Arial" charset="0"/>
                <a:cs typeface="Arial" panose="020B0604020202020204" pitchFamily="34" charset="0"/>
              </a:rPr>
              <a:t>OF THE BRIEF</a:t>
            </a:r>
          </a:p>
          <a:p>
            <a:pPr>
              <a:lnSpc>
                <a:spcPct val="120000"/>
              </a:lnSpc>
            </a:pPr>
            <a:r>
              <a:rPr lang="en-GB" sz="2000" dirty="0" smtClean="0">
                <a:solidFill>
                  <a:schemeClr val="bg1"/>
                </a:solidFill>
                <a:latin typeface="Arial" charset="0"/>
                <a:cs typeface="Arial" panose="020B0604020202020204" pitchFamily="34" charset="0"/>
              </a:rPr>
              <a:t>COMPANY</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9" name="Subtitle 2"/>
          <p:cNvSpPr>
            <a:spLocks noGrp="1"/>
          </p:cNvSpPr>
          <p:nvPr>
            <p:ph type="subTitle" idx="1"/>
          </p:nvPr>
        </p:nvSpPr>
        <p:spPr>
          <a:xfrm>
            <a:off x="291633" y="1041586"/>
            <a:ext cx="3310549" cy="2331643"/>
          </a:xfrm>
          <a:noFill/>
        </p:spPr>
        <p:txBody>
          <a:bodyPr anchor="ctr">
            <a:normAutofit/>
          </a:bodyPr>
          <a:lstStyle/>
          <a:p>
            <a:pPr marL="285750" indent="-285750">
              <a:lnSpc>
                <a:spcPct val="150000"/>
              </a:lnSpc>
              <a:buFont typeface="Arial" pitchFamily="34" charset="0"/>
              <a:buChar char="•"/>
            </a:pPr>
            <a:r>
              <a:rPr lang="en-ZA" baseline="30000" dirty="0" smtClean="0"/>
              <a:t>Read </a:t>
            </a:r>
            <a:r>
              <a:rPr lang="en-ZA" baseline="30000" dirty="0"/>
              <a:t>all the information </a:t>
            </a:r>
            <a:r>
              <a:rPr lang="en-ZA" baseline="30000" dirty="0" smtClean="0"/>
              <a:t>provided</a:t>
            </a:r>
            <a:endParaRPr lang="en-ZA" baseline="30000" dirty="0"/>
          </a:p>
          <a:p>
            <a:pPr marL="285750" indent="-285750">
              <a:lnSpc>
                <a:spcPct val="150000"/>
              </a:lnSpc>
              <a:buFont typeface="Arial" pitchFamily="34" charset="0"/>
              <a:buChar char="•"/>
            </a:pPr>
            <a:r>
              <a:rPr lang="en-ZA" baseline="30000" dirty="0" smtClean="0"/>
              <a:t>Decide </a:t>
            </a:r>
            <a:r>
              <a:rPr lang="en-ZA" baseline="30000" dirty="0"/>
              <a:t>on a company name and who is taking on each </a:t>
            </a:r>
            <a:r>
              <a:rPr lang="en-ZA" baseline="30000" dirty="0" smtClean="0"/>
              <a:t>role</a:t>
            </a:r>
            <a:endParaRPr lang="en-ZA" baseline="30000" dirty="0"/>
          </a:p>
          <a:p>
            <a:pPr marL="285750" indent="-285750">
              <a:lnSpc>
                <a:spcPct val="150000"/>
              </a:lnSpc>
              <a:buFont typeface="Arial" pitchFamily="34" charset="0"/>
              <a:buChar char="•"/>
            </a:pPr>
            <a:r>
              <a:rPr lang="en-ZA" baseline="30000" dirty="0" smtClean="0"/>
              <a:t>Start </a:t>
            </a:r>
            <a:r>
              <a:rPr lang="en-ZA" baseline="30000" dirty="0"/>
              <a:t>planning, designing and costing out your </a:t>
            </a:r>
            <a:r>
              <a:rPr lang="en-ZA" baseline="30000" dirty="0" smtClean="0"/>
              <a:t>development</a:t>
            </a:r>
            <a:endParaRPr lang="en-ZA" baseline="30000" dirty="0"/>
          </a:p>
          <a:p>
            <a:pPr marL="285750" indent="-285750">
              <a:lnSpc>
                <a:spcPct val="150000"/>
              </a:lnSpc>
              <a:buFont typeface="Arial" pitchFamily="34" charset="0"/>
              <a:buChar char="•"/>
            </a:pPr>
            <a:r>
              <a:rPr lang="en-ZA" baseline="30000" dirty="0" smtClean="0"/>
              <a:t>Keep </a:t>
            </a:r>
            <a:r>
              <a:rPr lang="en-ZA" baseline="30000" dirty="0"/>
              <a:t>an eye on the </a:t>
            </a:r>
            <a:r>
              <a:rPr lang="en-ZA" baseline="30000" dirty="0" smtClean="0"/>
              <a:t>time</a:t>
            </a:r>
            <a:endParaRPr lang="en-ZA" baseline="30000" dirty="0"/>
          </a:p>
          <a:p>
            <a:pPr marL="285750" indent="-285750">
              <a:lnSpc>
                <a:spcPct val="150000"/>
              </a:lnSpc>
              <a:buFont typeface="Arial" pitchFamily="34" charset="0"/>
              <a:buChar char="•"/>
            </a:pPr>
            <a:r>
              <a:rPr lang="en-GB" baseline="30000" dirty="0" smtClean="0"/>
              <a:t>Good </a:t>
            </a:r>
            <a:r>
              <a:rPr lang="en-GB" baseline="30000" dirty="0"/>
              <a:t>luck!</a:t>
            </a:r>
            <a:endParaRPr lang="en-ZA" baseline="30000" dirty="0"/>
          </a:p>
        </p:txBody>
      </p:sp>
    </p:spTree>
    <p:extLst>
      <p:ext uri="{BB962C8B-B14F-4D97-AF65-F5344CB8AC3E}">
        <p14:creationId xmlns:p14="http://schemas.microsoft.com/office/powerpoint/2010/main" val="2370544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5054" y="286039"/>
            <a:ext cx="2464345"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355054" y="-164553"/>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GREEN LIVING</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useBgFill="1">
        <p:nvSpPr>
          <p:cNvPr id="17" name="Subtitle 2"/>
          <p:cNvSpPr>
            <a:spLocks noGrp="1"/>
          </p:cNvSpPr>
          <p:nvPr>
            <p:ph type="subTitle" idx="1"/>
          </p:nvPr>
        </p:nvSpPr>
        <p:spPr>
          <a:xfrm>
            <a:off x="624143" y="982979"/>
            <a:ext cx="3984801" cy="3633353"/>
          </a:xfrm>
        </p:spPr>
        <p:txBody>
          <a:bodyPr>
            <a:noAutofit/>
          </a:bodyPr>
          <a:lstStyle/>
          <a:p>
            <a:pPr marL="171450" indent="-171450">
              <a:buFont typeface="Arial" pitchFamily="34" charset="0"/>
              <a:buChar char="•"/>
            </a:pPr>
            <a:r>
              <a:rPr lang="en-ZA" baseline="30000" dirty="0" smtClean="0"/>
              <a:t>An </a:t>
            </a:r>
            <a:r>
              <a:rPr lang="en-ZA" baseline="30000" dirty="0"/>
              <a:t>entrepreneurial land buyer has identified a piece of land which is suitable for </a:t>
            </a:r>
            <a:r>
              <a:rPr lang="en-ZA" baseline="30000" dirty="0" smtClean="0"/>
              <a:t>development - this </a:t>
            </a:r>
            <a:r>
              <a:rPr lang="en-ZA" baseline="30000" dirty="0"/>
              <a:t>person is the </a:t>
            </a:r>
            <a:r>
              <a:rPr lang="en-ZA" baseline="30000" dirty="0" smtClean="0"/>
              <a:t>client</a:t>
            </a:r>
            <a:endParaRPr lang="en-ZA" baseline="30000" dirty="0"/>
          </a:p>
          <a:p>
            <a:pPr marL="171450" indent="-171450">
              <a:buFont typeface="Arial" pitchFamily="34" charset="0"/>
              <a:buChar char="•"/>
            </a:pPr>
            <a:endParaRPr lang="en-GB" baseline="30000" dirty="0"/>
          </a:p>
          <a:p>
            <a:pPr marL="171450" indent="-171450">
              <a:buFont typeface="Arial" pitchFamily="34" charset="0"/>
              <a:buChar char="•"/>
            </a:pPr>
            <a:r>
              <a:rPr lang="en-ZA" baseline="30000" dirty="0" smtClean="0"/>
              <a:t>Working </a:t>
            </a:r>
            <a:r>
              <a:rPr lang="en-ZA" baseline="30000" dirty="0"/>
              <a:t>in teams, you will act as small building companies which specialise in the design and build of sustainable (green) housing </a:t>
            </a:r>
            <a:r>
              <a:rPr lang="en-ZA" baseline="30000" dirty="0" smtClean="0"/>
              <a:t>developments </a:t>
            </a:r>
            <a:endParaRPr lang="en-ZA" baseline="30000" dirty="0"/>
          </a:p>
          <a:p>
            <a:pPr marL="171450" indent="-171450">
              <a:buFont typeface="Arial" pitchFamily="34" charset="0"/>
              <a:buChar char="•"/>
            </a:pPr>
            <a:endParaRPr lang="en-GB" baseline="30000" dirty="0"/>
          </a:p>
          <a:p>
            <a:pPr marL="171450" indent="-171450">
              <a:buFont typeface="Arial" pitchFamily="34" charset="0"/>
              <a:buChar char="•"/>
            </a:pPr>
            <a:r>
              <a:rPr lang="en-ZA" baseline="30000" dirty="0" smtClean="0"/>
              <a:t>Each </a:t>
            </a:r>
            <a:r>
              <a:rPr lang="en-ZA" baseline="30000" dirty="0"/>
              <a:t>company must design and create a model estate, as well as </a:t>
            </a:r>
            <a:r>
              <a:rPr lang="en-ZA" baseline="30000" dirty="0" smtClean="0"/>
              <a:t>costing's </a:t>
            </a:r>
            <a:r>
              <a:rPr lang="en-ZA" baseline="30000" dirty="0"/>
              <a:t>for the development, which will form your tender (bid) to win this </a:t>
            </a:r>
            <a:r>
              <a:rPr lang="en-ZA" baseline="30000" dirty="0" smtClean="0"/>
              <a:t>work</a:t>
            </a:r>
            <a:endParaRPr lang="en-ZA" baseline="30000" dirty="0"/>
          </a:p>
          <a:p>
            <a:pPr marL="171450" indent="-171450">
              <a:buFont typeface="Arial" pitchFamily="34" charset="0"/>
              <a:buChar char="•"/>
            </a:pPr>
            <a:endParaRPr lang="en-GB" baseline="30000" dirty="0"/>
          </a:p>
          <a:p>
            <a:pPr marL="171450" indent="-171450">
              <a:buFont typeface="Arial" pitchFamily="34" charset="0"/>
              <a:buChar char="•"/>
            </a:pPr>
            <a:r>
              <a:rPr lang="en-ZA" baseline="30000" dirty="0" smtClean="0"/>
              <a:t>At </a:t>
            </a:r>
            <a:r>
              <a:rPr lang="en-ZA" baseline="30000" dirty="0"/>
              <a:t>the end of the session, each building company will present and explain their design to the client, who will decide on the winning </a:t>
            </a:r>
            <a:r>
              <a:rPr lang="en-ZA" baseline="30000" dirty="0" smtClean="0"/>
              <a:t>tender</a:t>
            </a:r>
            <a:endParaRPr lang="en-ZA" baseline="30000" dirty="0"/>
          </a:p>
          <a:p>
            <a:pPr marL="171450" indent="-171450">
              <a:buFont typeface="Arial" pitchFamily="34" charset="0"/>
              <a:buChar char="•"/>
            </a:pPr>
            <a:endParaRPr lang="en-GB" baseline="30000" dirty="0"/>
          </a:p>
          <a:p>
            <a:pPr marL="171450" indent="-171450">
              <a:buFont typeface="Arial" pitchFamily="34" charset="0"/>
              <a:buChar char="•"/>
            </a:pPr>
            <a:r>
              <a:rPr lang="en-ZA" baseline="30000" dirty="0" smtClean="0"/>
              <a:t>Winning </a:t>
            </a:r>
            <a:r>
              <a:rPr lang="en-ZA" baseline="30000" dirty="0"/>
              <a:t>tenders are not necessarily the cheapest, but are the ones that meet all the criteria and have an appealing </a:t>
            </a:r>
            <a:r>
              <a:rPr lang="en-ZA" baseline="30000" dirty="0" smtClean="0"/>
              <a:t>design</a:t>
            </a:r>
            <a:endParaRPr lang="en-ZA" baseline="30000" dirty="0"/>
          </a:p>
          <a:p>
            <a:pPr marL="285750" indent="-285750">
              <a:lnSpc>
                <a:spcPct val="170000"/>
              </a:lnSpc>
              <a:buFont typeface="Arial" panose="020B0604020202020204" pitchFamily="34" charset="0"/>
              <a:buChar char="•"/>
              <a:defRPr/>
            </a:pPr>
            <a:endParaRPr lang="en-GB" dirty="0"/>
          </a:p>
        </p:txBody>
      </p:sp>
    </p:spTree>
    <p:extLst>
      <p:ext uri="{BB962C8B-B14F-4D97-AF65-F5344CB8AC3E}">
        <p14:creationId xmlns:p14="http://schemas.microsoft.com/office/powerpoint/2010/main" val="2928876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295564"/>
            <a:ext cx="1911896"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useBgFill="1">
        <p:nvSpPr>
          <p:cNvPr id="6" name="Subtitle 2"/>
          <p:cNvSpPr>
            <a:spLocks noGrp="1"/>
          </p:cNvSpPr>
          <p:nvPr>
            <p:ph type="subTitle" idx="1"/>
          </p:nvPr>
        </p:nvSpPr>
        <p:spPr>
          <a:xfrm>
            <a:off x="624143" y="1485900"/>
            <a:ext cx="3984801" cy="3481701"/>
          </a:xfrm>
        </p:spPr>
        <p:txBody>
          <a:bodyPr>
            <a:noAutofit/>
          </a:bodyPr>
          <a:lstStyle/>
          <a:p>
            <a:pPr marL="285750" indent="-285750">
              <a:buFont typeface="Arial" pitchFamily="34" charset="0"/>
              <a:buChar char="•"/>
            </a:pPr>
            <a:r>
              <a:rPr lang="en-ZA" baseline="30000" dirty="0" smtClean="0"/>
              <a:t>In </a:t>
            </a:r>
            <a:r>
              <a:rPr lang="en-ZA" baseline="30000" dirty="0"/>
              <a:t>the middle of the field is a small gravel pit full of </a:t>
            </a:r>
            <a:r>
              <a:rPr lang="en-ZA" baseline="30000" dirty="0" smtClean="0"/>
              <a:t>water</a:t>
            </a:r>
            <a:endParaRPr lang="en-ZA" baseline="30000" dirty="0"/>
          </a:p>
          <a:p>
            <a:endParaRPr lang="en-GB" sz="1200" baseline="30000" dirty="0"/>
          </a:p>
          <a:p>
            <a:pPr marL="285750" indent="-285750">
              <a:buFont typeface="Arial" pitchFamily="34" charset="0"/>
              <a:buChar char="•"/>
            </a:pPr>
            <a:r>
              <a:rPr lang="en-ZA" baseline="30000" dirty="0" smtClean="0"/>
              <a:t>To </a:t>
            </a:r>
            <a:r>
              <a:rPr lang="en-ZA" baseline="30000" dirty="0"/>
              <a:t>the north and west of the field are wooded </a:t>
            </a:r>
            <a:r>
              <a:rPr lang="en-ZA" baseline="30000" dirty="0" smtClean="0"/>
              <a:t>areas</a:t>
            </a:r>
            <a:endParaRPr lang="en-ZA" baseline="30000" dirty="0"/>
          </a:p>
          <a:p>
            <a:endParaRPr lang="en-GB" sz="1200" baseline="30000" dirty="0"/>
          </a:p>
          <a:p>
            <a:pPr marL="285750" indent="-285750">
              <a:buFont typeface="Arial" pitchFamily="34" charset="0"/>
              <a:buChar char="•"/>
            </a:pPr>
            <a:r>
              <a:rPr lang="en-ZA" baseline="30000" dirty="0" smtClean="0"/>
              <a:t>To </a:t>
            </a:r>
            <a:r>
              <a:rPr lang="en-ZA" baseline="30000" dirty="0"/>
              <a:t>the south is a dual </a:t>
            </a:r>
            <a:r>
              <a:rPr lang="en-ZA" baseline="30000" dirty="0" smtClean="0"/>
              <a:t>carriageway</a:t>
            </a:r>
            <a:endParaRPr lang="en-ZA" baseline="30000" dirty="0"/>
          </a:p>
          <a:p>
            <a:endParaRPr lang="en-GB" sz="1200" baseline="30000" dirty="0"/>
          </a:p>
          <a:p>
            <a:pPr marL="285750" indent="-285750">
              <a:buFont typeface="Arial" pitchFamily="34" charset="0"/>
              <a:buChar char="•"/>
            </a:pPr>
            <a:r>
              <a:rPr lang="en-ZA" baseline="30000" dirty="0" smtClean="0"/>
              <a:t>Along </a:t>
            </a:r>
            <a:r>
              <a:rPr lang="en-ZA" baseline="30000" dirty="0"/>
              <a:t>the east of the field runs a B-road, the B3406, which connects with the dual carriageway to the </a:t>
            </a:r>
            <a:r>
              <a:rPr lang="en-ZA" baseline="30000" dirty="0" smtClean="0"/>
              <a:t>south</a:t>
            </a:r>
            <a:endParaRPr lang="en-ZA" baseline="30000" dirty="0"/>
          </a:p>
          <a:p>
            <a:endParaRPr lang="en-GB" sz="1200" baseline="30000" dirty="0"/>
          </a:p>
          <a:p>
            <a:pPr marL="285750" indent="-285750">
              <a:buFont typeface="Arial" pitchFamily="34" charset="0"/>
              <a:buChar char="•"/>
            </a:pPr>
            <a:r>
              <a:rPr lang="en-ZA" baseline="30000" dirty="0" smtClean="0"/>
              <a:t>The </a:t>
            </a:r>
            <a:r>
              <a:rPr lang="en-ZA" baseline="30000" dirty="0"/>
              <a:t>B3406 goes to a small village with its own primary school a mile to the </a:t>
            </a:r>
            <a:r>
              <a:rPr lang="en-ZA" baseline="30000" dirty="0" smtClean="0"/>
              <a:t>north</a:t>
            </a:r>
            <a:endParaRPr lang="en-ZA" baseline="30000" dirty="0"/>
          </a:p>
          <a:p>
            <a:endParaRPr lang="en-GB" sz="1200" baseline="30000" dirty="0"/>
          </a:p>
          <a:p>
            <a:pPr marL="285750" indent="-285750">
              <a:buFont typeface="Arial" pitchFamily="34" charset="0"/>
              <a:buChar char="•"/>
            </a:pPr>
            <a:r>
              <a:rPr lang="en-ZA" baseline="30000" dirty="0" smtClean="0"/>
              <a:t>The </a:t>
            </a:r>
            <a:r>
              <a:rPr lang="en-ZA" baseline="30000" dirty="0"/>
              <a:t>B3406 is a country road with no </a:t>
            </a:r>
            <a:r>
              <a:rPr lang="en-ZA" baseline="30000" dirty="0" smtClean="0"/>
              <a:t>pavements</a:t>
            </a:r>
            <a:endParaRPr lang="en-ZA" baseline="30000" dirty="0"/>
          </a:p>
          <a:p>
            <a:endParaRPr lang="en-GB" sz="1200" baseline="30000" dirty="0"/>
          </a:p>
          <a:p>
            <a:pPr marL="285750" indent="-285750">
              <a:buFont typeface="Arial" pitchFamily="34" charset="0"/>
              <a:buChar char="•"/>
            </a:pPr>
            <a:r>
              <a:rPr lang="en-ZA" baseline="30000" dirty="0" smtClean="0"/>
              <a:t>Ten </a:t>
            </a:r>
            <a:r>
              <a:rPr lang="en-ZA" baseline="30000" dirty="0"/>
              <a:t>miles to the west is a large </a:t>
            </a:r>
            <a:r>
              <a:rPr lang="en-ZA" baseline="30000" dirty="0" smtClean="0"/>
              <a:t>town</a:t>
            </a:r>
            <a:endParaRPr lang="en-GB" dirty="0"/>
          </a:p>
        </p:txBody>
      </p:sp>
      <p:sp>
        <p:nvSpPr>
          <p:cNvPr id="7" name="Rectangle 6"/>
          <p:cNvSpPr/>
          <p:nvPr/>
        </p:nvSpPr>
        <p:spPr>
          <a:xfrm>
            <a:off x="355055" y="701964"/>
            <a:ext cx="1840618"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5151"/>
            <a:ext cx="3681237" cy="1525269"/>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POINTS TO </a:t>
            </a:r>
          </a:p>
          <a:p>
            <a:pPr>
              <a:lnSpc>
                <a:spcPct val="120000"/>
              </a:lnSpc>
            </a:pPr>
            <a:r>
              <a:rPr lang="en-GB" altLang="en-US" sz="2400" dirty="0" smtClean="0">
                <a:solidFill>
                  <a:schemeClr val="bg1"/>
                </a:solidFill>
                <a:latin typeface="Arial" charset="0"/>
              </a:rPr>
              <a:t>CONSIDER</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32638442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 y="762"/>
            <a:ext cx="9144000" cy="5141976"/>
          </a:xfrm>
          <a:prstGeom prst="rect">
            <a:avLst/>
          </a:prstGeom>
        </p:spPr>
      </p:pic>
      <p:sp useBgFill="1">
        <p:nvSpPr>
          <p:cNvPr id="6" name="Subtitle 2"/>
          <p:cNvSpPr>
            <a:spLocks noGrp="1"/>
          </p:cNvSpPr>
          <p:nvPr>
            <p:ph type="subTitle" idx="1"/>
          </p:nvPr>
        </p:nvSpPr>
        <p:spPr>
          <a:xfrm>
            <a:off x="291634" y="1457325"/>
            <a:ext cx="2337266" cy="3358515"/>
          </a:xfrm>
        </p:spPr>
        <p:txBody>
          <a:bodyPr>
            <a:noAutofit/>
          </a:bodyPr>
          <a:lstStyle/>
          <a:p>
            <a:r>
              <a:rPr lang="en-ZA" sz="2000" baseline="30000" dirty="0" smtClean="0"/>
              <a:t>Mixed development of 10 houses to make attractive homes</a:t>
            </a:r>
          </a:p>
          <a:p>
            <a:endParaRPr lang="en-ZA" sz="2000" baseline="30000" dirty="0"/>
          </a:p>
          <a:p>
            <a:r>
              <a:rPr lang="en-ZA" sz="2000" baseline="30000" dirty="0" smtClean="0"/>
              <a:t>Detached, semi-detached, terraced?</a:t>
            </a:r>
          </a:p>
          <a:p>
            <a:pPr marL="285750" indent="-285750">
              <a:buFont typeface="Arial" pitchFamily="34" charset="0"/>
              <a:buChar char="•"/>
            </a:pPr>
            <a:r>
              <a:rPr lang="en-ZA" sz="2000" baseline="30000" dirty="0" smtClean="0"/>
              <a:t>bungalows</a:t>
            </a:r>
          </a:p>
          <a:p>
            <a:pPr marL="285750" indent="-285750">
              <a:buFont typeface="Arial" pitchFamily="34" charset="0"/>
              <a:buChar char="•"/>
            </a:pPr>
            <a:r>
              <a:rPr lang="en-ZA" sz="2000" baseline="30000" dirty="0" smtClean="0"/>
              <a:t>2 storey homes</a:t>
            </a:r>
          </a:p>
          <a:p>
            <a:pPr marL="285750" indent="-285750">
              <a:buFont typeface="Arial" pitchFamily="34" charset="0"/>
              <a:buChar char="•"/>
            </a:pPr>
            <a:r>
              <a:rPr lang="en-ZA" sz="2000" baseline="30000" dirty="0" smtClean="0"/>
              <a:t>3 storey homes</a:t>
            </a:r>
          </a:p>
          <a:p>
            <a:pPr marL="285750" indent="-285750">
              <a:buFont typeface="Arial" pitchFamily="34" charset="0"/>
              <a:buChar char="•"/>
            </a:pPr>
            <a:endParaRPr lang="en-ZA" sz="2000" baseline="30000" dirty="0"/>
          </a:p>
          <a:p>
            <a:pPr marL="285750" indent="-285750">
              <a:buFont typeface="Arial" pitchFamily="34" charset="0"/>
              <a:buChar char="•"/>
            </a:pPr>
            <a:r>
              <a:rPr lang="en-ZA" sz="2000" baseline="30000" dirty="0" smtClean="0"/>
              <a:t>Will your choices influence the community feel of the development?</a:t>
            </a:r>
          </a:p>
        </p:txBody>
      </p:sp>
      <p:sp>
        <p:nvSpPr>
          <p:cNvPr id="7" name="Rectangle 6"/>
          <p:cNvSpPr/>
          <p:nvPr/>
        </p:nvSpPr>
        <p:spPr>
          <a:xfrm>
            <a:off x="355055" y="295564"/>
            <a:ext cx="16166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355055" y="701964"/>
            <a:ext cx="2607220"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35472"/>
            <a:ext cx="3681237" cy="185428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CLIENT’S REQUIREMENTS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16038462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useBgFill="1">
        <p:nvSpPr>
          <p:cNvPr id="6" name="Subtitle 2"/>
          <p:cNvSpPr>
            <a:spLocks noGrp="1"/>
          </p:cNvSpPr>
          <p:nvPr>
            <p:ph type="subTitle" idx="1"/>
          </p:nvPr>
        </p:nvSpPr>
        <p:spPr>
          <a:xfrm>
            <a:off x="291633" y="1432560"/>
            <a:ext cx="2839493" cy="3592191"/>
          </a:xfrm>
        </p:spPr>
        <p:txBody>
          <a:bodyPr>
            <a:normAutofit/>
          </a:bodyPr>
          <a:lstStyle/>
          <a:p>
            <a:pPr marL="285750" indent="-285750">
              <a:buFont typeface="Arial" pitchFamily="34" charset="0"/>
              <a:buChar char="•"/>
            </a:pPr>
            <a:r>
              <a:rPr lang="en-ZA" sz="2000" baseline="30000" dirty="0" smtClean="0"/>
              <a:t>Each </a:t>
            </a:r>
            <a:r>
              <a:rPr lang="en-ZA" sz="2000" baseline="30000" dirty="0"/>
              <a:t>property on the development must use </a:t>
            </a:r>
            <a:r>
              <a:rPr lang="en-ZA" sz="2000" baseline="30000" dirty="0" smtClean="0"/>
              <a:t>two green </a:t>
            </a:r>
            <a:r>
              <a:rPr lang="en-ZA" sz="2000" baseline="30000" dirty="0" smtClean="0"/>
              <a:t>renewable technologies</a:t>
            </a:r>
            <a:endParaRPr lang="en-ZA" sz="2000" baseline="30000" dirty="0"/>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This </a:t>
            </a:r>
            <a:r>
              <a:rPr lang="en-ZA" sz="2000" baseline="30000" dirty="0"/>
              <a:t>means that you must show that your final housing design has considered the environment by saving or harnessing natural </a:t>
            </a:r>
            <a:r>
              <a:rPr lang="en-ZA" sz="2000" baseline="30000" dirty="0" smtClean="0"/>
              <a:t>resources - wind</a:t>
            </a:r>
            <a:r>
              <a:rPr lang="en-ZA" sz="2000" baseline="30000" dirty="0"/>
              <a:t>, solar, alternative fuels and water conservation should be key </a:t>
            </a:r>
            <a:r>
              <a:rPr lang="en-ZA" sz="2000" baseline="30000" dirty="0" smtClean="0"/>
              <a:t>features</a:t>
            </a:r>
          </a:p>
          <a:p>
            <a:endParaRPr lang="en-ZA" sz="2000" baseline="30000" dirty="0" smtClean="0"/>
          </a:p>
          <a:p>
            <a:pPr marL="285750" indent="-285750">
              <a:buFont typeface="Arial" pitchFamily="34" charset="0"/>
              <a:buChar char="•"/>
            </a:pPr>
            <a:r>
              <a:rPr lang="en-ZA" sz="2000" baseline="30000" dirty="0" smtClean="0"/>
              <a:t>Each house type should have the same two renewables</a:t>
            </a:r>
            <a:endParaRPr lang="en-ZA" sz="2000" baseline="30000" dirty="0"/>
          </a:p>
        </p:txBody>
      </p:sp>
      <p:sp>
        <p:nvSpPr>
          <p:cNvPr id="8" name="Rectangle 7"/>
          <p:cNvSpPr/>
          <p:nvPr/>
        </p:nvSpPr>
        <p:spPr>
          <a:xfrm>
            <a:off x="355055" y="295564"/>
            <a:ext cx="16166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5" y="701964"/>
            <a:ext cx="2607220"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Title 2"/>
          <p:cNvSpPr txBox="1">
            <a:spLocks/>
          </p:cNvSpPr>
          <p:nvPr/>
        </p:nvSpPr>
        <p:spPr>
          <a:xfrm>
            <a:off x="355054" y="35472"/>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CLIENT’S REQUIREMENTS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26395881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useBgFill="1">
        <p:nvSpPr>
          <p:cNvPr id="7" name="Subtitle 2"/>
          <p:cNvSpPr>
            <a:spLocks noGrp="1"/>
          </p:cNvSpPr>
          <p:nvPr>
            <p:ph type="subTitle" idx="1"/>
          </p:nvPr>
        </p:nvSpPr>
        <p:spPr>
          <a:xfrm>
            <a:off x="291633" y="1620517"/>
            <a:ext cx="3061167" cy="3413759"/>
          </a:xfrm>
        </p:spPr>
        <p:txBody>
          <a:bodyPr>
            <a:normAutofit/>
          </a:bodyPr>
          <a:lstStyle/>
          <a:p>
            <a:pPr marL="285750" indent="-285750">
              <a:buFont typeface="Arial" pitchFamily="34" charset="0"/>
              <a:buChar char="•"/>
            </a:pPr>
            <a:r>
              <a:rPr lang="en-ZA" sz="2400" baseline="30000" dirty="0" smtClean="0"/>
              <a:t>There </a:t>
            </a:r>
            <a:r>
              <a:rPr lang="en-ZA" sz="2400" baseline="30000" dirty="0"/>
              <a:t>must be at least one access road onto the </a:t>
            </a:r>
            <a:r>
              <a:rPr lang="en-ZA" sz="2400" baseline="30000" dirty="0" smtClean="0"/>
              <a:t>estate</a:t>
            </a:r>
            <a:endParaRPr lang="en-ZA" sz="2400" baseline="30000" dirty="0"/>
          </a:p>
          <a:p>
            <a:pPr marL="285750" indent="-285750">
              <a:buFont typeface="Arial" pitchFamily="34" charset="0"/>
              <a:buChar char="•"/>
            </a:pPr>
            <a:endParaRPr lang="en-GB" sz="2400" baseline="30000" dirty="0"/>
          </a:p>
          <a:p>
            <a:pPr marL="285750" indent="-285750">
              <a:buFont typeface="Arial" pitchFamily="34" charset="0"/>
              <a:buChar char="•"/>
            </a:pPr>
            <a:r>
              <a:rPr lang="en-ZA" sz="2400" baseline="30000" dirty="0" smtClean="0"/>
              <a:t>Each </a:t>
            </a:r>
            <a:r>
              <a:rPr lang="en-ZA" sz="2400" baseline="30000" dirty="0"/>
              <a:t>property must have somewhere to park at least one </a:t>
            </a:r>
            <a:r>
              <a:rPr lang="en-ZA" sz="2400" baseline="30000" dirty="0" smtClean="0"/>
              <a:t>vehicle</a:t>
            </a:r>
            <a:endParaRPr lang="en-ZA" sz="2400" baseline="30000" dirty="0"/>
          </a:p>
          <a:p>
            <a:pPr marL="285750" indent="-285750">
              <a:buFont typeface="Arial" pitchFamily="34" charset="0"/>
              <a:buChar char="•"/>
            </a:pPr>
            <a:endParaRPr lang="en-GB" sz="2400" baseline="30000" dirty="0"/>
          </a:p>
          <a:p>
            <a:pPr marL="285750" indent="-285750">
              <a:buFont typeface="Arial" pitchFamily="34" charset="0"/>
              <a:buChar char="•"/>
            </a:pPr>
            <a:r>
              <a:rPr lang="en-ZA" sz="2400" baseline="30000" dirty="0" smtClean="0"/>
              <a:t>Each </a:t>
            </a:r>
            <a:r>
              <a:rPr lang="en-ZA" sz="2400" baseline="30000" dirty="0"/>
              <a:t>property should have a footpath to the </a:t>
            </a:r>
            <a:r>
              <a:rPr lang="en-ZA" sz="2400" baseline="30000" dirty="0" smtClean="0"/>
              <a:t>door</a:t>
            </a:r>
            <a:endParaRPr lang="en-ZA" sz="2400" baseline="30000" dirty="0"/>
          </a:p>
          <a:p>
            <a:pPr marL="285750" indent="-285750">
              <a:buFont typeface="Arial" pitchFamily="34" charset="0"/>
              <a:buChar char="•"/>
            </a:pPr>
            <a:endParaRPr lang="en-GB" sz="2400" baseline="30000" dirty="0"/>
          </a:p>
          <a:p>
            <a:pPr marL="285750" indent="-285750">
              <a:buFont typeface="Arial" pitchFamily="34" charset="0"/>
              <a:buChar char="•"/>
            </a:pPr>
            <a:r>
              <a:rPr lang="en-ZA" sz="2400" baseline="30000" dirty="0" smtClean="0"/>
              <a:t>The </a:t>
            </a:r>
            <a:r>
              <a:rPr lang="en-ZA" sz="2400" baseline="30000" dirty="0"/>
              <a:t>estate design should include some public </a:t>
            </a:r>
            <a:r>
              <a:rPr lang="en-ZA" sz="2400" baseline="30000" dirty="0" smtClean="0"/>
              <a:t>space</a:t>
            </a:r>
            <a:endParaRPr lang="en-ZA" sz="2400" baseline="30000" dirty="0"/>
          </a:p>
        </p:txBody>
      </p:sp>
      <p:sp>
        <p:nvSpPr>
          <p:cNvPr id="9" name="Rectangle 8"/>
          <p:cNvSpPr/>
          <p:nvPr/>
        </p:nvSpPr>
        <p:spPr>
          <a:xfrm>
            <a:off x="355055" y="295564"/>
            <a:ext cx="16166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355055" y="701964"/>
            <a:ext cx="2607220"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355054" y="35472"/>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CLIENT’S REQUIREMENTS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Tree>
    <p:extLst>
      <p:ext uri="{BB962C8B-B14F-4D97-AF65-F5344CB8AC3E}">
        <p14:creationId xmlns:p14="http://schemas.microsoft.com/office/powerpoint/2010/main" val="8062405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useBgFill="1">
        <p:nvSpPr>
          <p:cNvPr id="7" name="Subtitle 2"/>
          <p:cNvSpPr>
            <a:spLocks noGrp="1"/>
          </p:cNvSpPr>
          <p:nvPr>
            <p:ph type="subTitle" idx="1"/>
          </p:nvPr>
        </p:nvSpPr>
        <p:spPr>
          <a:xfrm>
            <a:off x="510708" y="1990724"/>
            <a:ext cx="2654767" cy="3152775"/>
          </a:xfrm>
        </p:spPr>
        <p:txBody>
          <a:bodyPr>
            <a:normAutofit/>
          </a:bodyPr>
          <a:lstStyle/>
          <a:p>
            <a:r>
              <a:rPr lang="en-ZA" sz="2800" baseline="30000" dirty="0" smtClean="0"/>
              <a:t>Each </a:t>
            </a:r>
            <a:r>
              <a:rPr lang="en-ZA" sz="2800" baseline="30000" dirty="0"/>
              <a:t>company’s tender should show the overall cost of their development and include the profit that they hope to </a:t>
            </a:r>
            <a:r>
              <a:rPr lang="en-ZA" sz="2800" baseline="30000" dirty="0" smtClean="0"/>
              <a:t>make.</a:t>
            </a:r>
            <a:endParaRPr lang="en-ZA" sz="2800" baseline="30000" dirty="0"/>
          </a:p>
        </p:txBody>
      </p:sp>
      <p:sp>
        <p:nvSpPr>
          <p:cNvPr id="8" name="Rectangle 7"/>
          <p:cNvSpPr/>
          <p:nvPr/>
        </p:nvSpPr>
        <p:spPr>
          <a:xfrm>
            <a:off x="355055" y="295564"/>
            <a:ext cx="22643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Rectangle 8"/>
          <p:cNvSpPr/>
          <p:nvPr/>
        </p:nvSpPr>
        <p:spPr>
          <a:xfrm>
            <a:off x="355055" y="701964"/>
            <a:ext cx="2121445"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12153"/>
            <a:ext cx="3681237" cy="184557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THE TENDER SUBMISSION</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endParaRPr lang="en-GB" sz="2400" dirty="0"/>
          </a:p>
        </p:txBody>
      </p:sp>
    </p:spTree>
    <p:extLst>
      <p:ext uri="{BB962C8B-B14F-4D97-AF65-F5344CB8AC3E}">
        <p14:creationId xmlns:p14="http://schemas.microsoft.com/office/powerpoint/2010/main" val="27093311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ctrTitle"/>
          </p:nvPr>
        </p:nvSpPr>
        <p:spPr>
          <a:xfrm>
            <a:off x="598745" y="854528"/>
            <a:ext cx="7944122" cy="1664305"/>
          </a:xfrm>
        </p:spPr>
        <p:txBody>
          <a:bodyPr/>
          <a:lstStyle/>
          <a:p>
            <a:endParaRPr lang="en-ZA"/>
          </a:p>
        </p:txBody>
      </p:sp>
      <p:sp>
        <p:nvSpPr>
          <p:cNvPr id="10" name="Subtitle 2"/>
          <p:cNvSpPr>
            <a:spLocks noGrp="1"/>
          </p:cNvSpPr>
          <p:nvPr>
            <p:ph type="subTitle" idx="1"/>
          </p:nvPr>
        </p:nvSpPr>
        <p:spPr>
          <a:xfrm>
            <a:off x="598745" y="2800045"/>
            <a:ext cx="6062134" cy="1546177"/>
          </a:xfrm>
        </p:spPr>
        <p:txBody>
          <a:bodyPr/>
          <a:lstStyle/>
          <a:p>
            <a:endParaRPr lang="en-ZA"/>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5" y="0"/>
            <a:ext cx="9141289" cy="5143499"/>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8727" y="4384259"/>
            <a:ext cx="2284236" cy="579668"/>
          </a:xfrm>
          <a:prstGeom prst="rect">
            <a:avLst/>
          </a:prstGeom>
        </p:spPr>
      </p:pic>
      <p:sp>
        <p:nvSpPr>
          <p:cNvPr id="20" name="Rectangle 19"/>
          <p:cNvSpPr/>
          <p:nvPr/>
        </p:nvSpPr>
        <p:spPr>
          <a:xfrm>
            <a:off x="1354" y="2057400"/>
            <a:ext cx="2427521" cy="662873"/>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1354" y="2720272"/>
            <a:ext cx="2189395" cy="6515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solidFill>
                <a:schemeClr val="bg1"/>
              </a:solidFill>
            </a:endParaRPr>
          </a:p>
        </p:txBody>
      </p:sp>
      <p:sp>
        <p:nvSpPr>
          <p:cNvPr id="22" name="Title 2"/>
          <p:cNvSpPr txBox="1">
            <a:spLocks/>
          </p:cNvSpPr>
          <p:nvPr/>
        </p:nvSpPr>
        <p:spPr>
          <a:xfrm>
            <a:off x="2" y="1548836"/>
            <a:ext cx="8219256" cy="230593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4000" b="1" kern="1200">
                <a:solidFill>
                  <a:schemeClr val="bg1"/>
                </a:solidFill>
                <a:latin typeface="+mj-lt"/>
                <a:ea typeface="+mj-ea"/>
                <a:cs typeface="+mj-cs"/>
              </a:defRPr>
            </a:lvl1pPr>
          </a:lstStyle>
          <a:p>
            <a:r>
              <a:rPr lang="en-GB" altLang="en-US" sz="4400" dirty="0" smtClean="0">
                <a:latin typeface="Arial" charset="0"/>
              </a:rPr>
              <a:t>GREEN </a:t>
            </a:r>
          </a:p>
          <a:p>
            <a:r>
              <a:rPr lang="en-GB" altLang="en-US" sz="4400" dirty="0" smtClean="0">
                <a:solidFill>
                  <a:srgbClr val="498339"/>
                </a:solidFill>
                <a:latin typeface="Arial" charset="0"/>
              </a:rPr>
              <a:t>LIVING</a:t>
            </a:r>
          </a:p>
        </p:txBody>
      </p:sp>
    </p:spTree>
    <p:extLst>
      <p:ext uri="{BB962C8B-B14F-4D97-AF65-F5344CB8AC3E}">
        <p14:creationId xmlns:p14="http://schemas.microsoft.com/office/powerpoint/2010/main" val="5865513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7" name="Rectangle 6"/>
          <p:cNvSpPr/>
          <p:nvPr/>
        </p:nvSpPr>
        <p:spPr>
          <a:xfrm>
            <a:off x="355055" y="737236"/>
            <a:ext cx="1981746"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355055" y="1143636"/>
            <a:ext cx="2302420" cy="406400"/>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Rectangle 10"/>
          <p:cNvSpPr/>
          <p:nvPr/>
        </p:nvSpPr>
        <p:spPr>
          <a:xfrm>
            <a:off x="355054" y="1540800"/>
            <a:ext cx="1730921" cy="406400"/>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355054" y="683503"/>
            <a:ext cx="3681237" cy="1845576"/>
          </a:xfrm>
          <a:prstGeom prst="rect">
            <a:avLst/>
          </a:prstGeom>
        </p:spPr>
        <p:txBody>
          <a:bodyPr vert="horz" lIns="91440" tIns="45720" rIns="91440" bIns="45720" rtlCol="0" anchor="ctr">
            <a:normAutofit lnSpcReduction="100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pPr>
              <a:lnSpc>
                <a:spcPct val="120000"/>
              </a:lnSpc>
            </a:pPr>
            <a:r>
              <a:rPr lang="en-GB" altLang="en-US" sz="2400" dirty="0" smtClean="0">
                <a:solidFill>
                  <a:schemeClr val="bg1"/>
                </a:solidFill>
                <a:latin typeface="Arial" charset="0"/>
              </a:rPr>
              <a:t>JOB ROLES</a:t>
            </a:r>
          </a:p>
          <a:p>
            <a:pPr>
              <a:lnSpc>
                <a:spcPct val="120000"/>
              </a:lnSpc>
            </a:pPr>
            <a:r>
              <a:rPr lang="en-GB" sz="2400" dirty="0" smtClean="0">
                <a:solidFill>
                  <a:schemeClr val="bg1"/>
                </a:solidFill>
                <a:latin typeface="Arial" charset="0"/>
                <a:cs typeface="Arial" panose="020B0604020202020204" pitchFamily="34" charset="0"/>
              </a:rPr>
              <a:t>WITHIN YOUR</a:t>
            </a:r>
          </a:p>
          <a:p>
            <a:pPr>
              <a:lnSpc>
                <a:spcPct val="120000"/>
              </a:lnSpc>
            </a:pPr>
            <a:r>
              <a:rPr lang="en-GB" sz="2400" dirty="0" smtClean="0">
                <a:solidFill>
                  <a:schemeClr val="bg1"/>
                </a:solidFill>
                <a:latin typeface="Arial" charset="0"/>
                <a:cs typeface="Arial" panose="020B0604020202020204" pitchFamily="34" charset="0"/>
              </a:rPr>
              <a:t>COMPANY</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useBgFill="1">
        <p:nvSpPr>
          <p:cNvPr id="12" name="Subtitle 2"/>
          <p:cNvSpPr>
            <a:spLocks noGrp="1"/>
          </p:cNvSpPr>
          <p:nvPr>
            <p:ph type="subTitle" idx="1"/>
          </p:nvPr>
        </p:nvSpPr>
        <p:spPr>
          <a:xfrm>
            <a:off x="351412" y="1947200"/>
            <a:ext cx="2654767" cy="3152775"/>
          </a:xfrm>
        </p:spPr>
        <p:txBody>
          <a:bodyPr>
            <a:normAutofit/>
          </a:bodyPr>
          <a:lstStyle/>
          <a:p>
            <a:r>
              <a:rPr lang="en-GB" sz="1600" dirty="0"/>
              <a:t>In your teams you need to decide </a:t>
            </a:r>
            <a:r>
              <a:rPr lang="en-GB" sz="1600" dirty="0" smtClean="0"/>
              <a:t>who will take </a:t>
            </a:r>
            <a:r>
              <a:rPr lang="en-GB" sz="1600" dirty="0"/>
              <a:t>on the following roles:</a:t>
            </a:r>
            <a:endParaRPr lang="en-ZA" sz="1600" dirty="0"/>
          </a:p>
          <a:p>
            <a:pPr marL="285750" indent="-285750">
              <a:lnSpc>
                <a:spcPct val="150000"/>
              </a:lnSpc>
              <a:buFont typeface="Arial" pitchFamily="34" charset="0"/>
              <a:buChar char="•"/>
            </a:pPr>
            <a:r>
              <a:rPr lang="en-GB" sz="1600" b="1" dirty="0" smtClean="0"/>
              <a:t>Project </a:t>
            </a:r>
            <a:r>
              <a:rPr lang="en-GB" sz="1600" b="1" dirty="0"/>
              <a:t>manager</a:t>
            </a:r>
            <a:endParaRPr lang="en-ZA" sz="1600" dirty="0"/>
          </a:p>
          <a:p>
            <a:pPr marL="285750" indent="-285750">
              <a:buFont typeface="Arial" pitchFamily="34" charset="0"/>
              <a:buChar char="•"/>
            </a:pPr>
            <a:r>
              <a:rPr lang="en-GB" sz="1600" b="1" dirty="0" smtClean="0"/>
              <a:t>Sustainability </a:t>
            </a:r>
            <a:r>
              <a:rPr lang="en-GB" sz="1600" b="1" dirty="0"/>
              <a:t>manager</a:t>
            </a:r>
            <a:endParaRPr lang="en-ZA" sz="1600" dirty="0"/>
          </a:p>
          <a:p>
            <a:pPr marL="285750" indent="-285750">
              <a:buFont typeface="Arial" pitchFamily="34" charset="0"/>
              <a:buChar char="•"/>
            </a:pPr>
            <a:r>
              <a:rPr lang="en-GB" sz="1600" b="1" dirty="0" smtClean="0"/>
              <a:t>Architect</a:t>
            </a:r>
            <a:endParaRPr lang="en-ZA" sz="1600" dirty="0"/>
          </a:p>
          <a:p>
            <a:pPr marL="285750" indent="-285750">
              <a:buFont typeface="Arial" pitchFamily="34" charset="0"/>
              <a:buChar char="•"/>
            </a:pPr>
            <a:r>
              <a:rPr lang="en-GB" sz="1600" b="1" dirty="0" smtClean="0"/>
              <a:t>Civil </a:t>
            </a:r>
            <a:r>
              <a:rPr lang="en-GB" sz="1600" b="1" dirty="0"/>
              <a:t>engineer</a:t>
            </a:r>
            <a:endParaRPr lang="en-ZA" sz="1600" dirty="0"/>
          </a:p>
          <a:p>
            <a:pPr marL="285750" indent="-285750">
              <a:buFont typeface="Arial" pitchFamily="34" charset="0"/>
              <a:buChar char="•"/>
            </a:pPr>
            <a:r>
              <a:rPr lang="en-GB" sz="1600" b="1" dirty="0" smtClean="0"/>
              <a:t>Quantity </a:t>
            </a:r>
            <a:r>
              <a:rPr lang="en-GB" sz="1600" b="1" dirty="0"/>
              <a:t>surveyor</a:t>
            </a:r>
            <a:endParaRPr lang="en-ZA" sz="1600" dirty="0"/>
          </a:p>
          <a:p>
            <a:pPr marL="285750" indent="-285750">
              <a:buFont typeface="Arial" pitchFamily="34" charset="0"/>
              <a:buChar char="•"/>
            </a:pPr>
            <a:r>
              <a:rPr lang="en-GB" sz="1600" b="1" dirty="0" smtClean="0"/>
              <a:t>Bid </a:t>
            </a:r>
            <a:r>
              <a:rPr lang="en-GB" sz="1600" b="1" dirty="0"/>
              <a:t>manager</a:t>
            </a:r>
            <a:endParaRPr lang="en-ZA" sz="1600" dirty="0"/>
          </a:p>
        </p:txBody>
      </p:sp>
    </p:spTree>
    <p:extLst>
      <p:ext uri="{BB962C8B-B14F-4D97-AF65-F5344CB8AC3E}">
        <p14:creationId xmlns:p14="http://schemas.microsoft.com/office/powerpoint/2010/main" val="3432715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683</TotalTime>
  <Words>2111</Words>
  <Application>Microsoft Office PowerPoint</Application>
  <PresentationFormat>On-screen Show (16:9)</PresentationFormat>
  <Paragraphs>231</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YOU HAVE ANY QUESTIONS  BEFORE WE GET STARTED? </vt:lpstr>
      <vt:lpstr>PowerPoint Presentation</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IS</cp:lastModifiedBy>
  <cp:revision>77</cp:revision>
  <dcterms:created xsi:type="dcterms:W3CDTF">2015-07-23T18:29:54Z</dcterms:created>
  <dcterms:modified xsi:type="dcterms:W3CDTF">2015-09-28T09:28:45Z</dcterms:modified>
</cp:coreProperties>
</file>