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9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64" r:id="rId11"/>
  </p:sldIdLst>
  <p:sldSz cx="9144000" cy="5143500" type="screen16x9"/>
  <p:notesSz cx="6864350" cy="9994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57A4"/>
    <a:srgbClr val="6AA9DD"/>
    <a:srgbClr val="279BCE"/>
    <a:srgbClr val="1C2346"/>
    <a:srgbClr val="498339"/>
    <a:srgbClr val="AECC48"/>
    <a:srgbClr val="264C22"/>
    <a:srgbClr val="65B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inimized">
    <p:restoredLeft sz="18922" autoAdjust="0"/>
    <p:restoredTop sz="50000" autoAdjust="0"/>
  </p:normalViewPr>
  <p:slideViewPr>
    <p:cSldViewPr snapToGrid="0" snapToObjects="1">
      <p:cViewPr>
        <p:scale>
          <a:sx n="77" d="100"/>
          <a:sy n="77" d="100"/>
        </p:scale>
        <p:origin x="-1644" y="4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-3990" y="-96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l">
              <a:defRPr sz="13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8210" y="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r">
              <a:defRPr sz="1300"/>
            </a:lvl1pPr>
          </a:lstStyle>
          <a:p>
            <a:fld id="{08AB7562-90BB-4E8C-9580-AB50A3580E3C}" type="datetimeFigureOut">
              <a:rPr lang="en-ZA" smtClean="0"/>
              <a:t>2016/04/05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342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l">
              <a:defRPr sz="13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8210" y="949342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r">
              <a:defRPr sz="1300"/>
            </a:lvl1pPr>
          </a:lstStyle>
          <a:p>
            <a:fld id="{68B01456-8100-4F02-BA61-D827A94533C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202647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8210" y="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r">
              <a:defRPr sz="1300"/>
            </a:lvl1pPr>
          </a:lstStyle>
          <a:p>
            <a:fld id="{3E2CECB3-252F-4E2B-ACC3-67DBCBBC5B3D}" type="datetimeFigureOut">
              <a:rPr lang="en-GB" smtClean="0"/>
              <a:t>05/04/2016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49300"/>
            <a:ext cx="6661150" cy="3748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32" tIns="48166" rIns="96332" bIns="48166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35" y="4747578"/>
            <a:ext cx="5491480" cy="4497705"/>
          </a:xfrm>
          <a:prstGeom prst="rect">
            <a:avLst/>
          </a:prstGeom>
        </p:spPr>
        <p:txBody>
          <a:bodyPr vert="horz" lIns="96332" tIns="48166" rIns="96332" bIns="4816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342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8210" y="949342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r">
              <a:defRPr sz="1300"/>
            </a:lvl1pPr>
          </a:lstStyle>
          <a:p>
            <a:fld id="{F75105D7-B004-47F4-B324-F21CA3DEE8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555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se.gov.uk/pubns/indg401.pdf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 smtClean="0"/>
              <a:t>Explain that participants are going to work in small teams  to create a ‘scaffold’ cube.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0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 smtClean="0"/>
              <a:t>Teams will have a chance to work through a set of instructions to create the cube which will then be dismantled and rebuilt in a timed competition.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0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 smtClean="0"/>
              <a:t>There now follows a series of power point slides which will explain the importance and complexity of scaffold structures and outline some of the Health &amp; Safety regulations regarding Working at Heights. Please see this </a:t>
            </a:r>
            <a:r>
              <a:rPr lang="en-GB" sz="1000" dirty="0" err="1" smtClean="0"/>
              <a:t>weblink</a:t>
            </a:r>
            <a:r>
              <a:rPr lang="en-GB" sz="1000" dirty="0" smtClean="0"/>
              <a:t> for </a:t>
            </a:r>
            <a:r>
              <a:rPr lang="en-GB" sz="1000" smtClean="0"/>
              <a:t>more</a:t>
            </a:r>
            <a:r>
              <a:rPr lang="en-GB" sz="1000" baseline="0" smtClean="0"/>
              <a:t> information.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http://www.hse.gov.uk/pubns/indg401.pdf</a:t>
            </a:r>
            <a:endParaRPr lang="en-GB" sz="1000" dirty="0" smtClean="0"/>
          </a:p>
          <a:p>
            <a:endParaRPr lang="en-ZA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6560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baseline="0" dirty="0" smtClean="0"/>
              <a:t>Finish by asking if they have any further questions before </a:t>
            </a:r>
            <a:r>
              <a:rPr lang="en-GB" baseline="0" smtClean="0"/>
              <a:t>they start the task</a:t>
            </a: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871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Most participants will be familiar with seeing scaffolding around construction sites. This is possibly the most common use of scaffolding.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 smtClean="0"/>
              <a:t>Ask if they have seen scaffolding used for any other purposes. Examples</a:t>
            </a:r>
            <a:r>
              <a:rPr lang="en-GB" baseline="0" dirty="0" smtClean="0"/>
              <a:t> include: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endParaRPr lang="en-GB" dirty="0" smtClean="0"/>
          </a:p>
          <a:p>
            <a:pPr marL="1085850" lvl="2" indent="-171450">
              <a:buFont typeface="Wingdings" panose="05000000000000000000" pitchFamily="2" charset="2"/>
              <a:buChar char="v"/>
            </a:pPr>
            <a:r>
              <a:rPr lang="en-GB" dirty="0" smtClean="0"/>
              <a:t>Alongside motorways/roadways when installing/repairing overhead cables</a:t>
            </a:r>
          </a:p>
          <a:p>
            <a:pPr marL="1085850" lvl="2" indent="-171450">
              <a:buFont typeface="Wingdings" panose="05000000000000000000" pitchFamily="2" charset="2"/>
              <a:buChar char="v"/>
            </a:pPr>
            <a:r>
              <a:rPr lang="en-GB" dirty="0" smtClean="0"/>
              <a:t>To create stage sets at festivals</a:t>
            </a:r>
          </a:p>
          <a:p>
            <a:pPr marL="1085850" lvl="2" indent="-171450">
              <a:buFont typeface="Wingdings" panose="05000000000000000000" pitchFamily="2" charset="2"/>
              <a:buChar char="v"/>
            </a:pPr>
            <a:r>
              <a:rPr lang="en-GB" dirty="0" smtClean="0"/>
              <a:t>In the building of bridges</a:t>
            </a:r>
          </a:p>
          <a:p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If there is time participants could research uses of scaffold and gather images</a:t>
            </a:r>
          </a:p>
          <a:p>
            <a:endParaRPr lang="en-GB" baseline="0" dirty="0" smtClean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41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Explain that regulations regarding Working at Heights and Health &amp; Safety have meant that there has been a huge increase in the use of scaffolding and other access methods over recent years.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Explain that the reason for scaffolding and other access methods is to provide a safe platform to work from as can be seen on this image.</a:t>
            </a:r>
          </a:p>
          <a:p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Scaffolding might be erected: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 smtClean="0"/>
              <a:t>To assist with external painting/cleaning of a building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 smtClean="0"/>
              <a:t>To allow replacement of windows or repairs</a:t>
            </a:r>
          </a:p>
          <a:p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Ask participants if they have ever had a scaffold at home and/or if they can name any other access methods. They might know:</a:t>
            </a:r>
          </a:p>
          <a:p>
            <a:endParaRPr lang="en-GB" dirty="0" smtClean="0"/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 smtClean="0"/>
              <a:t>Cherry pickers or scissor lifts – often used to replace street light fitments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 smtClean="0"/>
              <a:t>Mobile scaffold towers – also used by painters &amp; decorators and repair companies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If there is time participants could research and find images of other access methods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It may be appropriate for some participants to research Working at Heights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535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This image shows the complexity of a scaffold supporting a suspended platform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You might like to explain that every level/storey on a scaffold is called a ‘lift’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 smtClean="0"/>
              <a:t>Each ‘lift’ is a safe working platform formed with scaffold boards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 smtClean="0"/>
              <a:t>Boards are also placed upright on every lift to form  a ‘toe board’ this is a barrier to stop tools and materials  being accidentally kicked onto people working below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Scaffold design uses a lot of trigonometry (angles) and a scaffold designer has to also understand how to support loads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Each scaffold pole has a specific role in supporting the whole structure and is given a label</a:t>
            </a:r>
          </a:p>
          <a:p>
            <a:r>
              <a:rPr lang="en-GB" dirty="0" smtClean="0"/>
              <a:t>	- upright poles are called </a:t>
            </a:r>
            <a:r>
              <a:rPr lang="en-GB" b="1" dirty="0" smtClean="0"/>
              <a:t>standards</a:t>
            </a:r>
          </a:p>
          <a:p>
            <a:r>
              <a:rPr lang="en-GB" dirty="0" smtClean="0"/>
              <a:t>	- standards are then held in place by </a:t>
            </a:r>
            <a:r>
              <a:rPr lang="en-GB" b="1" dirty="0" smtClean="0"/>
              <a:t>ledgers and transoms </a:t>
            </a:r>
            <a:r>
              <a:rPr lang="en-GB" dirty="0" smtClean="0"/>
              <a:t>which are fixed at right angles to standards</a:t>
            </a:r>
          </a:p>
          <a:p>
            <a:r>
              <a:rPr lang="en-GB" dirty="0" smtClean="0"/>
              <a:t>	- </a:t>
            </a:r>
            <a:r>
              <a:rPr lang="en-GB" b="1" dirty="0" smtClean="0"/>
              <a:t>Sway braces </a:t>
            </a:r>
            <a:r>
              <a:rPr lang="en-GB" dirty="0" smtClean="0"/>
              <a:t>are the cross pieces which stabilise the structure</a:t>
            </a:r>
          </a:p>
          <a:p>
            <a:r>
              <a:rPr lang="en-GB" dirty="0" smtClean="0"/>
              <a:t>	- </a:t>
            </a:r>
            <a:r>
              <a:rPr lang="en-GB" b="1" dirty="0" smtClean="0"/>
              <a:t>plan braces </a:t>
            </a:r>
            <a:r>
              <a:rPr lang="en-GB" dirty="0" smtClean="0"/>
              <a:t>are additional supports used on bigger structures</a:t>
            </a:r>
          </a:p>
          <a:p>
            <a:endParaRPr lang="en-ZA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791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Explain that the load on a scaffold is a mixture of the number of people working on it as well as all the bricks, blocks or other materials that are stored on the platforms ready for people to use.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A scaffold structure also has to withstand the weather – especially winds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You might like to discuss with participants the skills they consider a </a:t>
            </a:r>
            <a:r>
              <a:rPr lang="en-GB" dirty="0" err="1" smtClean="0"/>
              <a:t>scaffolder</a:t>
            </a:r>
            <a:r>
              <a:rPr lang="en-GB" dirty="0" smtClean="0"/>
              <a:t> might need. Include: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 smtClean="0"/>
              <a:t>An ability to work at heights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 smtClean="0"/>
              <a:t>Attention to Health &amp; Safety and regulations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 smtClean="0"/>
              <a:t>Ability to follow instructions/diagrams accurately and in the correct order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 smtClean="0"/>
              <a:t>Physical strength and agility</a:t>
            </a:r>
          </a:p>
          <a:p>
            <a:pPr marL="1085850" lvl="2" indent="-1714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dirty="0" smtClean="0"/>
              <a:t>Scaffold is most commonly made of steel and is very heavy (aluminium scaffold is lighter but cannot be used for huge structures as it cannot carry the same load)</a:t>
            </a:r>
          </a:p>
          <a:p>
            <a:pPr marL="1085850" lvl="2" indent="-1714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dirty="0" smtClean="0"/>
              <a:t>While assembling the scaffold </a:t>
            </a:r>
            <a:r>
              <a:rPr lang="en-GB" dirty="0" err="1" smtClean="0"/>
              <a:t>scaffolders</a:t>
            </a:r>
            <a:r>
              <a:rPr lang="en-GB" dirty="0" smtClean="0"/>
              <a:t> need to be able to climb up and down ‘lifts’ quickly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52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 smtClean="0"/>
              <a:t>Explain that participants are now going to experience building a scaffolding cube.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 smtClean="0"/>
              <a:t>They are not going to use actual scaffolding pole and couplings as are shown here, but are going to use plastic waste pipe and cable 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4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 smtClean="0"/>
              <a:t>Explain that this simulation will give them some idea of how complex a scaffold structure can be. They will need to follow a set of instructional diagrams and work co-operatively in their small teams</a:t>
            </a:r>
          </a:p>
          <a:p>
            <a:endParaRPr lang="en-GB" sz="1300" dirty="0"/>
          </a:p>
          <a:p>
            <a:endParaRPr lang="en-GB" sz="1300" dirty="0"/>
          </a:p>
          <a:p>
            <a:endParaRPr lang="en-GB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170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Explain that participants will be expected to follow Health &amp; Safety regulations – exactly as if they were on a construction site.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They must not misuse the plastic pipe and most especially must not use the cable ties for anything other than fastening the pieces of pipe together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 smtClean="0"/>
              <a:t>Cable ties cannot be undone – they need to be cut. 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endParaRPr lang="en-GB" b="1" dirty="0" smtClean="0"/>
          </a:p>
          <a:p>
            <a:pPr marL="457200" lvl="1" indent="0">
              <a:buFont typeface="Wingdings" panose="05000000000000000000" pitchFamily="2" charset="2"/>
              <a:buNone/>
            </a:pPr>
            <a:r>
              <a:rPr lang="en-GB" b="1" dirty="0" smtClean="0"/>
              <a:t>The Activity Lead should ensure that they monitor closely the use and return of cable ties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802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dirty="0" smtClean="0"/>
              <a:t>Activity Lead might choose to go through the participant brief assembly instructions with the participants.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 smtClean="0"/>
              <a:t>Assistance given at this stage will depend on the age and ability of the participants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022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Activity Lead should give a timescale to build the cube initially (suggestion is 20 minutes)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Cable ties will need to be cut to disassemble the cube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Suggested time for the competitive rebuild is </a:t>
            </a:r>
            <a:r>
              <a:rPr lang="en-Z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 10 - 20 minutes (feedback from users)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350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kgd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854528"/>
            <a:ext cx="7944122" cy="1664305"/>
          </a:xfr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2800045"/>
            <a:ext cx="6062134" cy="154617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  <p:pic>
        <p:nvPicPr>
          <p:cNvPr id="11" name="Picture 10" descr="Logo_forPP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771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/>
          <p:nvPr userDrawn="1"/>
        </p:nvSpPr>
        <p:spPr>
          <a:xfrm>
            <a:off x="4191000" y="0"/>
            <a:ext cx="7074451" cy="5143500"/>
          </a:xfrm>
          <a:custGeom>
            <a:avLst/>
            <a:gdLst/>
            <a:ahLst/>
            <a:cxnLst/>
            <a:rect l="l" t="t" r="r" b="b"/>
            <a:pathLst>
              <a:path w="7074451" h="5143500">
                <a:moveTo>
                  <a:pt x="4953000" y="0"/>
                </a:moveTo>
                <a:lnTo>
                  <a:pt x="7074451" y="0"/>
                </a:lnTo>
                <a:lnTo>
                  <a:pt x="7074451" y="5143500"/>
                </a:lnTo>
                <a:lnTo>
                  <a:pt x="4953000" y="5143500"/>
                </a:lnTo>
                <a:close/>
                <a:moveTo>
                  <a:pt x="1012194" y="0"/>
                </a:moveTo>
                <a:lnTo>
                  <a:pt x="4952999" y="0"/>
                </a:lnTo>
                <a:lnTo>
                  <a:pt x="4952999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rgbClr val="65B0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39"/>
            <a:ext cx="2483121" cy="1241561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4486188" y="4634090"/>
            <a:ext cx="116239" cy="116239"/>
          </a:xfrm>
          <a:prstGeom prst="rect">
            <a:avLst/>
          </a:prstGeom>
          <a:solidFill>
            <a:srgbClr val="264C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208198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11588" y="2161824"/>
            <a:ext cx="116239" cy="116239"/>
          </a:xfrm>
          <a:prstGeom prst="rect">
            <a:avLst/>
          </a:prstGeom>
          <a:solidFill>
            <a:srgbClr val="AECC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529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/>
          <p:nvPr userDrawn="1"/>
        </p:nvSpPr>
        <p:spPr>
          <a:xfrm>
            <a:off x="4191000" y="0"/>
            <a:ext cx="7074451" cy="5143500"/>
          </a:xfrm>
          <a:custGeom>
            <a:avLst/>
            <a:gdLst/>
            <a:ahLst/>
            <a:cxnLst/>
            <a:rect l="l" t="t" r="r" b="b"/>
            <a:pathLst>
              <a:path w="7074451" h="5143500">
                <a:moveTo>
                  <a:pt x="4953000" y="0"/>
                </a:moveTo>
                <a:lnTo>
                  <a:pt x="7074451" y="0"/>
                </a:lnTo>
                <a:lnTo>
                  <a:pt x="7074451" y="5143500"/>
                </a:lnTo>
                <a:lnTo>
                  <a:pt x="4953000" y="5143500"/>
                </a:lnTo>
                <a:close/>
                <a:moveTo>
                  <a:pt x="1012194" y="0"/>
                </a:moveTo>
                <a:lnTo>
                  <a:pt x="4952999" y="0"/>
                </a:lnTo>
                <a:lnTo>
                  <a:pt x="4952999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rgbClr val="2B57A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39"/>
            <a:ext cx="2483121" cy="1241561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4486188" y="4634090"/>
            <a:ext cx="116239" cy="116239"/>
          </a:xfrm>
          <a:prstGeom prst="rect">
            <a:avLst/>
          </a:prstGeom>
          <a:solidFill>
            <a:srgbClr val="1C23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208198" y="4176890"/>
            <a:ext cx="296863" cy="296863"/>
          </a:xfrm>
          <a:prstGeom prst="rect">
            <a:avLst/>
          </a:prstGeom>
          <a:solidFill>
            <a:srgbClr val="F5B0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11588" y="2161824"/>
            <a:ext cx="116239" cy="116239"/>
          </a:xfrm>
          <a:prstGeom prst="rect">
            <a:avLst/>
          </a:prstGeom>
          <a:solidFill>
            <a:srgbClr val="279B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388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5200" y="1579418"/>
            <a:ext cx="3784599" cy="2997894"/>
          </a:xfrm>
        </p:spPr>
        <p:txBody>
          <a:bodyPr/>
          <a:lstStyle>
            <a:lvl1pPr>
              <a:defRPr sz="2000">
                <a:solidFill>
                  <a:srgbClr val="3D3D3C"/>
                </a:solidFill>
              </a:defRPr>
            </a:lvl1pPr>
            <a:lvl2pPr>
              <a:defRPr sz="1800">
                <a:solidFill>
                  <a:srgbClr val="3D3D3C"/>
                </a:solidFill>
              </a:defRPr>
            </a:lvl2pPr>
            <a:lvl3pPr>
              <a:defRPr sz="1600">
                <a:solidFill>
                  <a:srgbClr val="3D3D3C"/>
                </a:solidFill>
              </a:defRPr>
            </a:lvl3pPr>
            <a:lvl4pPr>
              <a:defRPr sz="1400">
                <a:solidFill>
                  <a:srgbClr val="3D3D3C"/>
                </a:solidFill>
              </a:defRPr>
            </a:lvl4pPr>
            <a:lvl5pPr>
              <a:defRPr sz="1400">
                <a:solidFill>
                  <a:srgbClr val="3D3D3C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0"/>
          </p:nvPr>
        </p:nvSpPr>
        <p:spPr>
          <a:xfrm>
            <a:off x="584200" y="1579418"/>
            <a:ext cx="3784599" cy="2997894"/>
          </a:xfrm>
        </p:spPr>
        <p:txBody>
          <a:bodyPr/>
          <a:lstStyle>
            <a:lvl1pPr>
              <a:defRPr sz="2000">
                <a:solidFill>
                  <a:srgbClr val="3D3D3C"/>
                </a:solidFill>
              </a:defRPr>
            </a:lvl1pPr>
            <a:lvl2pPr>
              <a:defRPr sz="1800">
                <a:solidFill>
                  <a:srgbClr val="3D3D3C"/>
                </a:solidFill>
              </a:defRPr>
            </a:lvl2pPr>
            <a:lvl3pPr>
              <a:defRPr sz="1600">
                <a:solidFill>
                  <a:srgbClr val="3D3D3C"/>
                </a:solidFill>
              </a:defRPr>
            </a:lvl3pPr>
            <a:lvl4pPr>
              <a:defRPr sz="1400">
                <a:solidFill>
                  <a:srgbClr val="3D3D3C"/>
                </a:solidFill>
              </a:defRPr>
            </a:lvl4pPr>
            <a:lvl5pPr>
              <a:defRPr sz="1400">
                <a:solidFill>
                  <a:srgbClr val="3D3D3C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724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1423555"/>
            <a:ext cx="7944122" cy="292266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142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1423555"/>
            <a:ext cx="7944122" cy="292266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970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8CD6AF4-BF38-4AD9-9B94-D6A689C7B648}" type="datetimeFigureOut">
              <a:rPr lang="en-GB"/>
              <a:pPr>
                <a:defRPr/>
              </a:pPr>
              <a:t>05/04/2016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441D3C6-2299-48C6-BE61-09DF530DFC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46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kgds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854528"/>
            <a:ext cx="7944122" cy="1664305"/>
          </a:xfr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2800045"/>
            <a:ext cx="6062134" cy="154617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974" y="3953933"/>
            <a:ext cx="4545026" cy="118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00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kgds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854528"/>
            <a:ext cx="7944122" cy="1664305"/>
          </a:xfr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2800045"/>
            <a:ext cx="6062134" cy="154617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2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1423555"/>
            <a:ext cx="7944122" cy="292266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  <p:pic>
        <p:nvPicPr>
          <p:cNvPr id="5" name="Picture 4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63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1423555"/>
            <a:ext cx="7944122" cy="292266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C8BFF48-4880-CB4D-9A24-85077AB40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5000053" y="0"/>
            <a:ext cx="4965951" cy="5143500"/>
          </a:xfrm>
          <a:custGeom>
            <a:avLst/>
            <a:gdLst/>
            <a:ahLst/>
            <a:cxnLst/>
            <a:rect l="l" t="t" r="r" b="b"/>
            <a:pathLst>
              <a:path w="4965951" h="5143500">
                <a:moveTo>
                  <a:pt x="1014840" y="0"/>
                </a:moveTo>
                <a:lnTo>
                  <a:pt x="4965951" y="0"/>
                </a:lnTo>
                <a:lnTo>
                  <a:pt x="4965951" y="5143500"/>
                </a:lnTo>
                <a:lnTo>
                  <a:pt x="1014840" y="5143500"/>
                </a:lnTo>
                <a:lnTo>
                  <a:pt x="1014840" y="4295664"/>
                </a:lnTo>
                <a:lnTo>
                  <a:pt x="598562" y="4295664"/>
                </a:lnTo>
                <a:lnTo>
                  <a:pt x="598562" y="3774721"/>
                </a:lnTo>
                <a:lnTo>
                  <a:pt x="1014840" y="3774721"/>
                </a:lnTo>
                <a:lnTo>
                  <a:pt x="1014840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4840" y="8113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5137475" y="390194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5573761" y="2161824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5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068200" y="0"/>
            <a:ext cx="4075800" cy="5143501"/>
          </a:xfrm>
          <a:custGeom>
            <a:avLst/>
            <a:gdLst/>
            <a:ahLst/>
            <a:cxnLst/>
            <a:rect l="l" t="t" r="r" b="b"/>
            <a:pathLst>
              <a:path w="4075800" h="5143501">
                <a:moveTo>
                  <a:pt x="1012194" y="0"/>
                </a:moveTo>
                <a:lnTo>
                  <a:pt x="3547577" y="0"/>
                </a:lnTo>
                <a:lnTo>
                  <a:pt x="4075800" y="0"/>
                </a:lnTo>
                <a:lnTo>
                  <a:pt x="4075800" y="5143501"/>
                </a:lnTo>
                <a:lnTo>
                  <a:pt x="3547577" y="5143501"/>
                </a:lnTo>
                <a:lnTo>
                  <a:pt x="3547577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effectLst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230627" y="4634090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952637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256027" y="2161824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879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068200" y="0"/>
            <a:ext cx="4075800" cy="5143501"/>
          </a:xfrm>
          <a:custGeom>
            <a:avLst/>
            <a:gdLst/>
            <a:ahLst/>
            <a:cxnLst/>
            <a:rect l="l" t="t" r="r" b="b"/>
            <a:pathLst>
              <a:path w="4075800" h="5143501">
                <a:moveTo>
                  <a:pt x="1012194" y="0"/>
                </a:moveTo>
                <a:lnTo>
                  <a:pt x="3547577" y="0"/>
                </a:lnTo>
                <a:lnTo>
                  <a:pt x="4075800" y="0"/>
                </a:lnTo>
                <a:lnTo>
                  <a:pt x="4075800" y="5143501"/>
                </a:lnTo>
                <a:lnTo>
                  <a:pt x="3547577" y="5143501"/>
                </a:lnTo>
                <a:lnTo>
                  <a:pt x="3547577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rgbClr val="65B0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effectLst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230627" y="4634090"/>
            <a:ext cx="116239" cy="116239"/>
          </a:xfrm>
          <a:prstGeom prst="rect">
            <a:avLst/>
          </a:prstGeom>
          <a:solidFill>
            <a:srgbClr val="4983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952637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256027" y="2161824"/>
            <a:ext cx="116239" cy="116239"/>
          </a:xfrm>
          <a:prstGeom prst="rect">
            <a:avLst/>
          </a:prstGeom>
          <a:solidFill>
            <a:srgbClr val="264C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890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068200" y="0"/>
            <a:ext cx="4075800" cy="5143501"/>
          </a:xfrm>
          <a:custGeom>
            <a:avLst/>
            <a:gdLst/>
            <a:ahLst/>
            <a:cxnLst/>
            <a:rect l="l" t="t" r="r" b="b"/>
            <a:pathLst>
              <a:path w="4075800" h="5143501">
                <a:moveTo>
                  <a:pt x="1012194" y="0"/>
                </a:moveTo>
                <a:lnTo>
                  <a:pt x="3547577" y="0"/>
                </a:lnTo>
                <a:lnTo>
                  <a:pt x="4075800" y="0"/>
                </a:lnTo>
                <a:lnTo>
                  <a:pt x="4075800" y="5143501"/>
                </a:lnTo>
                <a:lnTo>
                  <a:pt x="3547577" y="5143501"/>
                </a:lnTo>
                <a:lnTo>
                  <a:pt x="3547577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rgbClr val="2B57A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effectLst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230627" y="4634090"/>
            <a:ext cx="116239" cy="116239"/>
          </a:xfrm>
          <a:prstGeom prst="rect">
            <a:avLst/>
          </a:prstGeom>
          <a:solidFill>
            <a:srgbClr val="6AA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952637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256027" y="2161824"/>
            <a:ext cx="116239" cy="116239"/>
          </a:xfrm>
          <a:prstGeom prst="rect">
            <a:avLst/>
          </a:prstGeom>
          <a:solidFill>
            <a:srgbClr val="279B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639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C8BFF48-4880-CB4D-9A24-85077AB40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191000" y="0"/>
            <a:ext cx="7074451" cy="5143500"/>
          </a:xfrm>
          <a:custGeom>
            <a:avLst/>
            <a:gdLst/>
            <a:ahLst/>
            <a:cxnLst/>
            <a:rect l="l" t="t" r="r" b="b"/>
            <a:pathLst>
              <a:path w="7074451" h="5143500">
                <a:moveTo>
                  <a:pt x="4953000" y="0"/>
                </a:moveTo>
                <a:lnTo>
                  <a:pt x="7074451" y="0"/>
                </a:lnTo>
                <a:lnTo>
                  <a:pt x="7074451" y="5143500"/>
                </a:lnTo>
                <a:lnTo>
                  <a:pt x="4953000" y="5143500"/>
                </a:lnTo>
                <a:close/>
                <a:moveTo>
                  <a:pt x="1012194" y="0"/>
                </a:moveTo>
                <a:lnTo>
                  <a:pt x="4952999" y="0"/>
                </a:lnTo>
                <a:lnTo>
                  <a:pt x="4952999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486188" y="4634090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208198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511588" y="2161824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Secondary text goes here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098" y="3687453"/>
            <a:ext cx="5536353" cy="144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25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7E914-2E24-E44E-8E32-D2278494C075}" type="datetimeFigureOut">
              <a:rPr lang="en-US" smtClean="0"/>
              <a:pPr/>
              <a:t>4/5/2016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2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57" r:id="rId2"/>
    <p:sldLayoutId id="2147483758" r:id="rId3"/>
    <p:sldLayoutId id="2147483759" r:id="rId4"/>
    <p:sldLayoutId id="2147483761" r:id="rId5"/>
    <p:sldLayoutId id="2147483764" r:id="rId6"/>
    <p:sldLayoutId id="2147483765" r:id="rId7"/>
    <p:sldLayoutId id="2147483763" r:id="rId8"/>
    <p:sldLayoutId id="2147483750" r:id="rId9"/>
    <p:sldLayoutId id="2147483762" r:id="rId10"/>
    <p:sldLayoutId id="2147483760" r:id="rId11"/>
    <p:sldLayoutId id="2147483748" r:id="rId12"/>
    <p:sldLayoutId id="2147483756" r:id="rId13"/>
    <p:sldLayoutId id="2147483746" r:id="rId14"/>
    <p:sldLayoutId id="2147483766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shutterstock.com/editorial" TargetMode="External"/><Relationship Id="rId4" Type="http://schemas.openxmlformats.org/officeDocument/2006/relationships/hyperlink" Target="http://www.shutterstock.com/gallery-2775274p1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00812" y="1354062"/>
            <a:ext cx="8536788" cy="1664305"/>
          </a:xfrm>
        </p:spPr>
        <p:txBody>
          <a:bodyPr>
            <a:normAutofit/>
          </a:bodyPr>
          <a:lstStyle/>
          <a:p>
            <a:r>
              <a:rPr lang="en-GB" dirty="0" smtClean="0"/>
              <a:t>SCAFFOLDING CUBE CHALLENGE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2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24146" y="324508"/>
            <a:ext cx="1546399" cy="1668398"/>
            <a:chOff x="624146" y="324508"/>
            <a:chExt cx="1546399" cy="1668398"/>
          </a:xfrm>
        </p:grpSpPr>
        <p:sp>
          <p:nvSpPr>
            <p:cNvPr id="4" name="Rectangle 3"/>
            <p:cNvSpPr/>
            <p:nvPr/>
          </p:nvSpPr>
          <p:spPr>
            <a:xfrm>
              <a:off x="624146" y="625925"/>
              <a:ext cx="1546399" cy="136698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192182" y="324508"/>
              <a:ext cx="620799" cy="60283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9" name="Rectangle 8"/>
          <p:cNvSpPr/>
          <p:nvPr/>
        </p:nvSpPr>
        <p:spPr>
          <a:xfrm>
            <a:off x="624146" y="1992906"/>
            <a:ext cx="2613324" cy="45473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146" y="668878"/>
            <a:ext cx="3590688" cy="2375525"/>
          </a:xfrm>
        </p:spPr>
        <p:txBody>
          <a:bodyPr>
            <a:normAutofit/>
          </a:bodyPr>
          <a:lstStyle/>
          <a:p>
            <a:r>
              <a:rPr lang="en-GB" sz="4800" dirty="0" smtClean="0">
                <a:solidFill>
                  <a:schemeClr val="bg1"/>
                </a:solidFill>
              </a:rPr>
              <a:t>GO</a:t>
            </a:r>
            <a:r>
              <a:rPr lang="en-GB" sz="2800" dirty="0" smtClean="0">
                <a:solidFill>
                  <a:schemeClr val="bg1"/>
                </a:solidFill>
              </a:rPr>
              <a:t> </a:t>
            </a:r>
            <a:br>
              <a:rPr lang="en-GB" sz="2800" dirty="0" smtClean="0">
                <a:solidFill>
                  <a:schemeClr val="bg1"/>
                </a:solidFill>
              </a:rPr>
            </a:br>
            <a:r>
              <a:rPr lang="en-GB" sz="2800" dirty="0" smtClean="0">
                <a:solidFill>
                  <a:schemeClr val="bg1"/>
                </a:solidFill>
              </a:rPr>
              <a:t>CONSTRUCT!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" y="0"/>
            <a:ext cx="9141289" cy="51434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5052" y="2427820"/>
            <a:ext cx="2845348" cy="419099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Rectangle 11"/>
          <p:cNvSpPr/>
          <p:nvPr/>
        </p:nvSpPr>
        <p:spPr>
          <a:xfrm>
            <a:off x="355052" y="2807498"/>
            <a:ext cx="4439369" cy="47330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Rectangle 12"/>
          <p:cNvSpPr/>
          <p:nvPr/>
        </p:nvSpPr>
        <p:spPr>
          <a:xfrm>
            <a:off x="355053" y="3252182"/>
            <a:ext cx="5038982" cy="43027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57200" y="2298670"/>
            <a:ext cx="8229600" cy="1467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chemeClr val="bg1"/>
                </a:solidFill>
              </a:rPr>
              <a:t>SCAFFOLDING 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IS A HUGE PART OF THE 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CONSTRUCTION INDUSTRY</a:t>
            </a:r>
            <a:endParaRPr lang="en-GB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93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" y="0"/>
            <a:ext cx="9141289" cy="51434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47862" y="2693306"/>
            <a:ext cx="227550" cy="227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285951" y="1939852"/>
            <a:ext cx="227550" cy="227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661427" y="2693306"/>
            <a:ext cx="227550" cy="227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762"/>
            <a:ext cx="9142643" cy="51442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95054" y="4772086"/>
            <a:ext cx="17908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800" dirty="0">
                <a:solidFill>
                  <a:schemeClr val="bg1"/>
                </a:solidFill>
                <a:hlinkClick r:id="rId4"/>
              </a:rPr>
              <a:t>Denis </a:t>
            </a:r>
            <a:r>
              <a:rPr lang="en-ZA" sz="800" dirty="0" err="1">
                <a:solidFill>
                  <a:schemeClr val="bg1"/>
                </a:solidFill>
                <a:hlinkClick r:id="rId4"/>
              </a:rPr>
              <a:t>Kapexhiu</a:t>
            </a:r>
            <a:r>
              <a:rPr lang="en-ZA" sz="800" dirty="0">
                <a:solidFill>
                  <a:schemeClr val="bg1"/>
                </a:solidFill>
              </a:rPr>
              <a:t> / </a:t>
            </a:r>
            <a:r>
              <a:rPr lang="en-ZA" sz="800" dirty="0">
                <a:solidFill>
                  <a:schemeClr val="bg1"/>
                </a:solidFill>
                <a:hlinkClick r:id="rId5"/>
              </a:rPr>
              <a:t>Shutterstock.com</a:t>
            </a:r>
            <a:endParaRPr lang="en-ZA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17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62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5053" y="2312901"/>
            <a:ext cx="3660894" cy="41157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9" name="Rectangle 8"/>
          <p:cNvSpPr/>
          <p:nvPr/>
        </p:nvSpPr>
        <p:spPr>
          <a:xfrm>
            <a:off x="355053" y="2722411"/>
            <a:ext cx="3660894" cy="43685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457200" y="1433939"/>
            <a:ext cx="8229600" cy="2576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chemeClr val="bg1"/>
                </a:solidFill>
              </a:rPr>
              <a:t>THE SCAFFOLDING</a:t>
            </a:r>
          </a:p>
          <a:p>
            <a:r>
              <a:rPr lang="en-GB" sz="2800" dirty="0" smtClean="0">
                <a:solidFill>
                  <a:schemeClr val="bg1"/>
                </a:solidFill>
              </a:rPr>
              <a:t> CUBE CHALLENGE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7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39725" y="4747491"/>
            <a:ext cx="20201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800" dirty="0" err="1">
                <a:solidFill>
                  <a:schemeClr val="bg1"/>
                </a:solidFill>
              </a:rPr>
              <a:t>Mihai-Bogdan</a:t>
            </a:r>
            <a:r>
              <a:rPr lang="en-ZA" sz="800" dirty="0">
                <a:solidFill>
                  <a:schemeClr val="bg1"/>
                </a:solidFill>
              </a:rPr>
              <a:t> Lazar / Shutterstock.com </a:t>
            </a:r>
          </a:p>
        </p:txBody>
      </p:sp>
    </p:spTree>
    <p:extLst>
      <p:ext uri="{BB962C8B-B14F-4D97-AF65-F5344CB8AC3E}">
        <p14:creationId xmlns:p14="http://schemas.microsoft.com/office/powerpoint/2010/main" val="223089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" y="2038"/>
            <a:ext cx="9137669" cy="514146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5053" y="378690"/>
            <a:ext cx="2709422" cy="323273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9" name="Rectangle 8"/>
          <p:cNvSpPr/>
          <p:nvPr/>
        </p:nvSpPr>
        <p:spPr>
          <a:xfrm>
            <a:off x="355052" y="701963"/>
            <a:ext cx="2709423" cy="32327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Rectangle 9"/>
          <p:cNvSpPr/>
          <p:nvPr/>
        </p:nvSpPr>
        <p:spPr>
          <a:xfrm>
            <a:off x="355053" y="1025236"/>
            <a:ext cx="1832093" cy="323273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1" name="Title 2"/>
          <p:cNvSpPr txBox="1">
            <a:spLocks/>
          </p:cNvSpPr>
          <p:nvPr/>
        </p:nvSpPr>
        <p:spPr>
          <a:xfrm>
            <a:off x="457200" y="-209395"/>
            <a:ext cx="8229600" cy="2442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 smtClean="0">
                <a:solidFill>
                  <a:schemeClr val="bg1"/>
                </a:solidFill>
              </a:rPr>
              <a:t>THE SCAFFOLDING 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CUBE CHALLENGE </a:t>
            </a:r>
          </a:p>
          <a:p>
            <a:r>
              <a:rPr lang="en-GB" sz="2000" dirty="0" smtClean="0">
                <a:solidFill>
                  <a:schemeClr val="bg1"/>
                </a:solidFill>
              </a:rPr>
              <a:t>EXPLAINED</a:t>
            </a:r>
            <a:br>
              <a:rPr lang="en-GB" sz="2000" dirty="0" smtClean="0">
                <a:solidFill>
                  <a:schemeClr val="bg1"/>
                </a:solidFill>
              </a:rPr>
            </a:b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135" y="1576173"/>
            <a:ext cx="30397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Each team has a set of scaffold tube (plastic waste pipe) cut to </a:t>
            </a:r>
            <a:r>
              <a:rPr lang="en-GB" dirty="0" smtClean="0"/>
              <a:t>lengths.</a:t>
            </a:r>
            <a:endParaRPr lang="en-GB" dirty="0"/>
          </a:p>
          <a:p>
            <a:endParaRPr lang="en-GB" dirty="0"/>
          </a:p>
          <a:p>
            <a:r>
              <a:rPr lang="en-GB" dirty="0"/>
              <a:t>Each length is colour coded to represent a specific piece of scaffold </a:t>
            </a:r>
            <a:r>
              <a:rPr lang="en-GB" dirty="0" smtClean="0"/>
              <a:t>assembly.</a:t>
            </a:r>
            <a:endParaRPr lang="en-GB" dirty="0"/>
          </a:p>
          <a:p>
            <a:endParaRPr lang="en-GB" dirty="0"/>
          </a:p>
          <a:p>
            <a:r>
              <a:rPr lang="en-GB" dirty="0"/>
              <a:t>Each team must work through the instructions in participant brief to create a scaffolding </a:t>
            </a:r>
            <a:r>
              <a:rPr lang="en-GB" dirty="0" smtClean="0"/>
              <a:t>cube.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316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" y="2038"/>
            <a:ext cx="9137669" cy="51414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6396" y="451709"/>
            <a:ext cx="28434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Once each team has correctly assembled their scaffold cube they will be taken apart and re-assembled in a timed competition.</a:t>
            </a:r>
          </a:p>
          <a:p>
            <a:endParaRPr lang="en-GB" dirty="0"/>
          </a:p>
          <a:p>
            <a:r>
              <a:rPr lang="en-GB" dirty="0"/>
              <a:t>Emphasis will be on teamwork, co-operation, following instructions and </a:t>
            </a:r>
            <a:r>
              <a:rPr lang="en-GB" dirty="0" smtClean="0"/>
              <a:t>accuracy.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480539" y="3843959"/>
            <a:ext cx="2190554" cy="45473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7" name="TextBox 16"/>
          <p:cNvSpPr txBox="1"/>
          <p:nvPr/>
        </p:nvSpPr>
        <p:spPr>
          <a:xfrm>
            <a:off x="579395" y="3879929"/>
            <a:ext cx="39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Any Questions?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85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 Construct PPT Template">
  <a:themeElements>
    <a:clrScheme name="Custom 1">
      <a:dk1>
        <a:sysClr val="windowText" lastClr="000000"/>
      </a:dk1>
      <a:lt1>
        <a:sysClr val="window" lastClr="FFFFFF"/>
      </a:lt1>
      <a:dk2>
        <a:srgbClr val="3D3D3C"/>
      </a:dk2>
      <a:lt2>
        <a:srgbClr val="9D9C9C"/>
      </a:lt2>
      <a:accent1>
        <a:srgbClr val="F5B016"/>
      </a:accent1>
      <a:accent2>
        <a:srgbClr val="CD2E4F"/>
      </a:accent2>
      <a:accent3>
        <a:srgbClr val="D23526"/>
      </a:accent3>
      <a:accent4>
        <a:srgbClr val="72113C"/>
      </a:accent4>
      <a:accent5>
        <a:srgbClr val="FBBD5B"/>
      </a:accent5>
      <a:accent6>
        <a:srgbClr val="931820"/>
      </a:accent6>
      <a:hlink>
        <a:srgbClr val="AECC48"/>
      </a:hlink>
      <a:folHlink>
        <a:srgbClr val="264C2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 Construct PPT Template</Template>
  <TotalTime>1394</TotalTime>
  <Words>941</Words>
  <Application>Microsoft Office PowerPoint</Application>
  <PresentationFormat>On-screen Show (16:9)</PresentationFormat>
  <Paragraphs>104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Go Construct PPT Template</vt:lpstr>
      <vt:lpstr>SCAFFOLDING CUBE CHALLENGE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  CONSTRUCT!</vt:lpstr>
    </vt:vector>
  </TitlesOfParts>
  <Company>CITB-ConstructionSkills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Careers in the Construction Industry</dc:title>
  <dc:creator>Liza Smith</dc:creator>
  <cp:lastModifiedBy>IS</cp:lastModifiedBy>
  <cp:revision>127</cp:revision>
  <cp:lastPrinted>2015-08-18T14:01:34Z</cp:lastPrinted>
  <dcterms:created xsi:type="dcterms:W3CDTF">2015-07-23T18:29:54Z</dcterms:created>
  <dcterms:modified xsi:type="dcterms:W3CDTF">2016-04-05T08:11:02Z</dcterms:modified>
</cp:coreProperties>
</file>