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3" r:id="rId2"/>
  </p:sldMasterIdLst>
  <p:notesMasterIdLst>
    <p:notesMasterId r:id="rId21"/>
  </p:notesMasterIdLst>
  <p:handoutMasterIdLst>
    <p:handoutMasterId r:id="rId22"/>
  </p:handoutMasterIdLst>
  <p:sldIdLst>
    <p:sldId id="269" r:id="rId3"/>
    <p:sldId id="270" r:id="rId4"/>
    <p:sldId id="337" r:id="rId5"/>
    <p:sldId id="271" r:id="rId6"/>
    <p:sldId id="272" r:id="rId7"/>
    <p:sldId id="339" r:id="rId8"/>
    <p:sldId id="274" r:id="rId9"/>
    <p:sldId id="333" r:id="rId10"/>
    <p:sldId id="312" r:id="rId11"/>
    <p:sldId id="331" r:id="rId12"/>
    <p:sldId id="335" r:id="rId13"/>
    <p:sldId id="314" r:id="rId14"/>
    <p:sldId id="334" r:id="rId15"/>
    <p:sldId id="340" r:id="rId16"/>
    <p:sldId id="341" r:id="rId17"/>
    <p:sldId id="317" r:id="rId18"/>
    <p:sldId id="318" r:id="rId19"/>
    <p:sldId id="336" r:id="rId20"/>
  </p:sldIdLst>
  <p:sldSz cx="12192000" cy="6858000"/>
  <p:notesSz cx="6735763" cy="986631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9A5B5"/>
    <a:srgbClr val="A8E3FE"/>
    <a:srgbClr val="3BB5A3"/>
    <a:srgbClr val="CCE7EB"/>
    <a:srgbClr val="7DDDFF"/>
    <a:srgbClr val="45EDD9"/>
    <a:srgbClr val="D1D3D4"/>
    <a:srgbClr val="D8061A"/>
    <a:srgbClr val="FF6969"/>
    <a:srgbClr val="F5682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159" autoAdjust="0"/>
    <p:restoredTop sz="79438" autoAdjust="0"/>
  </p:normalViewPr>
  <p:slideViewPr>
    <p:cSldViewPr snapToGrid="0">
      <p:cViewPr varScale="1">
        <p:scale>
          <a:sx n="59" d="100"/>
          <a:sy n="59" d="100"/>
        </p:scale>
        <p:origin x="144"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handoutMaster" Target="handoutMasters/handout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05E41E1-D090-4A64-9EDF-D8A8A7483F20}" type="doc">
      <dgm:prSet loTypeId="urn:microsoft.com/office/officeart/2008/layout/VerticalCurvedList" loCatId="list" qsTypeId="urn:microsoft.com/office/officeart/2005/8/quickstyle/3d3" qsCatId="3D" csTypeId="urn:microsoft.com/office/officeart/2005/8/colors/accent1_2" csCatId="accent1" phldr="1"/>
      <dgm:spPr/>
      <dgm:t>
        <a:bodyPr/>
        <a:lstStyle/>
        <a:p>
          <a:endParaRPr lang="en-GB"/>
        </a:p>
      </dgm:t>
    </dgm:pt>
    <dgm:pt modelId="{AEC86DDE-6C1A-42B6-B62E-A8CC23ED3C6E}">
      <dgm:prSet phldrT="[Text]"/>
      <dgm:spPr>
        <a:solidFill>
          <a:srgbClr val="09A5B5"/>
        </a:solidFill>
      </dgm:spPr>
      <dgm:t>
        <a:bodyPr/>
        <a:lstStyle/>
        <a:p>
          <a:r>
            <a:rPr lang="en-GB" dirty="0" smtClean="0">
              <a:latin typeface="Calibri" panose="020F0502020204030204" pitchFamily="34" charset="0"/>
            </a:rPr>
            <a:t>works out exactly how much a building costs to make and are in charge of all the finances</a:t>
          </a:r>
          <a:endParaRPr lang="en-GB" dirty="0">
            <a:latin typeface="Calibri" panose="020F0502020204030204" pitchFamily="34" charset="0"/>
          </a:endParaRPr>
        </a:p>
      </dgm:t>
    </dgm:pt>
    <dgm:pt modelId="{7B7EE03A-3995-4628-A47A-8019798E1AA1}" type="parTrans" cxnId="{4FF548B3-BC76-41C2-80D1-D210D8513F4A}">
      <dgm:prSet/>
      <dgm:spPr/>
      <dgm:t>
        <a:bodyPr/>
        <a:lstStyle/>
        <a:p>
          <a:endParaRPr lang="en-GB">
            <a:latin typeface="Calibri" panose="020F0502020204030204" pitchFamily="34" charset="0"/>
          </a:endParaRPr>
        </a:p>
      </dgm:t>
    </dgm:pt>
    <dgm:pt modelId="{47191382-FA7C-4A19-A26D-7CF90969AADB}" type="sibTrans" cxnId="{4FF548B3-BC76-41C2-80D1-D210D8513F4A}">
      <dgm:prSet/>
      <dgm:spPr>
        <a:solidFill>
          <a:srgbClr val="09A5B5"/>
        </a:solidFill>
        <a:ln>
          <a:solidFill>
            <a:srgbClr val="09A5B5"/>
          </a:solidFill>
        </a:ln>
      </dgm:spPr>
      <dgm:t>
        <a:bodyPr/>
        <a:lstStyle/>
        <a:p>
          <a:endParaRPr lang="en-GB">
            <a:latin typeface="Calibri" panose="020F0502020204030204" pitchFamily="34" charset="0"/>
          </a:endParaRPr>
        </a:p>
      </dgm:t>
    </dgm:pt>
    <dgm:pt modelId="{2C81D925-7A20-4050-B6C5-2EFB84FB9A06}">
      <dgm:prSet phldrT="[Text]"/>
      <dgm:spPr>
        <a:solidFill>
          <a:srgbClr val="09A5B5"/>
        </a:solidFill>
      </dgm:spPr>
      <dgm:t>
        <a:bodyPr/>
        <a:lstStyle/>
        <a:p>
          <a:r>
            <a:rPr lang="en-GB" dirty="0" smtClean="0">
              <a:latin typeface="Calibri" panose="020F0502020204030204" pitchFamily="34" charset="0"/>
            </a:rPr>
            <a:t>ensures that construction projects meet with environmental regulations and targets </a:t>
          </a:r>
          <a:endParaRPr lang="en-GB" dirty="0">
            <a:latin typeface="Calibri" panose="020F0502020204030204" pitchFamily="34" charset="0"/>
          </a:endParaRPr>
        </a:p>
      </dgm:t>
    </dgm:pt>
    <dgm:pt modelId="{2CF2994C-1F9E-44F5-909B-FC715A425F5F}" type="parTrans" cxnId="{BB0BC2A1-83CF-4A06-A581-83BE740EA0A6}">
      <dgm:prSet/>
      <dgm:spPr/>
      <dgm:t>
        <a:bodyPr/>
        <a:lstStyle/>
        <a:p>
          <a:endParaRPr lang="en-GB">
            <a:latin typeface="Calibri" panose="020F0502020204030204" pitchFamily="34" charset="0"/>
          </a:endParaRPr>
        </a:p>
      </dgm:t>
    </dgm:pt>
    <dgm:pt modelId="{50599357-3E13-480E-9ABA-89787CC4BD4C}" type="sibTrans" cxnId="{BB0BC2A1-83CF-4A06-A581-83BE740EA0A6}">
      <dgm:prSet/>
      <dgm:spPr/>
      <dgm:t>
        <a:bodyPr/>
        <a:lstStyle/>
        <a:p>
          <a:endParaRPr lang="en-GB">
            <a:latin typeface="Calibri" panose="020F0502020204030204" pitchFamily="34" charset="0"/>
          </a:endParaRPr>
        </a:p>
      </dgm:t>
    </dgm:pt>
    <dgm:pt modelId="{F4256A61-14BC-42C2-83CD-ED6B694F86EF}">
      <dgm:prSet phldrT="[Text]"/>
      <dgm:spPr>
        <a:solidFill>
          <a:srgbClr val="09A5B5"/>
        </a:solidFill>
      </dgm:spPr>
      <dgm:t>
        <a:bodyPr/>
        <a:lstStyle/>
        <a:p>
          <a:r>
            <a:rPr lang="en-GB" dirty="0" smtClean="0">
              <a:latin typeface="Calibri" panose="020F0502020204030204" pitchFamily="34" charset="0"/>
            </a:rPr>
            <a:t>   analyses soil, rock, groundwater and other earth material before construction projects</a:t>
          </a:r>
          <a:endParaRPr lang="en-GB" dirty="0">
            <a:latin typeface="Calibri" panose="020F0502020204030204" pitchFamily="34" charset="0"/>
          </a:endParaRPr>
        </a:p>
      </dgm:t>
    </dgm:pt>
    <dgm:pt modelId="{3C42D5AE-3E89-4282-B4B6-64AA5E8C4898}" type="parTrans" cxnId="{9D55ABF6-F4EF-45AA-B847-B7FA70CEDCA2}">
      <dgm:prSet/>
      <dgm:spPr/>
      <dgm:t>
        <a:bodyPr/>
        <a:lstStyle/>
        <a:p>
          <a:endParaRPr lang="en-GB">
            <a:latin typeface="Calibri" panose="020F0502020204030204" pitchFamily="34" charset="0"/>
          </a:endParaRPr>
        </a:p>
      </dgm:t>
    </dgm:pt>
    <dgm:pt modelId="{C8095990-B057-4E64-821F-0DA2E830678F}" type="sibTrans" cxnId="{9D55ABF6-F4EF-45AA-B847-B7FA70CEDCA2}">
      <dgm:prSet/>
      <dgm:spPr/>
      <dgm:t>
        <a:bodyPr/>
        <a:lstStyle/>
        <a:p>
          <a:endParaRPr lang="en-GB">
            <a:latin typeface="Calibri" panose="020F0502020204030204" pitchFamily="34" charset="0"/>
          </a:endParaRPr>
        </a:p>
      </dgm:t>
    </dgm:pt>
    <dgm:pt modelId="{A02CA1AC-EC8C-4C48-8DD0-296B90B69713}">
      <dgm:prSet/>
      <dgm:spPr>
        <a:solidFill>
          <a:srgbClr val="09A5B5"/>
        </a:solidFill>
      </dgm:spPr>
      <dgm:t>
        <a:bodyPr/>
        <a:lstStyle/>
        <a:p>
          <a:r>
            <a:rPr lang="en-GB" dirty="0" smtClean="0">
              <a:latin typeface="Calibri" panose="020F0502020204030204" pitchFamily="34" charset="0"/>
            </a:rPr>
            <a:t>   builds the underground tunnels needed for services such as rail lines and water works</a:t>
          </a:r>
          <a:endParaRPr lang="en-GB" dirty="0">
            <a:latin typeface="Calibri" panose="020F0502020204030204" pitchFamily="34" charset="0"/>
          </a:endParaRPr>
        </a:p>
      </dgm:t>
    </dgm:pt>
    <dgm:pt modelId="{E6D27429-824E-4FF4-A2AF-1B6AFCE91330}" type="parTrans" cxnId="{6F1BDF35-B0C5-447B-9650-1A61DEF5D086}">
      <dgm:prSet/>
      <dgm:spPr/>
      <dgm:t>
        <a:bodyPr/>
        <a:lstStyle/>
        <a:p>
          <a:endParaRPr lang="en-GB">
            <a:latin typeface="Calibri" panose="020F0502020204030204" pitchFamily="34" charset="0"/>
          </a:endParaRPr>
        </a:p>
      </dgm:t>
    </dgm:pt>
    <dgm:pt modelId="{47E5D834-A752-4CF4-AB5F-3B486D934E6A}" type="sibTrans" cxnId="{6F1BDF35-B0C5-447B-9650-1A61DEF5D086}">
      <dgm:prSet/>
      <dgm:spPr/>
      <dgm:t>
        <a:bodyPr/>
        <a:lstStyle/>
        <a:p>
          <a:endParaRPr lang="en-GB">
            <a:latin typeface="Calibri" panose="020F0502020204030204" pitchFamily="34" charset="0"/>
          </a:endParaRPr>
        </a:p>
      </dgm:t>
    </dgm:pt>
    <dgm:pt modelId="{99F0C967-ED1C-4CC6-935A-773A7B993E46}">
      <dgm:prSet/>
      <dgm:spPr>
        <a:solidFill>
          <a:srgbClr val="09A5B5"/>
        </a:solidFill>
      </dgm:spPr>
      <dgm:t>
        <a:bodyPr/>
        <a:lstStyle/>
        <a:p>
          <a:r>
            <a:rPr lang="en-GB" dirty="0" smtClean="0">
              <a:latin typeface="Calibri" panose="020F0502020204030204" pitchFamily="34" charset="0"/>
            </a:rPr>
            <a:t>  plans, designs and manages construction projects</a:t>
          </a:r>
          <a:endParaRPr lang="en-GB" dirty="0">
            <a:latin typeface="Calibri" panose="020F0502020204030204" pitchFamily="34" charset="0"/>
          </a:endParaRPr>
        </a:p>
      </dgm:t>
    </dgm:pt>
    <dgm:pt modelId="{796077E6-403A-45AF-868C-53275AA67ACA}" type="parTrans" cxnId="{4D78DCE2-0144-46BB-84B6-6EB6F6E553C7}">
      <dgm:prSet/>
      <dgm:spPr/>
      <dgm:t>
        <a:bodyPr/>
        <a:lstStyle/>
        <a:p>
          <a:endParaRPr lang="en-GB">
            <a:latin typeface="Calibri" panose="020F0502020204030204" pitchFamily="34" charset="0"/>
          </a:endParaRPr>
        </a:p>
      </dgm:t>
    </dgm:pt>
    <dgm:pt modelId="{59515EB7-CD65-46B3-A113-71A7B4F7FAF3}" type="sibTrans" cxnId="{4D78DCE2-0144-46BB-84B6-6EB6F6E553C7}">
      <dgm:prSet/>
      <dgm:spPr/>
      <dgm:t>
        <a:bodyPr/>
        <a:lstStyle/>
        <a:p>
          <a:endParaRPr lang="en-GB">
            <a:latin typeface="Calibri" panose="020F0502020204030204" pitchFamily="34" charset="0"/>
          </a:endParaRPr>
        </a:p>
      </dgm:t>
    </dgm:pt>
    <dgm:pt modelId="{873DBA20-EB2A-42F9-B86C-DF7839BB1122}">
      <dgm:prSet/>
      <dgm:spPr>
        <a:solidFill>
          <a:srgbClr val="09A5B5"/>
        </a:solidFill>
      </dgm:spPr>
      <dgm:t>
        <a:bodyPr/>
        <a:lstStyle/>
        <a:p>
          <a:r>
            <a:rPr lang="en-GB" dirty="0" smtClean="0">
              <a:latin typeface="Calibri" panose="020F0502020204030204" pitchFamily="34" charset="0"/>
            </a:rPr>
            <a:t>uses heavy machinery to lift/move materials on a site </a:t>
          </a:r>
          <a:endParaRPr lang="en-GB" dirty="0">
            <a:latin typeface="Calibri" panose="020F0502020204030204" pitchFamily="34" charset="0"/>
          </a:endParaRPr>
        </a:p>
      </dgm:t>
    </dgm:pt>
    <dgm:pt modelId="{C781A7CC-478C-46CD-95B0-C036E9EBAC29}" type="parTrans" cxnId="{24B1D9EB-24A3-4194-8AFC-8E29FDEC0D5C}">
      <dgm:prSet/>
      <dgm:spPr/>
      <dgm:t>
        <a:bodyPr/>
        <a:lstStyle/>
        <a:p>
          <a:endParaRPr lang="en-GB">
            <a:latin typeface="Calibri" panose="020F0502020204030204" pitchFamily="34" charset="0"/>
          </a:endParaRPr>
        </a:p>
      </dgm:t>
    </dgm:pt>
    <dgm:pt modelId="{891AE24B-EAB6-4490-9E57-F3DD4A0B4BE3}" type="sibTrans" cxnId="{24B1D9EB-24A3-4194-8AFC-8E29FDEC0D5C}">
      <dgm:prSet/>
      <dgm:spPr/>
      <dgm:t>
        <a:bodyPr/>
        <a:lstStyle/>
        <a:p>
          <a:endParaRPr lang="en-GB">
            <a:latin typeface="Calibri" panose="020F0502020204030204" pitchFamily="34" charset="0"/>
          </a:endParaRPr>
        </a:p>
      </dgm:t>
    </dgm:pt>
    <dgm:pt modelId="{ADDFA0B5-3587-4053-912C-3067BF57673D}" type="pres">
      <dgm:prSet presAssocID="{605E41E1-D090-4A64-9EDF-D8A8A7483F20}" presName="Name0" presStyleCnt="0">
        <dgm:presLayoutVars>
          <dgm:chMax val="7"/>
          <dgm:chPref val="7"/>
          <dgm:dir/>
        </dgm:presLayoutVars>
      </dgm:prSet>
      <dgm:spPr/>
      <dgm:t>
        <a:bodyPr/>
        <a:lstStyle/>
        <a:p>
          <a:endParaRPr lang="en-GB"/>
        </a:p>
      </dgm:t>
    </dgm:pt>
    <dgm:pt modelId="{91DEF5AA-60AC-4A16-9B45-23953D0B5293}" type="pres">
      <dgm:prSet presAssocID="{605E41E1-D090-4A64-9EDF-D8A8A7483F20}" presName="Name1" presStyleCnt="0"/>
      <dgm:spPr/>
      <dgm:t>
        <a:bodyPr/>
        <a:lstStyle/>
        <a:p>
          <a:endParaRPr lang="en-GB"/>
        </a:p>
      </dgm:t>
    </dgm:pt>
    <dgm:pt modelId="{0588B2A7-31D3-46E8-B9D0-BCAB4BC7F2A4}" type="pres">
      <dgm:prSet presAssocID="{605E41E1-D090-4A64-9EDF-D8A8A7483F20}" presName="cycle" presStyleCnt="0"/>
      <dgm:spPr/>
      <dgm:t>
        <a:bodyPr/>
        <a:lstStyle/>
        <a:p>
          <a:endParaRPr lang="en-GB"/>
        </a:p>
      </dgm:t>
    </dgm:pt>
    <dgm:pt modelId="{56D3A922-F149-4F15-B769-45CC5F8F3E05}" type="pres">
      <dgm:prSet presAssocID="{605E41E1-D090-4A64-9EDF-D8A8A7483F20}" presName="srcNode" presStyleLbl="node1" presStyleIdx="0" presStyleCnt="6"/>
      <dgm:spPr/>
      <dgm:t>
        <a:bodyPr/>
        <a:lstStyle/>
        <a:p>
          <a:endParaRPr lang="en-GB"/>
        </a:p>
      </dgm:t>
    </dgm:pt>
    <dgm:pt modelId="{D534CB92-336C-46A3-837B-EA7ECBE47726}" type="pres">
      <dgm:prSet presAssocID="{605E41E1-D090-4A64-9EDF-D8A8A7483F20}" presName="conn" presStyleLbl="parChTrans1D2" presStyleIdx="0" presStyleCnt="1"/>
      <dgm:spPr/>
      <dgm:t>
        <a:bodyPr/>
        <a:lstStyle/>
        <a:p>
          <a:endParaRPr lang="en-GB"/>
        </a:p>
      </dgm:t>
    </dgm:pt>
    <dgm:pt modelId="{968419B5-0B30-4913-9FD0-C2E160325696}" type="pres">
      <dgm:prSet presAssocID="{605E41E1-D090-4A64-9EDF-D8A8A7483F20}" presName="extraNode" presStyleLbl="node1" presStyleIdx="0" presStyleCnt="6"/>
      <dgm:spPr/>
      <dgm:t>
        <a:bodyPr/>
        <a:lstStyle/>
        <a:p>
          <a:endParaRPr lang="en-GB"/>
        </a:p>
      </dgm:t>
    </dgm:pt>
    <dgm:pt modelId="{CCD926EC-EDE5-494A-9594-67E54781C3EF}" type="pres">
      <dgm:prSet presAssocID="{605E41E1-D090-4A64-9EDF-D8A8A7483F20}" presName="dstNode" presStyleLbl="node1" presStyleIdx="0" presStyleCnt="6"/>
      <dgm:spPr/>
      <dgm:t>
        <a:bodyPr/>
        <a:lstStyle/>
        <a:p>
          <a:endParaRPr lang="en-GB"/>
        </a:p>
      </dgm:t>
    </dgm:pt>
    <dgm:pt modelId="{190EAD0A-C4E8-4F9D-A31B-911E82844044}" type="pres">
      <dgm:prSet presAssocID="{AEC86DDE-6C1A-42B6-B62E-A8CC23ED3C6E}" presName="text_1" presStyleLbl="node1" presStyleIdx="0" presStyleCnt="6" custScaleX="93626" custLinFactNeighborX="3031" custLinFactNeighborY="100">
        <dgm:presLayoutVars>
          <dgm:bulletEnabled val="1"/>
        </dgm:presLayoutVars>
      </dgm:prSet>
      <dgm:spPr/>
      <dgm:t>
        <a:bodyPr/>
        <a:lstStyle/>
        <a:p>
          <a:endParaRPr lang="en-GB"/>
        </a:p>
      </dgm:t>
    </dgm:pt>
    <dgm:pt modelId="{3A09FDDD-3488-4129-BD25-AB478CB5CA78}" type="pres">
      <dgm:prSet presAssocID="{AEC86DDE-6C1A-42B6-B62E-A8CC23ED3C6E}" presName="accent_1" presStyleCnt="0"/>
      <dgm:spPr/>
      <dgm:t>
        <a:bodyPr/>
        <a:lstStyle/>
        <a:p>
          <a:endParaRPr lang="en-GB"/>
        </a:p>
      </dgm:t>
    </dgm:pt>
    <dgm:pt modelId="{0A003CFF-EBEC-4270-8F1A-92737B988114}" type="pres">
      <dgm:prSet presAssocID="{AEC86DDE-6C1A-42B6-B62E-A8CC23ED3C6E}" presName="accentRepeatNode" presStyleLbl="solidFgAcc1" presStyleIdx="0" presStyleCnt="6" custScaleX="141928" custScaleY="108715"/>
      <dgm:spPr>
        <a:prstGeom prst="ellipse">
          <a:avLst/>
        </a:prstGeom>
      </dgm:spPr>
      <dgm:t>
        <a:bodyPr/>
        <a:lstStyle/>
        <a:p>
          <a:endParaRPr lang="en-GB"/>
        </a:p>
      </dgm:t>
    </dgm:pt>
    <dgm:pt modelId="{FA62E630-D487-4077-A64B-2C15984A8F14}" type="pres">
      <dgm:prSet presAssocID="{A02CA1AC-EC8C-4C48-8DD0-296B90B69713}" presName="text_2" presStyleLbl="node1" presStyleIdx="1" presStyleCnt="6" custScaleX="93369" custLinFactNeighborX="4713" custLinFactNeighborY="-455">
        <dgm:presLayoutVars>
          <dgm:bulletEnabled val="1"/>
        </dgm:presLayoutVars>
      </dgm:prSet>
      <dgm:spPr/>
      <dgm:t>
        <a:bodyPr/>
        <a:lstStyle/>
        <a:p>
          <a:endParaRPr lang="en-GB"/>
        </a:p>
      </dgm:t>
    </dgm:pt>
    <dgm:pt modelId="{0576C04F-75A0-4E7A-8B63-35950CE92D11}" type="pres">
      <dgm:prSet presAssocID="{A02CA1AC-EC8C-4C48-8DD0-296B90B69713}" presName="accent_2" presStyleCnt="0"/>
      <dgm:spPr/>
      <dgm:t>
        <a:bodyPr/>
        <a:lstStyle/>
        <a:p>
          <a:endParaRPr lang="en-GB"/>
        </a:p>
      </dgm:t>
    </dgm:pt>
    <dgm:pt modelId="{61DA7F0D-BD86-43D3-BC6D-D8B4D71C0DC4}" type="pres">
      <dgm:prSet presAssocID="{A02CA1AC-EC8C-4C48-8DD0-296B90B69713}" presName="accentRepeatNode" presStyleLbl="solidFgAcc1" presStyleIdx="1" presStyleCnt="6" custScaleX="153532" custScaleY="114283"/>
      <dgm:spPr/>
      <dgm:t>
        <a:bodyPr/>
        <a:lstStyle/>
        <a:p>
          <a:endParaRPr lang="en-GB"/>
        </a:p>
      </dgm:t>
    </dgm:pt>
    <dgm:pt modelId="{B0BFCE67-4D82-495F-9738-66DCAC1C1C49}" type="pres">
      <dgm:prSet presAssocID="{99F0C967-ED1C-4CC6-935A-773A7B993E46}" presName="text_3" presStyleLbl="node1" presStyleIdx="2" presStyleCnt="6" custScaleX="95937" custLinFactNeighborX="4474" custLinFactNeighborY="-475">
        <dgm:presLayoutVars>
          <dgm:bulletEnabled val="1"/>
        </dgm:presLayoutVars>
      </dgm:prSet>
      <dgm:spPr/>
      <dgm:t>
        <a:bodyPr/>
        <a:lstStyle/>
        <a:p>
          <a:endParaRPr lang="en-GB"/>
        </a:p>
      </dgm:t>
    </dgm:pt>
    <dgm:pt modelId="{5B7E6FC0-1DCA-4B5B-B696-E8CC5B42A677}" type="pres">
      <dgm:prSet presAssocID="{99F0C967-ED1C-4CC6-935A-773A7B993E46}" presName="accent_3" presStyleCnt="0"/>
      <dgm:spPr/>
      <dgm:t>
        <a:bodyPr/>
        <a:lstStyle/>
        <a:p>
          <a:endParaRPr lang="en-GB"/>
        </a:p>
      </dgm:t>
    </dgm:pt>
    <dgm:pt modelId="{C66D4F4A-072E-4B0D-A83E-AA3308C4ED48}" type="pres">
      <dgm:prSet presAssocID="{99F0C967-ED1C-4CC6-935A-773A7B993E46}" presName="accentRepeatNode" presStyleLbl="solidFgAcc1" presStyleIdx="2" presStyleCnt="6" custScaleX="153012" custScaleY="97848"/>
      <dgm:spPr/>
      <dgm:t>
        <a:bodyPr/>
        <a:lstStyle/>
        <a:p>
          <a:endParaRPr lang="en-GB"/>
        </a:p>
      </dgm:t>
    </dgm:pt>
    <dgm:pt modelId="{279F8A20-942F-419E-93E4-23F7E4A7CC3A}" type="pres">
      <dgm:prSet presAssocID="{2C81D925-7A20-4050-B6C5-2EFB84FB9A06}" presName="text_4" presStyleLbl="node1" presStyleIdx="3" presStyleCnt="6" custScaleX="95649" custLinFactNeighborX="3036" custLinFactNeighborY="-1634">
        <dgm:presLayoutVars>
          <dgm:bulletEnabled val="1"/>
        </dgm:presLayoutVars>
      </dgm:prSet>
      <dgm:spPr/>
      <dgm:t>
        <a:bodyPr/>
        <a:lstStyle/>
        <a:p>
          <a:endParaRPr lang="en-GB"/>
        </a:p>
      </dgm:t>
    </dgm:pt>
    <dgm:pt modelId="{28D9F44C-0BA8-47E4-8992-38B394F7AEF5}" type="pres">
      <dgm:prSet presAssocID="{2C81D925-7A20-4050-B6C5-2EFB84FB9A06}" presName="accent_4" presStyleCnt="0"/>
      <dgm:spPr/>
      <dgm:t>
        <a:bodyPr/>
        <a:lstStyle/>
        <a:p>
          <a:endParaRPr lang="en-GB"/>
        </a:p>
      </dgm:t>
    </dgm:pt>
    <dgm:pt modelId="{55189F4F-DA13-4D09-993D-D3FF5FD0AD46}" type="pres">
      <dgm:prSet presAssocID="{2C81D925-7A20-4050-B6C5-2EFB84FB9A06}" presName="accentRepeatNode" presStyleLbl="solidFgAcc1" presStyleIdx="3" presStyleCnt="6" custScaleX="162480" custScaleY="121279"/>
      <dgm:spPr/>
      <dgm:t>
        <a:bodyPr/>
        <a:lstStyle/>
        <a:p>
          <a:endParaRPr lang="en-GB"/>
        </a:p>
      </dgm:t>
    </dgm:pt>
    <dgm:pt modelId="{1AD04B98-34D7-48C8-93B2-C77EF9932E53}" type="pres">
      <dgm:prSet presAssocID="{F4256A61-14BC-42C2-83CD-ED6B694F86EF}" presName="text_5" presStyleLbl="node1" presStyleIdx="4" presStyleCnt="6" custScaleX="94177" custLinFactNeighborX="1977" custLinFactNeighborY="-4188">
        <dgm:presLayoutVars>
          <dgm:bulletEnabled val="1"/>
        </dgm:presLayoutVars>
      </dgm:prSet>
      <dgm:spPr/>
      <dgm:t>
        <a:bodyPr/>
        <a:lstStyle/>
        <a:p>
          <a:endParaRPr lang="en-GB"/>
        </a:p>
      </dgm:t>
    </dgm:pt>
    <dgm:pt modelId="{76F96894-AD2E-46D7-9997-1876E3FA11C0}" type="pres">
      <dgm:prSet presAssocID="{F4256A61-14BC-42C2-83CD-ED6B694F86EF}" presName="accent_5" presStyleCnt="0"/>
      <dgm:spPr/>
      <dgm:t>
        <a:bodyPr/>
        <a:lstStyle/>
        <a:p>
          <a:endParaRPr lang="en-GB"/>
        </a:p>
      </dgm:t>
    </dgm:pt>
    <dgm:pt modelId="{F46029A0-1B20-4AC3-9C04-7B441B8A7A25}" type="pres">
      <dgm:prSet presAssocID="{F4256A61-14BC-42C2-83CD-ED6B694F86EF}" presName="accentRepeatNode" presStyleLbl="solidFgAcc1" presStyleIdx="4" presStyleCnt="6" custScaleX="166460" custScaleY="120876"/>
      <dgm:spPr/>
      <dgm:t>
        <a:bodyPr/>
        <a:lstStyle/>
        <a:p>
          <a:endParaRPr lang="en-GB"/>
        </a:p>
      </dgm:t>
    </dgm:pt>
    <dgm:pt modelId="{276E6DD5-AAC5-4877-AC2E-E5FD5E3999C2}" type="pres">
      <dgm:prSet presAssocID="{873DBA20-EB2A-42F9-B86C-DF7839BB1122}" presName="text_6" presStyleLbl="node1" presStyleIdx="5" presStyleCnt="6" custScaleX="95756" custLinFactNeighborX="3370" custLinFactNeighborY="-1890">
        <dgm:presLayoutVars>
          <dgm:bulletEnabled val="1"/>
        </dgm:presLayoutVars>
      </dgm:prSet>
      <dgm:spPr/>
      <dgm:t>
        <a:bodyPr/>
        <a:lstStyle/>
        <a:p>
          <a:endParaRPr lang="en-GB"/>
        </a:p>
      </dgm:t>
    </dgm:pt>
    <dgm:pt modelId="{25C867F2-B804-49A2-BD49-A55E75A12ED9}" type="pres">
      <dgm:prSet presAssocID="{873DBA20-EB2A-42F9-B86C-DF7839BB1122}" presName="accent_6" presStyleCnt="0"/>
      <dgm:spPr/>
      <dgm:t>
        <a:bodyPr/>
        <a:lstStyle/>
        <a:p>
          <a:endParaRPr lang="en-GB"/>
        </a:p>
      </dgm:t>
    </dgm:pt>
    <dgm:pt modelId="{ECE705C7-485B-46BF-9B10-0D46E0D2DBA5}" type="pres">
      <dgm:prSet presAssocID="{873DBA20-EB2A-42F9-B86C-DF7839BB1122}" presName="accentRepeatNode" presStyleLbl="solidFgAcc1" presStyleIdx="5" presStyleCnt="6" custScaleX="139284" custScaleY="105630"/>
      <dgm:spPr/>
      <dgm:t>
        <a:bodyPr/>
        <a:lstStyle/>
        <a:p>
          <a:endParaRPr lang="en-GB"/>
        </a:p>
      </dgm:t>
    </dgm:pt>
  </dgm:ptLst>
  <dgm:cxnLst>
    <dgm:cxn modelId="{56125287-01BE-498E-A74D-6A3C5498DA58}" type="presOf" srcId="{99F0C967-ED1C-4CC6-935A-773A7B993E46}" destId="{B0BFCE67-4D82-495F-9738-66DCAC1C1C49}" srcOrd="0" destOrd="0" presId="urn:microsoft.com/office/officeart/2008/layout/VerticalCurvedList"/>
    <dgm:cxn modelId="{24B1D9EB-24A3-4194-8AFC-8E29FDEC0D5C}" srcId="{605E41E1-D090-4A64-9EDF-D8A8A7483F20}" destId="{873DBA20-EB2A-42F9-B86C-DF7839BB1122}" srcOrd="5" destOrd="0" parTransId="{C781A7CC-478C-46CD-95B0-C036E9EBAC29}" sibTransId="{891AE24B-EAB6-4490-9E57-F3DD4A0B4BE3}"/>
    <dgm:cxn modelId="{F42FE421-0401-4D88-9CD4-7F79EB0BD2DA}" type="presOf" srcId="{47191382-FA7C-4A19-A26D-7CF90969AADB}" destId="{D534CB92-336C-46A3-837B-EA7ECBE47726}" srcOrd="0" destOrd="0" presId="urn:microsoft.com/office/officeart/2008/layout/VerticalCurvedList"/>
    <dgm:cxn modelId="{5DD537B4-FA36-41B7-8214-3A4575FFFE27}" type="presOf" srcId="{605E41E1-D090-4A64-9EDF-D8A8A7483F20}" destId="{ADDFA0B5-3587-4053-912C-3067BF57673D}" srcOrd="0" destOrd="0" presId="urn:microsoft.com/office/officeart/2008/layout/VerticalCurvedList"/>
    <dgm:cxn modelId="{C7FDABC7-B109-4D8F-9057-B508A7A28EC1}" type="presOf" srcId="{AEC86DDE-6C1A-42B6-B62E-A8CC23ED3C6E}" destId="{190EAD0A-C4E8-4F9D-A31B-911E82844044}" srcOrd="0" destOrd="0" presId="urn:microsoft.com/office/officeart/2008/layout/VerticalCurvedList"/>
    <dgm:cxn modelId="{452D84DD-CF60-4F93-A700-127973AD6C5B}" type="presOf" srcId="{A02CA1AC-EC8C-4C48-8DD0-296B90B69713}" destId="{FA62E630-D487-4077-A64B-2C15984A8F14}" srcOrd="0" destOrd="0" presId="urn:microsoft.com/office/officeart/2008/layout/VerticalCurvedList"/>
    <dgm:cxn modelId="{9D55ABF6-F4EF-45AA-B847-B7FA70CEDCA2}" srcId="{605E41E1-D090-4A64-9EDF-D8A8A7483F20}" destId="{F4256A61-14BC-42C2-83CD-ED6B694F86EF}" srcOrd="4" destOrd="0" parTransId="{3C42D5AE-3E89-4282-B4B6-64AA5E8C4898}" sibTransId="{C8095990-B057-4E64-821F-0DA2E830678F}"/>
    <dgm:cxn modelId="{21999EA1-6C63-4738-A32E-D81A95D1664C}" type="presOf" srcId="{873DBA20-EB2A-42F9-B86C-DF7839BB1122}" destId="{276E6DD5-AAC5-4877-AC2E-E5FD5E3999C2}" srcOrd="0" destOrd="0" presId="urn:microsoft.com/office/officeart/2008/layout/VerticalCurvedList"/>
    <dgm:cxn modelId="{2353F117-F3AE-4776-89C5-9893EECD4484}" type="presOf" srcId="{2C81D925-7A20-4050-B6C5-2EFB84FB9A06}" destId="{279F8A20-942F-419E-93E4-23F7E4A7CC3A}" srcOrd="0" destOrd="0" presId="urn:microsoft.com/office/officeart/2008/layout/VerticalCurvedList"/>
    <dgm:cxn modelId="{3602A0FF-915B-42CF-B10C-BA11F534B71B}" type="presOf" srcId="{F4256A61-14BC-42C2-83CD-ED6B694F86EF}" destId="{1AD04B98-34D7-48C8-93B2-C77EF9932E53}" srcOrd="0" destOrd="0" presId="urn:microsoft.com/office/officeart/2008/layout/VerticalCurvedList"/>
    <dgm:cxn modelId="{6F1BDF35-B0C5-447B-9650-1A61DEF5D086}" srcId="{605E41E1-D090-4A64-9EDF-D8A8A7483F20}" destId="{A02CA1AC-EC8C-4C48-8DD0-296B90B69713}" srcOrd="1" destOrd="0" parTransId="{E6D27429-824E-4FF4-A2AF-1B6AFCE91330}" sibTransId="{47E5D834-A752-4CF4-AB5F-3B486D934E6A}"/>
    <dgm:cxn modelId="{4D78DCE2-0144-46BB-84B6-6EB6F6E553C7}" srcId="{605E41E1-D090-4A64-9EDF-D8A8A7483F20}" destId="{99F0C967-ED1C-4CC6-935A-773A7B993E46}" srcOrd="2" destOrd="0" parTransId="{796077E6-403A-45AF-868C-53275AA67ACA}" sibTransId="{59515EB7-CD65-46B3-A113-71A7B4F7FAF3}"/>
    <dgm:cxn modelId="{4FF548B3-BC76-41C2-80D1-D210D8513F4A}" srcId="{605E41E1-D090-4A64-9EDF-D8A8A7483F20}" destId="{AEC86DDE-6C1A-42B6-B62E-A8CC23ED3C6E}" srcOrd="0" destOrd="0" parTransId="{7B7EE03A-3995-4628-A47A-8019798E1AA1}" sibTransId="{47191382-FA7C-4A19-A26D-7CF90969AADB}"/>
    <dgm:cxn modelId="{BB0BC2A1-83CF-4A06-A581-83BE740EA0A6}" srcId="{605E41E1-D090-4A64-9EDF-D8A8A7483F20}" destId="{2C81D925-7A20-4050-B6C5-2EFB84FB9A06}" srcOrd="3" destOrd="0" parTransId="{2CF2994C-1F9E-44F5-909B-FC715A425F5F}" sibTransId="{50599357-3E13-480E-9ABA-89787CC4BD4C}"/>
    <dgm:cxn modelId="{67FE58AA-324A-4ECB-B398-FCA646177987}" type="presParOf" srcId="{ADDFA0B5-3587-4053-912C-3067BF57673D}" destId="{91DEF5AA-60AC-4A16-9B45-23953D0B5293}" srcOrd="0" destOrd="0" presId="urn:microsoft.com/office/officeart/2008/layout/VerticalCurvedList"/>
    <dgm:cxn modelId="{0B9B64FD-4ADE-4EE9-B01C-8438C2E775D7}" type="presParOf" srcId="{91DEF5AA-60AC-4A16-9B45-23953D0B5293}" destId="{0588B2A7-31D3-46E8-B9D0-BCAB4BC7F2A4}" srcOrd="0" destOrd="0" presId="urn:microsoft.com/office/officeart/2008/layout/VerticalCurvedList"/>
    <dgm:cxn modelId="{DDD1DBEC-CA28-4A3F-B5A8-6FC1066F0EA6}" type="presParOf" srcId="{0588B2A7-31D3-46E8-B9D0-BCAB4BC7F2A4}" destId="{56D3A922-F149-4F15-B769-45CC5F8F3E05}" srcOrd="0" destOrd="0" presId="urn:microsoft.com/office/officeart/2008/layout/VerticalCurvedList"/>
    <dgm:cxn modelId="{AC44EE36-F478-4B7E-BC40-DD44C0F98982}" type="presParOf" srcId="{0588B2A7-31D3-46E8-B9D0-BCAB4BC7F2A4}" destId="{D534CB92-336C-46A3-837B-EA7ECBE47726}" srcOrd="1" destOrd="0" presId="urn:microsoft.com/office/officeart/2008/layout/VerticalCurvedList"/>
    <dgm:cxn modelId="{AFCECE3C-4721-4A3E-A578-38EA05C20522}" type="presParOf" srcId="{0588B2A7-31D3-46E8-B9D0-BCAB4BC7F2A4}" destId="{968419B5-0B30-4913-9FD0-C2E160325696}" srcOrd="2" destOrd="0" presId="urn:microsoft.com/office/officeart/2008/layout/VerticalCurvedList"/>
    <dgm:cxn modelId="{64ED7455-5AA2-4467-B5E7-F3450365375E}" type="presParOf" srcId="{0588B2A7-31D3-46E8-B9D0-BCAB4BC7F2A4}" destId="{CCD926EC-EDE5-494A-9594-67E54781C3EF}" srcOrd="3" destOrd="0" presId="urn:microsoft.com/office/officeart/2008/layout/VerticalCurvedList"/>
    <dgm:cxn modelId="{EB086EF9-3EA5-4CB2-9101-1FA11050EA70}" type="presParOf" srcId="{91DEF5AA-60AC-4A16-9B45-23953D0B5293}" destId="{190EAD0A-C4E8-4F9D-A31B-911E82844044}" srcOrd="1" destOrd="0" presId="urn:microsoft.com/office/officeart/2008/layout/VerticalCurvedList"/>
    <dgm:cxn modelId="{9225D9CC-54A8-4685-BD38-61BBF9B3BA3F}" type="presParOf" srcId="{91DEF5AA-60AC-4A16-9B45-23953D0B5293}" destId="{3A09FDDD-3488-4129-BD25-AB478CB5CA78}" srcOrd="2" destOrd="0" presId="urn:microsoft.com/office/officeart/2008/layout/VerticalCurvedList"/>
    <dgm:cxn modelId="{659EF7CE-417D-43B7-AD89-5FC98F8794C0}" type="presParOf" srcId="{3A09FDDD-3488-4129-BD25-AB478CB5CA78}" destId="{0A003CFF-EBEC-4270-8F1A-92737B988114}" srcOrd="0" destOrd="0" presId="urn:microsoft.com/office/officeart/2008/layout/VerticalCurvedList"/>
    <dgm:cxn modelId="{DC4811B5-185C-41CC-9CE3-4E722BBAF460}" type="presParOf" srcId="{91DEF5AA-60AC-4A16-9B45-23953D0B5293}" destId="{FA62E630-D487-4077-A64B-2C15984A8F14}" srcOrd="3" destOrd="0" presId="urn:microsoft.com/office/officeart/2008/layout/VerticalCurvedList"/>
    <dgm:cxn modelId="{F0A071AA-98EA-459C-873D-8B6D3EF80292}" type="presParOf" srcId="{91DEF5AA-60AC-4A16-9B45-23953D0B5293}" destId="{0576C04F-75A0-4E7A-8B63-35950CE92D11}" srcOrd="4" destOrd="0" presId="urn:microsoft.com/office/officeart/2008/layout/VerticalCurvedList"/>
    <dgm:cxn modelId="{4C88A781-88F2-4CF3-8E76-DF7FB5755C3C}" type="presParOf" srcId="{0576C04F-75A0-4E7A-8B63-35950CE92D11}" destId="{61DA7F0D-BD86-43D3-BC6D-D8B4D71C0DC4}" srcOrd="0" destOrd="0" presId="urn:microsoft.com/office/officeart/2008/layout/VerticalCurvedList"/>
    <dgm:cxn modelId="{E52B70F5-EC21-4E47-926C-53E4698C230D}" type="presParOf" srcId="{91DEF5AA-60AC-4A16-9B45-23953D0B5293}" destId="{B0BFCE67-4D82-495F-9738-66DCAC1C1C49}" srcOrd="5" destOrd="0" presId="urn:microsoft.com/office/officeart/2008/layout/VerticalCurvedList"/>
    <dgm:cxn modelId="{D8D4C9E0-B420-42EC-93E9-C5BBEC983CFF}" type="presParOf" srcId="{91DEF5AA-60AC-4A16-9B45-23953D0B5293}" destId="{5B7E6FC0-1DCA-4B5B-B696-E8CC5B42A677}" srcOrd="6" destOrd="0" presId="urn:microsoft.com/office/officeart/2008/layout/VerticalCurvedList"/>
    <dgm:cxn modelId="{F7792870-6E76-4674-B75B-4960E84E951B}" type="presParOf" srcId="{5B7E6FC0-1DCA-4B5B-B696-E8CC5B42A677}" destId="{C66D4F4A-072E-4B0D-A83E-AA3308C4ED48}" srcOrd="0" destOrd="0" presId="urn:microsoft.com/office/officeart/2008/layout/VerticalCurvedList"/>
    <dgm:cxn modelId="{517AB97A-F4AD-4249-B949-7D6226BCDC17}" type="presParOf" srcId="{91DEF5AA-60AC-4A16-9B45-23953D0B5293}" destId="{279F8A20-942F-419E-93E4-23F7E4A7CC3A}" srcOrd="7" destOrd="0" presId="urn:microsoft.com/office/officeart/2008/layout/VerticalCurvedList"/>
    <dgm:cxn modelId="{E8B737D4-6EDB-4770-BE1F-EAD6AE1C091F}" type="presParOf" srcId="{91DEF5AA-60AC-4A16-9B45-23953D0B5293}" destId="{28D9F44C-0BA8-47E4-8992-38B394F7AEF5}" srcOrd="8" destOrd="0" presId="urn:microsoft.com/office/officeart/2008/layout/VerticalCurvedList"/>
    <dgm:cxn modelId="{6376C65B-3E63-4763-B820-75CCB3387F6C}" type="presParOf" srcId="{28D9F44C-0BA8-47E4-8992-38B394F7AEF5}" destId="{55189F4F-DA13-4D09-993D-D3FF5FD0AD46}" srcOrd="0" destOrd="0" presId="urn:microsoft.com/office/officeart/2008/layout/VerticalCurvedList"/>
    <dgm:cxn modelId="{0D8D8F31-C7FE-4863-B2F7-131E41A053E3}" type="presParOf" srcId="{91DEF5AA-60AC-4A16-9B45-23953D0B5293}" destId="{1AD04B98-34D7-48C8-93B2-C77EF9932E53}" srcOrd="9" destOrd="0" presId="urn:microsoft.com/office/officeart/2008/layout/VerticalCurvedList"/>
    <dgm:cxn modelId="{363262AF-7E2D-4709-891F-629F6D3D9678}" type="presParOf" srcId="{91DEF5AA-60AC-4A16-9B45-23953D0B5293}" destId="{76F96894-AD2E-46D7-9997-1876E3FA11C0}" srcOrd="10" destOrd="0" presId="urn:microsoft.com/office/officeart/2008/layout/VerticalCurvedList"/>
    <dgm:cxn modelId="{A8924679-2F3E-45FE-BF77-0C536DCFA8EE}" type="presParOf" srcId="{76F96894-AD2E-46D7-9997-1876E3FA11C0}" destId="{F46029A0-1B20-4AC3-9C04-7B441B8A7A25}" srcOrd="0" destOrd="0" presId="urn:microsoft.com/office/officeart/2008/layout/VerticalCurvedList"/>
    <dgm:cxn modelId="{7996B307-5754-4EC9-93F8-63ED368D7286}" type="presParOf" srcId="{91DEF5AA-60AC-4A16-9B45-23953D0B5293}" destId="{276E6DD5-AAC5-4877-AC2E-E5FD5E3999C2}" srcOrd="11" destOrd="0" presId="urn:microsoft.com/office/officeart/2008/layout/VerticalCurvedList"/>
    <dgm:cxn modelId="{DCD684A5-E867-4C91-AF4C-BB99FF1D1772}" type="presParOf" srcId="{91DEF5AA-60AC-4A16-9B45-23953D0B5293}" destId="{25C867F2-B804-49A2-BD49-A55E75A12ED9}" srcOrd="12" destOrd="0" presId="urn:microsoft.com/office/officeart/2008/layout/VerticalCurvedList"/>
    <dgm:cxn modelId="{DF6D236F-12BF-4DF2-8C1D-D40CF76349FC}" type="presParOf" srcId="{25C867F2-B804-49A2-BD49-A55E75A12ED9}" destId="{ECE705C7-485B-46BF-9B10-0D46E0D2DBA5}"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05E41E1-D090-4A64-9EDF-D8A8A7483F20}" type="doc">
      <dgm:prSet loTypeId="urn:microsoft.com/office/officeart/2008/layout/VerticalCurvedList" loCatId="list" qsTypeId="urn:microsoft.com/office/officeart/2005/8/quickstyle/3d3" qsCatId="3D" csTypeId="urn:microsoft.com/office/officeart/2005/8/colors/accent1_2" csCatId="accent1" phldr="1"/>
      <dgm:spPr/>
      <dgm:t>
        <a:bodyPr/>
        <a:lstStyle/>
        <a:p>
          <a:endParaRPr lang="en-GB"/>
        </a:p>
      </dgm:t>
    </dgm:pt>
    <dgm:pt modelId="{AEC86DDE-6C1A-42B6-B62E-A8CC23ED3C6E}">
      <dgm:prSet phldrT="[Text]"/>
      <dgm:spPr>
        <a:solidFill>
          <a:srgbClr val="09A5B5"/>
        </a:solidFill>
      </dgm:spPr>
      <dgm:t>
        <a:bodyPr/>
        <a:lstStyle/>
        <a:p>
          <a:r>
            <a:rPr lang="en-GB" dirty="0" smtClean="0">
              <a:latin typeface="Calibri" panose="020F0502020204030204" pitchFamily="34" charset="0"/>
            </a:rPr>
            <a:t>works out exactly how much a building costs to make and are in charge of all the finances - </a:t>
          </a:r>
          <a:r>
            <a:rPr lang="en-GB" dirty="0" smtClean="0">
              <a:solidFill>
                <a:schemeClr val="tx1"/>
              </a:solidFill>
              <a:latin typeface="Calibri" panose="020F0502020204030204" pitchFamily="34" charset="0"/>
            </a:rPr>
            <a:t>you calculated how much money you were spending on materials </a:t>
          </a:r>
          <a:endParaRPr lang="en-GB" dirty="0">
            <a:solidFill>
              <a:schemeClr val="tx1"/>
            </a:solidFill>
            <a:latin typeface="Calibri" panose="020F0502020204030204" pitchFamily="34" charset="0"/>
          </a:endParaRPr>
        </a:p>
      </dgm:t>
    </dgm:pt>
    <dgm:pt modelId="{7B7EE03A-3995-4628-A47A-8019798E1AA1}" type="parTrans" cxnId="{4FF548B3-BC76-41C2-80D1-D210D8513F4A}">
      <dgm:prSet/>
      <dgm:spPr/>
      <dgm:t>
        <a:bodyPr/>
        <a:lstStyle/>
        <a:p>
          <a:endParaRPr lang="en-GB">
            <a:latin typeface="Calibri" panose="020F0502020204030204" pitchFamily="34" charset="0"/>
          </a:endParaRPr>
        </a:p>
      </dgm:t>
    </dgm:pt>
    <dgm:pt modelId="{47191382-FA7C-4A19-A26D-7CF90969AADB}" type="sibTrans" cxnId="{4FF548B3-BC76-41C2-80D1-D210D8513F4A}">
      <dgm:prSet/>
      <dgm:spPr>
        <a:ln>
          <a:solidFill>
            <a:srgbClr val="09A5B5"/>
          </a:solidFill>
        </a:ln>
      </dgm:spPr>
      <dgm:t>
        <a:bodyPr/>
        <a:lstStyle/>
        <a:p>
          <a:endParaRPr lang="en-GB">
            <a:latin typeface="Calibri" panose="020F0502020204030204" pitchFamily="34" charset="0"/>
          </a:endParaRPr>
        </a:p>
      </dgm:t>
    </dgm:pt>
    <dgm:pt modelId="{2C81D925-7A20-4050-B6C5-2EFB84FB9A06}">
      <dgm:prSet phldrT="[Text]"/>
      <dgm:spPr>
        <a:solidFill>
          <a:srgbClr val="09A5B5"/>
        </a:solidFill>
      </dgm:spPr>
      <dgm:t>
        <a:bodyPr/>
        <a:lstStyle/>
        <a:p>
          <a:r>
            <a:rPr lang="en-GB" dirty="0" smtClean="0">
              <a:latin typeface="Calibri" panose="020F0502020204030204" pitchFamily="34" charset="0"/>
            </a:rPr>
            <a:t>ensures that construction projects meet with environmental regulations and targets – </a:t>
          </a:r>
          <a:r>
            <a:rPr lang="en-GB" dirty="0" smtClean="0">
              <a:solidFill>
                <a:schemeClr val="tx1"/>
              </a:solidFill>
              <a:latin typeface="Calibri" panose="020F0502020204030204" pitchFamily="34" charset="0"/>
            </a:rPr>
            <a:t>kept to the criteria in terms of height and diameter</a:t>
          </a:r>
          <a:endParaRPr lang="en-GB" dirty="0">
            <a:solidFill>
              <a:schemeClr val="tx1"/>
            </a:solidFill>
            <a:latin typeface="Calibri" panose="020F0502020204030204" pitchFamily="34" charset="0"/>
          </a:endParaRPr>
        </a:p>
      </dgm:t>
    </dgm:pt>
    <dgm:pt modelId="{2CF2994C-1F9E-44F5-909B-FC715A425F5F}" type="parTrans" cxnId="{BB0BC2A1-83CF-4A06-A581-83BE740EA0A6}">
      <dgm:prSet/>
      <dgm:spPr/>
      <dgm:t>
        <a:bodyPr/>
        <a:lstStyle/>
        <a:p>
          <a:endParaRPr lang="en-GB">
            <a:latin typeface="Calibri" panose="020F0502020204030204" pitchFamily="34" charset="0"/>
          </a:endParaRPr>
        </a:p>
      </dgm:t>
    </dgm:pt>
    <dgm:pt modelId="{50599357-3E13-480E-9ABA-89787CC4BD4C}" type="sibTrans" cxnId="{BB0BC2A1-83CF-4A06-A581-83BE740EA0A6}">
      <dgm:prSet/>
      <dgm:spPr/>
      <dgm:t>
        <a:bodyPr/>
        <a:lstStyle/>
        <a:p>
          <a:endParaRPr lang="en-GB">
            <a:latin typeface="Calibri" panose="020F0502020204030204" pitchFamily="34" charset="0"/>
          </a:endParaRPr>
        </a:p>
      </dgm:t>
    </dgm:pt>
    <dgm:pt modelId="{F4256A61-14BC-42C2-83CD-ED6B694F86EF}">
      <dgm:prSet phldrT="[Text]"/>
      <dgm:spPr>
        <a:solidFill>
          <a:srgbClr val="09A5B5"/>
        </a:solidFill>
      </dgm:spPr>
      <dgm:t>
        <a:bodyPr/>
        <a:lstStyle/>
        <a:p>
          <a:r>
            <a:rPr lang="en-GB" dirty="0" smtClean="0">
              <a:latin typeface="Calibri" panose="020F0502020204030204" pitchFamily="34" charset="0"/>
            </a:rPr>
            <a:t>   analyses soil, rock, groundwater and other earth material before construction projects – </a:t>
          </a:r>
          <a:r>
            <a:rPr lang="en-GB" dirty="0" smtClean="0">
              <a:solidFill>
                <a:schemeClr val="tx1"/>
              </a:solidFill>
              <a:latin typeface="Calibri" panose="020F0502020204030204" pitchFamily="34" charset="0"/>
            </a:rPr>
            <a:t>you</a:t>
          </a:r>
          <a:r>
            <a:rPr lang="en-GB" dirty="0" smtClean="0">
              <a:latin typeface="Calibri" panose="020F0502020204030204" pitchFamily="34" charset="0"/>
            </a:rPr>
            <a:t> </a:t>
          </a:r>
          <a:r>
            <a:rPr lang="en-GB" dirty="0" smtClean="0">
              <a:solidFill>
                <a:schemeClr val="tx1"/>
              </a:solidFill>
              <a:latin typeface="Calibri" panose="020F0502020204030204" pitchFamily="34" charset="0"/>
            </a:rPr>
            <a:t>analysed the materials, assessing their characteristics</a:t>
          </a:r>
          <a:endParaRPr lang="en-GB" dirty="0">
            <a:solidFill>
              <a:schemeClr val="tx1"/>
            </a:solidFill>
            <a:latin typeface="Calibri" panose="020F0502020204030204" pitchFamily="34" charset="0"/>
          </a:endParaRPr>
        </a:p>
      </dgm:t>
    </dgm:pt>
    <dgm:pt modelId="{3C42D5AE-3E89-4282-B4B6-64AA5E8C4898}" type="parTrans" cxnId="{9D55ABF6-F4EF-45AA-B847-B7FA70CEDCA2}">
      <dgm:prSet/>
      <dgm:spPr/>
      <dgm:t>
        <a:bodyPr/>
        <a:lstStyle/>
        <a:p>
          <a:endParaRPr lang="en-GB">
            <a:latin typeface="Calibri" panose="020F0502020204030204" pitchFamily="34" charset="0"/>
          </a:endParaRPr>
        </a:p>
      </dgm:t>
    </dgm:pt>
    <dgm:pt modelId="{C8095990-B057-4E64-821F-0DA2E830678F}" type="sibTrans" cxnId="{9D55ABF6-F4EF-45AA-B847-B7FA70CEDCA2}">
      <dgm:prSet/>
      <dgm:spPr/>
      <dgm:t>
        <a:bodyPr/>
        <a:lstStyle/>
        <a:p>
          <a:endParaRPr lang="en-GB">
            <a:latin typeface="Calibri" panose="020F0502020204030204" pitchFamily="34" charset="0"/>
          </a:endParaRPr>
        </a:p>
      </dgm:t>
    </dgm:pt>
    <dgm:pt modelId="{A02CA1AC-EC8C-4C48-8DD0-296B90B69713}">
      <dgm:prSet/>
      <dgm:spPr>
        <a:solidFill>
          <a:srgbClr val="09A5B5"/>
        </a:solidFill>
      </dgm:spPr>
      <dgm:t>
        <a:bodyPr/>
        <a:lstStyle/>
        <a:p>
          <a:r>
            <a:rPr lang="en-GB" dirty="0" smtClean="0">
              <a:latin typeface="Calibri" panose="020F0502020204030204" pitchFamily="34" charset="0"/>
            </a:rPr>
            <a:t>builds the underground tunnels needed for services such as rail lines and water works – </a:t>
          </a:r>
          <a:r>
            <a:rPr lang="en-GB" dirty="0" smtClean="0">
              <a:solidFill>
                <a:schemeClr val="tx1"/>
              </a:solidFill>
              <a:latin typeface="Calibri" panose="020F0502020204030204" pitchFamily="34" charset="0"/>
            </a:rPr>
            <a:t>you made a section of tunnel! </a:t>
          </a:r>
          <a:endParaRPr lang="en-GB" dirty="0">
            <a:solidFill>
              <a:schemeClr val="tx1"/>
            </a:solidFill>
            <a:latin typeface="Calibri" panose="020F0502020204030204" pitchFamily="34" charset="0"/>
          </a:endParaRPr>
        </a:p>
      </dgm:t>
    </dgm:pt>
    <dgm:pt modelId="{E6D27429-824E-4FF4-A2AF-1B6AFCE91330}" type="parTrans" cxnId="{6F1BDF35-B0C5-447B-9650-1A61DEF5D086}">
      <dgm:prSet/>
      <dgm:spPr/>
      <dgm:t>
        <a:bodyPr/>
        <a:lstStyle/>
        <a:p>
          <a:endParaRPr lang="en-GB">
            <a:latin typeface="Calibri" panose="020F0502020204030204" pitchFamily="34" charset="0"/>
          </a:endParaRPr>
        </a:p>
      </dgm:t>
    </dgm:pt>
    <dgm:pt modelId="{47E5D834-A752-4CF4-AB5F-3B486D934E6A}" type="sibTrans" cxnId="{6F1BDF35-B0C5-447B-9650-1A61DEF5D086}">
      <dgm:prSet/>
      <dgm:spPr/>
      <dgm:t>
        <a:bodyPr/>
        <a:lstStyle/>
        <a:p>
          <a:endParaRPr lang="en-GB">
            <a:latin typeface="Calibri" panose="020F0502020204030204" pitchFamily="34" charset="0"/>
          </a:endParaRPr>
        </a:p>
      </dgm:t>
    </dgm:pt>
    <dgm:pt modelId="{99F0C967-ED1C-4CC6-935A-773A7B993E46}">
      <dgm:prSet/>
      <dgm:spPr>
        <a:solidFill>
          <a:srgbClr val="09A5B5"/>
        </a:solidFill>
      </dgm:spPr>
      <dgm:t>
        <a:bodyPr/>
        <a:lstStyle/>
        <a:p>
          <a:r>
            <a:rPr lang="en-GB" dirty="0" smtClean="0">
              <a:latin typeface="Calibri" panose="020F0502020204030204" pitchFamily="34" charset="0"/>
            </a:rPr>
            <a:t>  plans, designs and manages construction projects – </a:t>
          </a:r>
          <a:r>
            <a:rPr lang="en-GB" dirty="0" smtClean="0">
              <a:solidFill>
                <a:schemeClr val="tx1"/>
              </a:solidFill>
              <a:latin typeface="Calibri" panose="020F0502020204030204" pitchFamily="34" charset="0"/>
            </a:rPr>
            <a:t>you designed and    completed your section of tunnel on time</a:t>
          </a:r>
          <a:endParaRPr lang="en-GB" dirty="0">
            <a:solidFill>
              <a:schemeClr val="tx1"/>
            </a:solidFill>
            <a:latin typeface="Calibri" panose="020F0502020204030204" pitchFamily="34" charset="0"/>
          </a:endParaRPr>
        </a:p>
      </dgm:t>
    </dgm:pt>
    <dgm:pt modelId="{796077E6-403A-45AF-868C-53275AA67ACA}" type="parTrans" cxnId="{4D78DCE2-0144-46BB-84B6-6EB6F6E553C7}">
      <dgm:prSet/>
      <dgm:spPr/>
      <dgm:t>
        <a:bodyPr/>
        <a:lstStyle/>
        <a:p>
          <a:endParaRPr lang="en-GB">
            <a:latin typeface="Calibri" panose="020F0502020204030204" pitchFamily="34" charset="0"/>
          </a:endParaRPr>
        </a:p>
      </dgm:t>
    </dgm:pt>
    <dgm:pt modelId="{59515EB7-CD65-46B3-A113-71A7B4F7FAF3}" type="sibTrans" cxnId="{4D78DCE2-0144-46BB-84B6-6EB6F6E553C7}">
      <dgm:prSet/>
      <dgm:spPr/>
      <dgm:t>
        <a:bodyPr/>
        <a:lstStyle/>
        <a:p>
          <a:endParaRPr lang="en-GB">
            <a:latin typeface="Calibri" panose="020F0502020204030204" pitchFamily="34" charset="0"/>
          </a:endParaRPr>
        </a:p>
      </dgm:t>
    </dgm:pt>
    <dgm:pt modelId="{873DBA20-EB2A-42F9-B86C-DF7839BB1122}">
      <dgm:prSet/>
      <dgm:spPr>
        <a:solidFill>
          <a:srgbClr val="09A5B5"/>
        </a:solidFill>
      </dgm:spPr>
      <dgm:t>
        <a:bodyPr/>
        <a:lstStyle/>
        <a:p>
          <a:r>
            <a:rPr lang="en-GB" dirty="0" smtClean="0">
              <a:latin typeface="Calibri" panose="020F0502020204030204" pitchFamily="34" charset="0"/>
            </a:rPr>
            <a:t>uses heavy machinery to lift/move materials on a site – </a:t>
          </a:r>
          <a:r>
            <a:rPr lang="en-GB" dirty="0" smtClean="0">
              <a:solidFill>
                <a:schemeClr val="tx1"/>
              </a:solidFill>
              <a:latin typeface="Calibri" panose="020F0502020204030204" pitchFamily="34" charset="0"/>
            </a:rPr>
            <a:t>you moved the materials around  </a:t>
          </a:r>
          <a:endParaRPr lang="en-GB" dirty="0">
            <a:solidFill>
              <a:schemeClr val="tx1"/>
            </a:solidFill>
            <a:latin typeface="Calibri" panose="020F0502020204030204" pitchFamily="34" charset="0"/>
          </a:endParaRPr>
        </a:p>
      </dgm:t>
    </dgm:pt>
    <dgm:pt modelId="{C781A7CC-478C-46CD-95B0-C036E9EBAC29}" type="parTrans" cxnId="{24B1D9EB-24A3-4194-8AFC-8E29FDEC0D5C}">
      <dgm:prSet/>
      <dgm:spPr/>
      <dgm:t>
        <a:bodyPr/>
        <a:lstStyle/>
        <a:p>
          <a:endParaRPr lang="en-GB">
            <a:latin typeface="Calibri" panose="020F0502020204030204" pitchFamily="34" charset="0"/>
          </a:endParaRPr>
        </a:p>
      </dgm:t>
    </dgm:pt>
    <dgm:pt modelId="{891AE24B-EAB6-4490-9E57-F3DD4A0B4BE3}" type="sibTrans" cxnId="{24B1D9EB-24A3-4194-8AFC-8E29FDEC0D5C}">
      <dgm:prSet/>
      <dgm:spPr/>
      <dgm:t>
        <a:bodyPr/>
        <a:lstStyle/>
        <a:p>
          <a:endParaRPr lang="en-GB">
            <a:latin typeface="Calibri" panose="020F0502020204030204" pitchFamily="34" charset="0"/>
          </a:endParaRPr>
        </a:p>
      </dgm:t>
    </dgm:pt>
    <dgm:pt modelId="{ADDFA0B5-3587-4053-912C-3067BF57673D}" type="pres">
      <dgm:prSet presAssocID="{605E41E1-D090-4A64-9EDF-D8A8A7483F20}" presName="Name0" presStyleCnt="0">
        <dgm:presLayoutVars>
          <dgm:chMax val="7"/>
          <dgm:chPref val="7"/>
          <dgm:dir/>
        </dgm:presLayoutVars>
      </dgm:prSet>
      <dgm:spPr/>
      <dgm:t>
        <a:bodyPr/>
        <a:lstStyle/>
        <a:p>
          <a:endParaRPr lang="en-GB"/>
        </a:p>
      </dgm:t>
    </dgm:pt>
    <dgm:pt modelId="{91DEF5AA-60AC-4A16-9B45-23953D0B5293}" type="pres">
      <dgm:prSet presAssocID="{605E41E1-D090-4A64-9EDF-D8A8A7483F20}" presName="Name1" presStyleCnt="0"/>
      <dgm:spPr/>
    </dgm:pt>
    <dgm:pt modelId="{0588B2A7-31D3-46E8-B9D0-BCAB4BC7F2A4}" type="pres">
      <dgm:prSet presAssocID="{605E41E1-D090-4A64-9EDF-D8A8A7483F20}" presName="cycle" presStyleCnt="0"/>
      <dgm:spPr/>
    </dgm:pt>
    <dgm:pt modelId="{56D3A922-F149-4F15-B769-45CC5F8F3E05}" type="pres">
      <dgm:prSet presAssocID="{605E41E1-D090-4A64-9EDF-D8A8A7483F20}" presName="srcNode" presStyleLbl="node1" presStyleIdx="0" presStyleCnt="6"/>
      <dgm:spPr/>
    </dgm:pt>
    <dgm:pt modelId="{D534CB92-336C-46A3-837B-EA7ECBE47726}" type="pres">
      <dgm:prSet presAssocID="{605E41E1-D090-4A64-9EDF-D8A8A7483F20}" presName="conn" presStyleLbl="parChTrans1D2" presStyleIdx="0" presStyleCnt="1"/>
      <dgm:spPr/>
      <dgm:t>
        <a:bodyPr/>
        <a:lstStyle/>
        <a:p>
          <a:endParaRPr lang="en-GB"/>
        </a:p>
      </dgm:t>
    </dgm:pt>
    <dgm:pt modelId="{968419B5-0B30-4913-9FD0-C2E160325696}" type="pres">
      <dgm:prSet presAssocID="{605E41E1-D090-4A64-9EDF-D8A8A7483F20}" presName="extraNode" presStyleLbl="node1" presStyleIdx="0" presStyleCnt="6"/>
      <dgm:spPr/>
    </dgm:pt>
    <dgm:pt modelId="{CCD926EC-EDE5-494A-9594-67E54781C3EF}" type="pres">
      <dgm:prSet presAssocID="{605E41E1-D090-4A64-9EDF-D8A8A7483F20}" presName="dstNode" presStyleLbl="node1" presStyleIdx="0" presStyleCnt="6"/>
      <dgm:spPr/>
    </dgm:pt>
    <dgm:pt modelId="{190EAD0A-C4E8-4F9D-A31B-911E82844044}" type="pres">
      <dgm:prSet presAssocID="{AEC86DDE-6C1A-42B6-B62E-A8CC23ED3C6E}" presName="text_1" presStyleLbl="node1" presStyleIdx="0" presStyleCnt="6" custScaleX="93626" custLinFactNeighborX="3031" custLinFactNeighborY="100">
        <dgm:presLayoutVars>
          <dgm:bulletEnabled val="1"/>
        </dgm:presLayoutVars>
      </dgm:prSet>
      <dgm:spPr/>
      <dgm:t>
        <a:bodyPr/>
        <a:lstStyle/>
        <a:p>
          <a:endParaRPr lang="en-GB"/>
        </a:p>
      </dgm:t>
    </dgm:pt>
    <dgm:pt modelId="{3A09FDDD-3488-4129-BD25-AB478CB5CA78}" type="pres">
      <dgm:prSet presAssocID="{AEC86DDE-6C1A-42B6-B62E-A8CC23ED3C6E}" presName="accent_1" presStyleCnt="0"/>
      <dgm:spPr/>
    </dgm:pt>
    <dgm:pt modelId="{0A003CFF-EBEC-4270-8F1A-92737B988114}" type="pres">
      <dgm:prSet presAssocID="{AEC86DDE-6C1A-42B6-B62E-A8CC23ED3C6E}" presName="accentRepeatNode" presStyleLbl="solidFgAcc1" presStyleIdx="0" presStyleCnt="6" custScaleX="141928" custScaleY="108715"/>
      <dgm:spPr>
        <a:prstGeom prst="ellipse">
          <a:avLst/>
        </a:prstGeom>
      </dgm:spPr>
    </dgm:pt>
    <dgm:pt modelId="{FA62E630-D487-4077-A64B-2C15984A8F14}" type="pres">
      <dgm:prSet presAssocID="{A02CA1AC-EC8C-4C48-8DD0-296B90B69713}" presName="text_2" presStyleLbl="node1" presStyleIdx="1" presStyleCnt="6" custScaleX="93369" custLinFactNeighborX="4713" custLinFactNeighborY="-455">
        <dgm:presLayoutVars>
          <dgm:bulletEnabled val="1"/>
        </dgm:presLayoutVars>
      </dgm:prSet>
      <dgm:spPr/>
      <dgm:t>
        <a:bodyPr/>
        <a:lstStyle/>
        <a:p>
          <a:endParaRPr lang="en-GB"/>
        </a:p>
      </dgm:t>
    </dgm:pt>
    <dgm:pt modelId="{0576C04F-75A0-4E7A-8B63-35950CE92D11}" type="pres">
      <dgm:prSet presAssocID="{A02CA1AC-EC8C-4C48-8DD0-296B90B69713}" presName="accent_2" presStyleCnt="0"/>
      <dgm:spPr/>
    </dgm:pt>
    <dgm:pt modelId="{61DA7F0D-BD86-43D3-BC6D-D8B4D71C0DC4}" type="pres">
      <dgm:prSet presAssocID="{A02CA1AC-EC8C-4C48-8DD0-296B90B69713}" presName="accentRepeatNode" presStyleLbl="solidFgAcc1" presStyleIdx="1" presStyleCnt="6" custScaleX="153532" custScaleY="114283"/>
      <dgm:spPr/>
    </dgm:pt>
    <dgm:pt modelId="{B0BFCE67-4D82-495F-9738-66DCAC1C1C49}" type="pres">
      <dgm:prSet presAssocID="{99F0C967-ED1C-4CC6-935A-773A7B993E46}" presName="text_3" presStyleLbl="node1" presStyleIdx="2" presStyleCnt="6" custScaleX="95937" custLinFactNeighborX="4474" custLinFactNeighborY="-475">
        <dgm:presLayoutVars>
          <dgm:bulletEnabled val="1"/>
        </dgm:presLayoutVars>
      </dgm:prSet>
      <dgm:spPr/>
      <dgm:t>
        <a:bodyPr/>
        <a:lstStyle/>
        <a:p>
          <a:endParaRPr lang="en-GB"/>
        </a:p>
      </dgm:t>
    </dgm:pt>
    <dgm:pt modelId="{5B7E6FC0-1DCA-4B5B-B696-E8CC5B42A677}" type="pres">
      <dgm:prSet presAssocID="{99F0C967-ED1C-4CC6-935A-773A7B993E46}" presName="accent_3" presStyleCnt="0"/>
      <dgm:spPr/>
    </dgm:pt>
    <dgm:pt modelId="{C66D4F4A-072E-4B0D-A83E-AA3308C4ED48}" type="pres">
      <dgm:prSet presAssocID="{99F0C967-ED1C-4CC6-935A-773A7B993E46}" presName="accentRepeatNode" presStyleLbl="solidFgAcc1" presStyleIdx="2" presStyleCnt="6" custScaleX="153012" custScaleY="97848"/>
      <dgm:spPr/>
    </dgm:pt>
    <dgm:pt modelId="{279F8A20-942F-419E-93E4-23F7E4A7CC3A}" type="pres">
      <dgm:prSet presAssocID="{2C81D925-7A20-4050-B6C5-2EFB84FB9A06}" presName="text_4" presStyleLbl="node1" presStyleIdx="3" presStyleCnt="6" custScaleX="95649" custLinFactNeighborX="3036" custLinFactNeighborY="-1634">
        <dgm:presLayoutVars>
          <dgm:bulletEnabled val="1"/>
        </dgm:presLayoutVars>
      </dgm:prSet>
      <dgm:spPr/>
      <dgm:t>
        <a:bodyPr/>
        <a:lstStyle/>
        <a:p>
          <a:endParaRPr lang="en-GB"/>
        </a:p>
      </dgm:t>
    </dgm:pt>
    <dgm:pt modelId="{28D9F44C-0BA8-47E4-8992-38B394F7AEF5}" type="pres">
      <dgm:prSet presAssocID="{2C81D925-7A20-4050-B6C5-2EFB84FB9A06}" presName="accent_4" presStyleCnt="0"/>
      <dgm:spPr/>
    </dgm:pt>
    <dgm:pt modelId="{55189F4F-DA13-4D09-993D-D3FF5FD0AD46}" type="pres">
      <dgm:prSet presAssocID="{2C81D925-7A20-4050-B6C5-2EFB84FB9A06}" presName="accentRepeatNode" presStyleLbl="solidFgAcc1" presStyleIdx="3" presStyleCnt="6" custScaleX="162480" custScaleY="121279"/>
      <dgm:spPr/>
    </dgm:pt>
    <dgm:pt modelId="{1AD04B98-34D7-48C8-93B2-C77EF9932E53}" type="pres">
      <dgm:prSet presAssocID="{F4256A61-14BC-42C2-83CD-ED6B694F86EF}" presName="text_5" presStyleLbl="node1" presStyleIdx="4" presStyleCnt="6" custScaleX="94177" custLinFactNeighborX="1977" custLinFactNeighborY="-4188">
        <dgm:presLayoutVars>
          <dgm:bulletEnabled val="1"/>
        </dgm:presLayoutVars>
      </dgm:prSet>
      <dgm:spPr/>
      <dgm:t>
        <a:bodyPr/>
        <a:lstStyle/>
        <a:p>
          <a:endParaRPr lang="en-GB"/>
        </a:p>
      </dgm:t>
    </dgm:pt>
    <dgm:pt modelId="{76F96894-AD2E-46D7-9997-1876E3FA11C0}" type="pres">
      <dgm:prSet presAssocID="{F4256A61-14BC-42C2-83CD-ED6B694F86EF}" presName="accent_5" presStyleCnt="0"/>
      <dgm:spPr/>
    </dgm:pt>
    <dgm:pt modelId="{F46029A0-1B20-4AC3-9C04-7B441B8A7A25}" type="pres">
      <dgm:prSet presAssocID="{F4256A61-14BC-42C2-83CD-ED6B694F86EF}" presName="accentRepeatNode" presStyleLbl="solidFgAcc1" presStyleIdx="4" presStyleCnt="6" custScaleX="166460" custScaleY="120876"/>
      <dgm:spPr/>
    </dgm:pt>
    <dgm:pt modelId="{276E6DD5-AAC5-4877-AC2E-E5FD5E3999C2}" type="pres">
      <dgm:prSet presAssocID="{873DBA20-EB2A-42F9-B86C-DF7839BB1122}" presName="text_6" presStyleLbl="node1" presStyleIdx="5" presStyleCnt="6" custScaleX="95756" custLinFactNeighborX="3370" custLinFactNeighborY="-1890">
        <dgm:presLayoutVars>
          <dgm:bulletEnabled val="1"/>
        </dgm:presLayoutVars>
      </dgm:prSet>
      <dgm:spPr/>
      <dgm:t>
        <a:bodyPr/>
        <a:lstStyle/>
        <a:p>
          <a:endParaRPr lang="en-GB"/>
        </a:p>
      </dgm:t>
    </dgm:pt>
    <dgm:pt modelId="{25C867F2-B804-49A2-BD49-A55E75A12ED9}" type="pres">
      <dgm:prSet presAssocID="{873DBA20-EB2A-42F9-B86C-DF7839BB1122}" presName="accent_6" presStyleCnt="0"/>
      <dgm:spPr/>
    </dgm:pt>
    <dgm:pt modelId="{ECE705C7-485B-46BF-9B10-0D46E0D2DBA5}" type="pres">
      <dgm:prSet presAssocID="{873DBA20-EB2A-42F9-B86C-DF7839BB1122}" presName="accentRepeatNode" presStyleLbl="solidFgAcc1" presStyleIdx="5" presStyleCnt="6" custScaleX="139284" custScaleY="105630"/>
      <dgm:spPr/>
    </dgm:pt>
  </dgm:ptLst>
  <dgm:cxnLst>
    <dgm:cxn modelId="{24B1D9EB-24A3-4194-8AFC-8E29FDEC0D5C}" srcId="{605E41E1-D090-4A64-9EDF-D8A8A7483F20}" destId="{873DBA20-EB2A-42F9-B86C-DF7839BB1122}" srcOrd="5" destOrd="0" parTransId="{C781A7CC-478C-46CD-95B0-C036E9EBAC29}" sibTransId="{891AE24B-EAB6-4490-9E57-F3DD4A0B4BE3}"/>
    <dgm:cxn modelId="{B3C72BB0-9FE6-480E-ACA0-CE2BC5B3B521}" type="presOf" srcId="{873DBA20-EB2A-42F9-B86C-DF7839BB1122}" destId="{276E6DD5-AAC5-4877-AC2E-E5FD5E3999C2}" srcOrd="0" destOrd="0" presId="urn:microsoft.com/office/officeart/2008/layout/VerticalCurvedList"/>
    <dgm:cxn modelId="{0AE6D953-1193-48AD-918C-CB84CF95C9DD}" type="presOf" srcId="{47191382-FA7C-4A19-A26D-7CF90969AADB}" destId="{D534CB92-336C-46A3-837B-EA7ECBE47726}" srcOrd="0" destOrd="0" presId="urn:microsoft.com/office/officeart/2008/layout/VerticalCurvedList"/>
    <dgm:cxn modelId="{F6B8445F-FF6A-4EAB-8564-284CDF6BD5A3}" type="presOf" srcId="{2C81D925-7A20-4050-B6C5-2EFB84FB9A06}" destId="{279F8A20-942F-419E-93E4-23F7E4A7CC3A}" srcOrd="0" destOrd="0" presId="urn:microsoft.com/office/officeart/2008/layout/VerticalCurvedList"/>
    <dgm:cxn modelId="{9D55ABF6-F4EF-45AA-B847-B7FA70CEDCA2}" srcId="{605E41E1-D090-4A64-9EDF-D8A8A7483F20}" destId="{F4256A61-14BC-42C2-83CD-ED6B694F86EF}" srcOrd="4" destOrd="0" parTransId="{3C42D5AE-3E89-4282-B4B6-64AA5E8C4898}" sibTransId="{C8095990-B057-4E64-821F-0DA2E830678F}"/>
    <dgm:cxn modelId="{99B79B89-8265-493E-B9A6-65794B64BCA5}" type="presOf" srcId="{A02CA1AC-EC8C-4C48-8DD0-296B90B69713}" destId="{FA62E630-D487-4077-A64B-2C15984A8F14}" srcOrd="0" destOrd="0" presId="urn:microsoft.com/office/officeart/2008/layout/VerticalCurvedList"/>
    <dgm:cxn modelId="{29C0AC64-E339-48EA-A976-C8CFEB1D24B3}" type="presOf" srcId="{F4256A61-14BC-42C2-83CD-ED6B694F86EF}" destId="{1AD04B98-34D7-48C8-93B2-C77EF9932E53}" srcOrd="0" destOrd="0" presId="urn:microsoft.com/office/officeart/2008/layout/VerticalCurvedList"/>
    <dgm:cxn modelId="{E15D2D27-78F5-4F7F-91B2-67C60B0A7B75}" type="presOf" srcId="{AEC86DDE-6C1A-42B6-B62E-A8CC23ED3C6E}" destId="{190EAD0A-C4E8-4F9D-A31B-911E82844044}" srcOrd="0" destOrd="0" presId="urn:microsoft.com/office/officeart/2008/layout/VerticalCurvedList"/>
    <dgm:cxn modelId="{2687A77E-9685-44DC-9770-378D31040446}" type="presOf" srcId="{605E41E1-D090-4A64-9EDF-D8A8A7483F20}" destId="{ADDFA0B5-3587-4053-912C-3067BF57673D}" srcOrd="0" destOrd="0" presId="urn:microsoft.com/office/officeart/2008/layout/VerticalCurvedList"/>
    <dgm:cxn modelId="{BC1A8DCD-7058-4A8F-AAF8-DA14D41A5381}" type="presOf" srcId="{99F0C967-ED1C-4CC6-935A-773A7B993E46}" destId="{B0BFCE67-4D82-495F-9738-66DCAC1C1C49}" srcOrd="0" destOrd="0" presId="urn:microsoft.com/office/officeart/2008/layout/VerticalCurvedList"/>
    <dgm:cxn modelId="{6F1BDF35-B0C5-447B-9650-1A61DEF5D086}" srcId="{605E41E1-D090-4A64-9EDF-D8A8A7483F20}" destId="{A02CA1AC-EC8C-4C48-8DD0-296B90B69713}" srcOrd="1" destOrd="0" parTransId="{E6D27429-824E-4FF4-A2AF-1B6AFCE91330}" sibTransId="{47E5D834-A752-4CF4-AB5F-3B486D934E6A}"/>
    <dgm:cxn modelId="{4D78DCE2-0144-46BB-84B6-6EB6F6E553C7}" srcId="{605E41E1-D090-4A64-9EDF-D8A8A7483F20}" destId="{99F0C967-ED1C-4CC6-935A-773A7B993E46}" srcOrd="2" destOrd="0" parTransId="{796077E6-403A-45AF-868C-53275AA67ACA}" sibTransId="{59515EB7-CD65-46B3-A113-71A7B4F7FAF3}"/>
    <dgm:cxn modelId="{4FF548B3-BC76-41C2-80D1-D210D8513F4A}" srcId="{605E41E1-D090-4A64-9EDF-D8A8A7483F20}" destId="{AEC86DDE-6C1A-42B6-B62E-A8CC23ED3C6E}" srcOrd="0" destOrd="0" parTransId="{7B7EE03A-3995-4628-A47A-8019798E1AA1}" sibTransId="{47191382-FA7C-4A19-A26D-7CF90969AADB}"/>
    <dgm:cxn modelId="{BB0BC2A1-83CF-4A06-A581-83BE740EA0A6}" srcId="{605E41E1-D090-4A64-9EDF-D8A8A7483F20}" destId="{2C81D925-7A20-4050-B6C5-2EFB84FB9A06}" srcOrd="3" destOrd="0" parTransId="{2CF2994C-1F9E-44F5-909B-FC715A425F5F}" sibTransId="{50599357-3E13-480E-9ABA-89787CC4BD4C}"/>
    <dgm:cxn modelId="{74F42DEF-68F8-4293-94C3-881DBCE37314}" type="presParOf" srcId="{ADDFA0B5-3587-4053-912C-3067BF57673D}" destId="{91DEF5AA-60AC-4A16-9B45-23953D0B5293}" srcOrd="0" destOrd="0" presId="urn:microsoft.com/office/officeart/2008/layout/VerticalCurvedList"/>
    <dgm:cxn modelId="{1F687DAC-3CE6-4501-916E-FB23612D3DB6}" type="presParOf" srcId="{91DEF5AA-60AC-4A16-9B45-23953D0B5293}" destId="{0588B2A7-31D3-46E8-B9D0-BCAB4BC7F2A4}" srcOrd="0" destOrd="0" presId="urn:microsoft.com/office/officeart/2008/layout/VerticalCurvedList"/>
    <dgm:cxn modelId="{801CF386-5EB3-4942-B919-697F96550CF2}" type="presParOf" srcId="{0588B2A7-31D3-46E8-B9D0-BCAB4BC7F2A4}" destId="{56D3A922-F149-4F15-B769-45CC5F8F3E05}" srcOrd="0" destOrd="0" presId="urn:microsoft.com/office/officeart/2008/layout/VerticalCurvedList"/>
    <dgm:cxn modelId="{6138C02E-E89F-4A79-AD78-2F863076A444}" type="presParOf" srcId="{0588B2A7-31D3-46E8-B9D0-BCAB4BC7F2A4}" destId="{D534CB92-336C-46A3-837B-EA7ECBE47726}" srcOrd="1" destOrd="0" presId="urn:microsoft.com/office/officeart/2008/layout/VerticalCurvedList"/>
    <dgm:cxn modelId="{1B22B998-0D51-4689-8744-9CF06C4929A0}" type="presParOf" srcId="{0588B2A7-31D3-46E8-B9D0-BCAB4BC7F2A4}" destId="{968419B5-0B30-4913-9FD0-C2E160325696}" srcOrd="2" destOrd="0" presId="urn:microsoft.com/office/officeart/2008/layout/VerticalCurvedList"/>
    <dgm:cxn modelId="{D39FDB53-7DCE-467E-9BCD-06078BFBAE20}" type="presParOf" srcId="{0588B2A7-31D3-46E8-B9D0-BCAB4BC7F2A4}" destId="{CCD926EC-EDE5-494A-9594-67E54781C3EF}" srcOrd="3" destOrd="0" presId="urn:microsoft.com/office/officeart/2008/layout/VerticalCurvedList"/>
    <dgm:cxn modelId="{B981AF30-CA9B-4B45-9B48-720740219EC2}" type="presParOf" srcId="{91DEF5AA-60AC-4A16-9B45-23953D0B5293}" destId="{190EAD0A-C4E8-4F9D-A31B-911E82844044}" srcOrd="1" destOrd="0" presId="urn:microsoft.com/office/officeart/2008/layout/VerticalCurvedList"/>
    <dgm:cxn modelId="{E650572D-265F-4B75-9841-BAD5B5AFCD52}" type="presParOf" srcId="{91DEF5AA-60AC-4A16-9B45-23953D0B5293}" destId="{3A09FDDD-3488-4129-BD25-AB478CB5CA78}" srcOrd="2" destOrd="0" presId="urn:microsoft.com/office/officeart/2008/layout/VerticalCurvedList"/>
    <dgm:cxn modelId="{A2EE12FB-A7F6-48E9-99FE-36BF4A72F816}" type="presParOf" srcId="{3A09FDDD-3488-4129-BD25-AB478CB5CA78}" destId="{0A003CFF-EBEC-4270-8F1A-92737B988114}" srcOrd="0" destOrd="0" presId="urn:microsoft.com/office/officeart/2008/layout/VerticalCurvedList"/>
    <dgm:cxn modelId="{FBB6F753-6C5C-4590-9BCE-5E79B0AED2C1}" type="presParOf" srcId="{91DEF5AA-60AC-4A16-9B45-23953D0B5293}" destId="{FA62E630-D487-4077-A64B-2C15984A8F14}" srcOrd="3" destOrd="0" presId="urn:microsoft.com/office/officeart/2008/layout/VerticalCurvedList"/>
    <dgm:cxn modelId="{73DD14B9-B867-42EC-AC6E-81AEBE8250A3}" type="presParOf" srcId="{91DEF5AA-60AC-4A16-9B45-23953D0B5293}" destId="{0576C04F-75A0-4E7A-8B63-35950CE92D11}" srcOrd="4" destOrd="0" presId="urn:microsoft.com/office/officeart/2008/layout/VerticalCurvedList"/>
    <dgm:cxn modelId="{9C714B6D-1F36-40C9-98A0-024D2CC102BA}" type="presParOf" srcId="{0576C04F-75A0-4E7A-8B63-35950CE92D11}" destId="{61DA7F0D-BD86-43D3-BC6D-D8B4D71C0DC4}" srcOrd="0" destOrd="0" presId="urn:microsoft.com/office/officeart/2008/layout/VerticalCurvedList"/>
    <dgm:cxn modelId="{77DE32E5-2299-4187-9026-CD00239343B2}" type="presParOf" srcId="{91DEF5AA-60AC-4A16-9B45-23953D0B5293}" destId="{B0BFCE67-4D82-495F-9738-66DCAC1C1C49}" srcOrd="5" destOrd="0" presId="urn:microsoft.com/office/officeart/2008/layout/VerticalCurvedList"/>
    <dgm:cxn modelId="{2B6F8E60-F9A3-4590-A604-3A73B538D3B1}" type="presParOf" srcId="{91DEF5AA-60AC-4A16-9B45-23953D0B5293}" destId="{5B7E6FC0-1DCA-4B5B-B696-E8CC5B42A677}" srcOrd="6" destOrd="0" presId="urn:microsoft.com/office/officeart/2008/layout/VerticalCurvedList"/>
    <dgm:cxn modelId="{CFAF864D-FD7D-41F0-AACA-7F9BECFCD519}" type="presParOf" srcId="{5B7E6FC0-1DCA-4B5B-B696-E8CC5B42A677}" destId="{C66D4F4A-072E-4B0D-A83E-AA3308C4ED48}" srcOrd="0" destOrd="0" presId="urn:microsoft.com/office/officeart/2008/layout/VerticalCurvedList"/>
    <dgm:cxn modelId="{88E1418E-2358-47CB-A87A-FEA2DCE17C16}" type="presParOf" srcId="{91DEF5AA-60AC-4A16-9B45-23953D0B5293}" destId="{279F8A20-942F-419E-93E4-23F7E4A7CC3A}" srcOrd="7" destOrd="0" presId="urn:microsoft.com/office/officeart/2008/layout/VerticalCurvedList"/>
    <dgm:cxn modelId="{C31DAA4D-8082-43BC-82C2-D139EA099B21}" type="presParOf" srcId="{91DEF5AA-60AC-4A16-9B45-23953D0B5293}" destId="{28D9F44C-0BA8-47E4-8992-38B394F7AEF5}" srcOrd="8" destOrd="0" presId="urn:microsoft.com/office/officeart/2008/layout/VerticalCurvedList"/>
    <dgm:cxn modelId="{0B182FB0-AF1B-4926-B567-5E34845D6166}" type="presParOf" srcId="{28D9F44C-0BA8-47E4-8992-38B394F7AEF5}" destId="{55189F4F-DA13-4D09-993D-D3FF5FD0AD46}" srcOrd="0" destOrd="0" presId="urn:microsoft.com/office/officeart/2008/layout/VerticalCurvedList"/>
    <dgm:cxn modelId="{A19F9206-6731-461E-9650-BC446FE53B9D}" type="presParOf" srcId="{91DEF5AA-60AC-4A16-9B45-23953D0B5293}" destId="{1AD04B98-34D7-48C8-93B2-C77EF9932E53}" srcOrd="9" destOrd="0" presId="urn:microsoft.com/office/officeart/2008/layout/VerticalCurvedList"/>
    <dgm:cxn modelId="{E19E5F0B-EBD6-4A66-AB96-0171EA198165}" type="presParOf" srcId="{91DEF5AA-60AC-4A16-9B45-23953D0B5293}" destId="{76F96894-AD2E-46D7-9997-1876E3FA11C0}" srcOrd="10" destOrd="0" presId="urn:microsoft.com/office/officeart/2008/layout/VerticalCurvedList"/>
    <dgm:cxn modelId="{10C2A42F-1827-442A-9D9A-100E9AAAC5AD}" type="presParOf" srcId="{76F96894-AD2E-46D7-9997-1876E3FA11C0}" destId="{F46029A0-1B20-4AC3-9C04-7B441B8A7A25}" srcOrd="0" destOrd="0" presId="urn:microsoft.com/office/officeart/2008/layout/VerticalCurvedList"/>
    <dgm:cxn modelId="{D7B7D50D-2D53-4B44-9002-A00FD637A45B}" type="presParOf" srcId="{91DEF5AA-60AC-4A16-9B45-23953D0B5293}" destId="{276E6DD5-AAC5-4877-AC2E-E5FD5E3999C2}" srcOrd="11" destOrd="0" presId="urn:microsoft.com/office/officeart/2008/layout/VerticalCurvedList"/>
    <dgm:cxn modelId="{1A388090-0B2A-4928-91A3-DA28A6B632BC}" type="presParOf" srcId="{91DEF5AA-60AC-4A16-9B45-23953D0B5293}" destId="{25C867F2-B804-49A2-BD49-A55E75A12ED9}" srcOrd="12" destOrd="0" presId="urn:microsoft.com/office/officeart/2008/layout/VerticalCurvedList"/>
    <dgm:cxn modelId="{32F7FEE0-DCF2-41B4-B2E3-A026FEFFA32C}" type="presParOf" srcId="{25C867F2-B804-49A2-BD49-A55E75A12ED9}" destId="{ECE705C7-485B-46BF-9B10-0D46E0D2DBA5}"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34CB92-336C-46A3-837B-EA7ECBE47726}">
      <dsp:nvSpPr>
        <dsp:cNvPr id="0" name=""/>
        <dsp:cNvSpPr/>
      </dsp:nvSpPr>
      <dsp:spPr>
        <a:xfrm>
          <a:off x="-7294293" y="-1139255"/>
          <a:ext cx="8870697" cy="8870697"/>
        </a:xfrm>
        <a:prstGeom prst="blockArc">
          <a:avLst>
            <a:gd name="adj1" fmla="val 18900000"/>
            <a:gd name="adj2" fmla="val 2700000"/>
            <a:gd name="adj3" fmla="val 243"/>
          </a:avLst>
        </a:prstGeom>
        <a:solidFill>
          <a:srgbClr val="09A5B5"/>
        </a:solidFill>
        <a:ln w="25400" cap="flat" cmpd="sng" algn="ctr">
          <a:solidFill>
            <a:srgbClr val="09A5B5"/>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190EAD0A-C4E8-4F9D-A31B-911E82844044}">
      <dsp:nvSpPr>
        <dsp:cNvPr id="0" name=""/>
        <dsp:cNvSpPr/>
      </dsp:nvSpPr>
      <dsp:spPr>
        <a:xfrm>
          <a:off x="1103094" y="347838"/>
          <a:ext cx="7071912" cy="694025"/>
        </a:xfrm>
        <a:prstGeom prst="rect">
          <a:avLst/>
        </a:prstGeom>
        <a:solidFill>
          <a:srgbClr val="09A5B5"/>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550883" tIns="53340" rIns="53340" bIns="53340" numCol="1" spcCol="1270" anchor="ctr" anchorCtr="0">
          <a:noAutofit/>
        </a:bodyPr>
        <a:lstStyle/>
        <a:p>
          <a:pPr lvl="0" algn="l" defTabSz="933450">
            <a:lnSpc>
              <a:spcPct val="90000"/>
            </a:lnSpc>
            <a:spcBef>
              <a:spcPct val="0"/>
            </a:spcBef>
            <a:spcAft>
              <a:spcPct val="35000"/>
            </a:spcAft>
          </a:pPr>
          <a:r>
            <a:rPr lang="en-GB" sz="2100" kern="1200" dirty="0" smtClean="0">
              <a:latin typeface="Calibri" panose="020F0502020204030204" pitchFamily="34" charset="0"/>
            </a:rPr>
            <a:t>works out exactly how much a building costs to make and are in charge of all the finances</a:t>
          </a:r>
          <a:endParaRPr lang="en-GB" sz="2100" kern="1200" dirty="0">
            <a:latin typeface="Calibri" panose="020F0502020204030204" pitchFamily="34" charset="0"/>
          </a:endParaRPr>
        </a:p>
      </dsp:txBody>
      <dsp:txXfrm>
        <a:off x="1103094" y="347838"/>
        <a:ext cx="7071912" cy="694025"/>
      </dsp:txXfrm>
    </dsp:sp>
    <dsp:sp modelId="{0A003CFF-EBEC-4270-8F1A-92737B988114}">
      <dsp:nvSpPr>
        <dsp:cNvPr id="0" name=""/>
        <dsp:cNvSpPr/>
      </dsp:nvSpPr>
      <dsp:spPr>
        <a:xfrm>
          <a:off x="71276" y="222588"/>
          <a:ext cx="1231270" cy="943137"/>
        </a:xfrm>
        <a:prstGeom prst="ellipse">
          <a:avLst/>
        </a:prstGeom>
        <a:solidFill>
          <a:schemeClr val="lt1">
            <a:hueOff val="0"/>
            <a:satOff val="0"/>
            <a:lumOff val="0"/>
            <a:alphaOff val="0"/>
          </a:schemeClr>
        </a:solidFill>
        <a:ln>
          <a:noFill/>
        </a:ln>
        <a:effectLst/>
        <a:scene3d>
          <a:camera prst="orthographicFront">
            <a:rot lat="0" lon="0" rev="0"/>
          </a:camera>
          <a:lightRig rig="contrasting" dir="t">
            <a:rot lat="0" lon="0" rev="1200000"/>
          </a:lightRig>
        </a:scene3d>
        <a:sp3d z="300000" contourW="12700" prstMaterial="flat">
          <a:bevelT w="177800" h="254000"/>
          <a:bevelB w="152400"/>
        </a:sp3d>
      </dsp:spPr>
      <dsp:style>
        <a:lnRef idx="0">
          <a:scrgbClr r="0" g="0" b="0"/>
        </a:lnRef>
        <a:fillRef idx="1">
          <a:scrgbClr r="0" g="0" b="0"/>
        </a:fillRef>
        <a:effectRef idx="0">
          <a:scrgbClr r="0" g="0" b="0"/>
        </a:effectRef>
        <a:fontRef idx="minor"/>
      </dsp:style>
    </dsp:sp>
    <dsp:sp modelId="{FA62E630-D487-4077-A64B-2C15984A8F14}">
      <dsp:nvSpPr>
        <dsp:cNvPr id="0" name=""/>
        <dsp:cNvSpPr/>
      </dsp:nvSpPr>
      <dsp:spPr>
        <a:xfrm>
          <a:off x="1655534" y="1384892"/>
          <a:ext cx="6519472" cy="694025"/>
        </a:xfrm>
        <a:prstGeom prst="rect">
          <a:avLst/>
        </a:prstGeom>
        <a:solidFill>
          <a:srgbClr val="09A5B5"/>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550883" tIns="53340" rIns="53340" bIns="53340" numCol="1" spcCol="1270" anchor="ctr" anchorCtr="0">
          <a:noAutofit/>
        </a:bodyPr>
        <a:lstStyle/>
        <a:p>
          <a:pPr lvl="0" algn="l" defTabSz="933450">
            <a:lnSpc>
              <a:spcPct val="90000"/>
            </a:lnSpc>
            <a:spcBef>
              <a:spcPct val="0"/>
            </a:spcBef>
            <a:spcAft>
              <a:spcPct val="35000"/>
            </a:spcAft>
          </a:pPr>
          <a:r>
            <a:rPr lang="en-GB" sz="2100" kern="1200" dirty="0" smtClean="0">
              <a:latin typeface="Calibri" panose="020F0502020204030204" pitchFamily="34" charset="0"/>
            </a:rPr>
            <a:t>   builds the underground tunnels needed for services such as rail lines and water works</a:t>
          </a:r>
          <a:endParaRPr lang="en-GB" sz="2100" kern="1200" dirty="0">
            <a:latin typeface="Calibri" panose="020F0502020204030204" pitchFamily="34" charset="0"/>
          </a:endParaRPr>
        </a:p>
      </dsp:txBody>
      <dsp:txXfrm>
        <a:off x="1655534" y="1384892"/>
        <a:ext cx="6519472" cy="694025"/>
      </dsp:txXfrm>
    </dsp:sp>
    <dsp:sp modelId="{61DA7F0D-BD86-43D3-BC6D-D8B4D71C0DC4}">
      <dsp:nvSpPr>
        <dsp:cNvPr id="0" name=""/>
        <dsp:cNvSpPr/>
      </dsp:nvSpPr>
      <dsp:spPr>
        <a:xfrm>
          <a:off x="591826" y="1239342"/>
          <a:ext cx="1331938" cy="991441"/>
        </a:xfrm>
        <a:prstGeom prst="ellipse">
          <a:avLst/>
        </a:prstGeom>
        <a:solidFill>
          <a:schemeClr val="lt1">
            <a:hueOff val="0"/>
            <a:satOff val="0"/>
            <a:lumOff val="0"/>
            <a:alphaOff val="0"/>
          </a:schemeClr>
        </a:solidFill>
        <a:ln>
          <a:noFill/>
        </a:ln>
        <a:effectLst/>
        <a:scene3d>
          <a:camera prst="orthographicFront">
            <a:rot lat="0" lon="0" rev="0"/>
          </a:camera>
          <a:lightRig rig="contrasting" dir="t">
            <a:rot lat="0" lon="0" rev="1200000"/>
          </a:lightRig>
        </a:scene3d>
        <a:sp3d z="300000" contourW="12700" prstMaterial="flat">
          <a:bevelT w="177800" h="254000"/>
          <a:bevelB w="152400"/>
        </a:sp3d>
      </dsp:spPr>
      <dsp:style>
        <a:lnRef idx="0">
          <a:scrgbClr r="0" g="0" b="0"/>
        </a:lnRef>
        <a:fillRef idx="1">
          <a:scrgbClr r="0" g="0" b="0"/>
        </a:fillRef>
        <a:effectRef idx="0">
          <a:scrgbClr r="0" g="0" b="0"/>
        </a:effectRef>
        <a:fontRef idx="minor"/>
      </dsp:style>
    </dsp:sp>
    <dsp:sp modelId="{B0BFCE67-4D82-495F-9738-66DCAC1C1C49}">
      <dsp:nvSpPr>
        <dsp:cNvPr id="0" name=""/>
        <dsp:cNvSpPr/>
      </dsp:nvSpPr>
      <dsp:spPr>
        <a:xfrm>
          <a:off x="1726668" y="2425660"/>
          <a:ext cx="6448338" cy="694025"/>
        </a:xfrm>
        <a:prstGeom prst="rect">
          <a:avLst/>
        </a:prstGeom>
        <a:solidFill>
          <a:srgbClr val="09A5B5"/>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550883" tIns="53340" rIns="53340" bIns="53340" numCol="1" spcCol="1270" anchor="ctr" anchorCtr="0">
          <a:noAutofit/>
        </a:bodyPr>
        <a:lstStyle/>
        <a:p>
          <a:pPr lvl="0" algn="l" defTabSz="933450">
            <a:lnSpc>
              <a:spcPct val="90000"/>
            </a:lnSpc>
            <a:spcBef>
              <a:spcPct val="0"/>
            </a:spcBef>
            <a:spcAft>
              <a:spcPct val="35000"/>
            </a:spcAft>
          </a:pPr>
          <a:r>
            <a:rPr lang="en-GB" sz="2100" kern="1200" dirty="0" smtClean="0">
              <a:latin typeface="Calibri" panose="020F0502020204030204" pitchFamily="34" charset="0"/>
            </a:rPr>
            <a:t>  plans, designs and manages construction projects</a:t>
          </a:r>
          <a:endParaRPr lang="en-GB" sz="2100" kern="1200" dirty="0">
            <a:latin typeface="Calibri" panose="020F0502020204030204" pitchFamily="34" charset="0"/>
          </a:endParaRPr>
        </a:p>
      </dsp:txBody>
      <dsp:txXfrm>
        <a:off x="1726668" y="2425660"/>
        <a:ext cx="6448338" cy="694025"/>
      </dsp:txXfrm>
    </dsp:sp>
    <dsp:sp modelId="{C66D4F4A-072E-4B0D-A83E-AA3308C4ED48}">
      <dsp:nvSpPr>
        <dsp:cNvPr id="0" name=""/>
        <dsp:cNvSpPr/>
      </dsp:nvSpPr>
      <dsp:spPr>
        <a:xfrm>
          <a:off x="855132" y="2351538"/>
          <a:ext cx="1327427" cy="848862"/>
        </a:xfrm>
        <a:prstGeom prst="ellipse">
          <a:avLst/>
        </a:prstGeom>
        <a:solidFill>
          <a:schemeClr val="lt1">
            <a:hueOff val="0"/>
            <a:satOff val="0"/>
            <a:lumOff val="0"/>
            <a:alphaOff val="0"/>
          </a:schemeClr>
        </a:solidFill>
        <a:ln>
          <a:noFill/>
        </a:ln>
        <a:effectLst/>
        <a:scene3d>
          <a:camera prst="orthographicFront">
            <a:rot lat="0" lon="0" rev="0"/>
          </a:camera>
          <a:lightRig rig="contrasting" dir="t">
            <a:rot lat="0" lon="0" rev="1200000"/>
          </a:lightRig>
        </a:scene3d>
        <a:sp3d z="300000" contourW="12700" prstMaterial="flat">
          <a:bevelT w="177800" h="254000"/>
          <a:bevelB w="152400"/>
        </a:sp3d>
      </dsp:spPr>
      <dsp:style>
        <a:lnRef idx="0">
          <a:scrgbClr r="0" g="0" b="0"/>
        </a:lnRef>
        <a:fillRef idx="1">
          <a:scrgbClr r="0" g="0" b="0"/>
        </a:fillRef>
        <a:effectRef idx="0">
          <a:scrgbClr r="0" g="0" b="0"/>
        </a:effectRef>
        <a:fontRef idx="minor"/>
      </dsp:style>
    </dsp:sp>
    <dsp:sp modelId="{279F8A20-942F-419E-93E4-23F7E4A7CC3A}">
      <dsp:nvSpPr>
        <dsp:cNvPr id="0" name=""/>
        <dsp:cNvSpPr/>
      </dsp:nvSpPr>
      <dsp:spPr>
        <a:xfrm>
          <a:off x="1746026" y="3457863"/>
          <a:ext cx="6428980" cy="694025"/>
        </a:xfrm>
        <a:prstGeom prst="rect">
          <a:avLst/>
        </a:prstGeom>
        <a:solidFill>
          <a:srgbClr val="09A5B5"/>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550883" tIns="53340" rIns="53340" bIns="53340" numCol="1" spcCol="1270" anchor="ctr" anchorCtr="0">
          <a:noAutofit/>
        </a:bodyPr>
        <a:lstStyle/>
        <a:p>
          <a:pPr lvl="0" algn="l" defTabSz="933450">
            <a:lnSpc>
              <a:spcPct val="90000"/>
            </a:lnSpc>
            <a:spcBef>
              <a:spcPct val="0"/>
            </a:spcBef>
            <a:spcAft>
              <a:spcPct val="35000"/>
            </a:spcAft>
          </a:pPr>
          <a:r>
            <a:rPr lang="en-GB" sz="2100" kern="1200" dirty="0" smtClean="0">
              <a:latin typeface="Calibri" panose="020F0502020204030204" pitchFamily="34" charset="0"/>
            </a:rPr>
            <a:t>ensures that construction projects meet with environmental regulations and targets </a:t>
          </a:r>
          <a:endParaRPr lang="en-GB" sz="2100" kern="1200" dirty="0">
            <a:latin typeface="Calibri" panose="020F0502020204030204" pitchFamily="34" charset="0"/>
          </a:endParaRPr>
        </a:p>
      </dsp:txBody>
      <dsp:txXfrm>
        <a:off x="1746026" y="3457863"/>
        <a:ext cx="6428980" cy="694025"/>
      </dsp:txXfrm>
    </dsp:sp>
    <dsp:sp modelId="{55189F4F-DA13-4D09-993D-D3FF5FD0AD46}">
      <dsp:nvSpPr>
        <dsp:cNvPr id="0" name=""/>
        <dsp:cNvSpPr/>
      </dsp:nvSpPr>
      <dsp:spPr>
        <a:xfrm>
          <a:off x="814063" y="3290149"/>
          <a:ext cx="1409565" cy="1052133"/>
        </a:xfrm>
        <a:prstGeom prst="ellipse">
          <a:avLst/>
        </a:prstGeom>
        <a:solidFill>
          <a:schemeClr val="lt1">
            <a:hueOff val="0"/>
            <a:satOff val="0"/>
            <a:lumOff val="0"/>
            <a:alphaOff val="0"/>
          </a:schemeClr>
        </a:solidFill>
        <a:ln>
          <a:noFill/>
        </a:ln>
        <a:effectLst/>
        <a:scene3d>
          <a:camera prst="orthographicFront">
            <a:rot lat="0" lon="0" rev="0"/>
          </a:camera>
          <a:lightRig rig="contrasting" dir="t">
            <a:rot lat="0" lon="0" rev="1200000"/>
          </a:lightRig>
        </a:scene3d>
        <a:sp3d z="300000" contourW="12700" prstMaterial="flat">
          <a:bevelT w="177800" h="254000"/>
          <a:bevelB w="152400"/>
        </a:sp3d>
      </dsp:spPr>
      <dsp:style>
        <a:lnRef idx="0">
          <a:scrgbClr r="0" g="0" b="0"/>
        </a:lnRef>
        <a:fillRef idx="1">
          <a:scrgbClr r="0" g="0" b="0"/>
        </a:fillRef>
        <a:effectRef idx="0">
          <a:scrgbClr r="0" g="0" b="0"/>
        </a:effectRef>
        <a:fontRef idx="minor"/>
      </dsp:style>
    </dsp:sp>
    <dsp:sp modelId="{1AD04B98-34D7-48C8-93B2-C77EF9932E53}">
      <dsp:nvSpPr>
        <dsp:cNvPr id="0" name=""/>
        <dsp:cNvSpPr/>
      </dsp:nvSpPr>
      <dsp:spPr>
        <a:xfrm>
          <a:off x="1599116" y="4481044"/>
          <a:ext cx="6575890" cy="694025"/>
        </a:xfrm>
        <a:prstGeom prst="rect">
          <a:avLst/>
        </a:prstGeom>
        <a:solidFill>
          <a:srgbClr val="09A5B5"/>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550883" tIns="53340" rIns="53340" bIns="53340" numCol="1" spcCol="1270" anchor="ctr" anchorCtr="0">
          <a:noAutofit/>
        </a:bodyPr>
        <a:lstStyle/>
        <a:p>
          <a:pPr lvl="0" algn="l" defTabSz="933450">
            <a:lnSpc>
              <a:spcPct val="90000"/>
            </a:lnSpc>
            <a:spcBef>
              <a:spcPct val="0"/>
            </a:spcBef>
            <a:spcAft>
              <a:spcPct val="35000"/>
            </a:spcAft>
          </a:pPr>
          <a:r>
            <a:rPr lang="en-GB" sz="2100" kern="1200" dirty="0" smtClean="0">
              <a:latin typeface="Calibri" panose="020F0502020204030204" pitchFamily="34" charset="0"/>
            </a:rPr>
            <a:t>   analyses soil, rock, groundwater and other earth material before construction projects</a:t>
          </a:r>
          <a:endParaRPr lang="en-GB" sz="2100" kern="1200" dirty="0">
            <a:latin typeface="Calibri" panose="020F0502020204030204" pitchFamily="34" charset="0"/>
          </a:endParaRPr>
        </a:p>
      </dsp:txBody>
      <dsp:txXfrm>
        <a:off x="1599116" y="4481044"/>
        <a:ext cx="6575890" cy="694025"/>
      </dsp:txXfrm>
    </dsp:sp>
    <dsp:sp modelId="{F46029A0-1B20-4AC3-9C04-7B441B8A7A25}">
      <dsp:nvSpPr>
        <dsp:cNvPr id="0" name=""/>
        <dsp:cNvSpPr/>
      </dsp:nvSpPr>
      <dsp:spPr>
        <a:xfrm>
          <a:off x="535748" y="4332803"/>
          <a:ext cx="1444093" cy="1048637"/>
        </a:xfrm>
        <a:prstGeom prst="ellipse">
          <a:avLst/>
        </a:prstGeom>
        <a:solidFill>
          <a:schemeClr val="lt1">
            <a:hueOff val="0"/>
            <a:satOff val="0"/>
            <a:lumOff val="0"/>
            <a:alphaOff val="0"/>
          </a:schemeClr>
        </a:solidFill>
        <a:ln>
          <a:noFill/>
        </a:ln>
        <a:effectLst/>
        <a:scene3d>
          <a:camera prst="orthographicFront">
            <a:rot lat="0" lon="0" rev="0"/>
          </a:camera>
          <a:lightRig rig="contrasting" dir="t">
            <a:rot lat="0" lon="0" rev="1200000"/>
          </a:lightRig>
        </a:scene3d>
        <a:sp3d z="300000" contourW="12700" prstMaterial="flat">
          <a:bevelT w="177800" h="254000"/>
          <a:bevelB w="152400"/>
        </a:sp3d>
      </dsp:spPr>
      <dsp:style>
        <a:lnRef idx="0">
          <a:scrgbClr r="0" g="0" b="0"/>
        </a:lnRef>
        <a:fillRef idx="1">
          <a:scrgbClr r="0" g="0" b="0"/>
        </a:fillRef>
        <a:effectRef idx="0">
          <a:scrgbClr r="0" g="0" b="0"/>
        </a:effectRef>
        <a:fontRef idx="minor"/>
      </dsp:style>
    </dsp:sp>
    <dsp:sp modelId="{276E6DD5-AAC5-4877-AC2E-E5FD5E3999C2}">
      <dsp:nvSpPr>
        <dsp:cNvPr id="0" name=""/>
        <dsp:cNvSpPr/>
      </dsp:nvSpPr>
      <dsp:spPr>
        <a:xfrm>
          <a:off x="942207" y="5537899"/>
          <a:ext cx="7232799" cy="694025"/>
        </a:xfrm>
        <a:prstGeom prst="rect">
          <a:avLst/>
        </a:prstGeom>
        <a:solidFill>
          <a:srgbClr val="09A5B5"/>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550883" tIns="53340" rIns="53340" bIns="53340" numCol="1" spcCol="1270" anchor="ctr" anchorCtr="0">
          <a:noAutofit/>
        </a:bodyPr>
        <a:lstStyle/>
        <a:p>
          <a:pPr lvl="0" algn="l" defTabSz="933450">
            <a:lnSpc>
              <a:spcPct val="90000"/>
            </a:lnSpc>
            <a:spcBef>
              <a:spcPct val="0"/>
            </a:spcBef>
            <a:spcAft>
              <a:spcPct val="35000"/>
            </a:spcAft>
          </a:pPr>
          <a:r>
            <a:rPr lang="en-GB" sz="2100" kern="1200" dirty="0" smtClean="0">
              <a:latin typeface="Calibri" panose="020F0502020204030204" pitchFamily="34" charset="0"/>
            </a:rPr>
            <a:t>uses heavy machinery to lift/move materials on a site </a:t>
          </a:r>
          <a:endParaRPr lang="en-GB" sz="2100" kern="1200" dirty="0">
            <a:latin typeface="Calibri" panose="020F0502020204030204" pitchFamily="34" charset="0"/>
          </a:endParaRPr>
        </a:p>
      </dsp:txBody>
      <dsp:txXfrm>
        <a:off x="942207" y="5537899"/>
        <a:ext cx="7232799" cy="694025"/>
      </dsp:txXfrm>
    </dsp:sp>
    <dsp:sp modelId="{ECE705C7-485B-46BF-9B10-0D46E0D2DBA5}">
      <dsp:nvSpPr>
        <dsp:cNvPr id="0" name=""/>
        <dsp:cNvSpPr/>
      </dsp:nvSpPr>
      <dsp:spPr>
        <a:xfrm>
          <a:off x="82745" y="5439841"/>
          <a:ext cx="1208332" cy="916373"/>
        </a:xfrm>
        <a:prstGeom prst="ellipse">
          <a:avLst/>
        </a:prstGeom>
        <a:solidFill>
          <a:schemeClr val="lt1">
            <a:hueOff val="0"/>
            <a:satOff val="0"/>
            <a:lumOff val="0"/>
            <a:alphaOff val="0"/>
          </a:schemeClr>
        </a:solidFill>
        <a:ln>
          <a:noFill/>
        </a:ln>
        <a:effectLst/>
        <a:scene3d>
          <a:camera prst="orthographicFront">
            <a:rot lat="0" lon="0" rev="0"/>
          </a:camera>
          <a:lightRig rig="contrasting" dir="t">
            <a:rot lat="0" lon="0" rev="1200000"/>
          </a:lightRig>
        </a:scene3d>
        <a:sp3d z="300000" contourW="12700" prstMaterial="flat">
          <a:bevelT w="177800" h="254000"/>
          <a:bevelB w="152400"/>
        </a:sp3d>
      </dsp:spPr>
      <dsp:style>
        <a:lnRef idx="0">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34CB92-336C-46A3-837B-EA7ECBE47726}">
      <dsp:nvSpPr>
        <dsp:cNvPr id="0" name=""/>
        <dsp:cNvSpPr/>
      </dsp:nvSpPr>
      <dsp:spPr>
        <a:xfrm>
          <a:off x="-7294293" y="-1139255"/>
          <a:ext cx="8870697" cy="8870697"/>
        </a:xfrm>
        <a:prstGeom prst="blockArc">
          <a:avLst>
            <a:gd name="adj1" fmla="val 18900000"/>
            <a:gd name="adj2" fmla="val 2700000"/>
            <a:gd name="adj3" fmla="val 243"/>
          </a:avLst>
        </a:prstGeom>
        <a:noFill/>
        <a:ln w="25400" cap="flat" cmpd="sng" algn="ctr">
          <a:solidFill>
            <a:srgbClr val="09A5B5"/>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190EAD0A-C4E8-4F9D-A31B-911E82844044}">
      <dsp:nvSpPr>
        <dsp:cNvPr id="0" name=""/>
        <dsp:cNvSpPr/>
      </dsp:nvSpPr>
      <dsp:spPr>
        <a:xfrm>
          <a:off x="1103094" y="347838"/>
          <a:ext cx="7071912" cy="694025"/>
        </a:xfrm>
        <a:prstGeom prst="rect">
          <a:avLst/>
        </a:prstGeom>
        <a:solidFill>
          <a:srgbClr val="09A5B5"/>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550883" tIns="35560" rIns="35560" bIns="35560" numCol="1" spcCol="1270" anchor="ctr" anchorCtr="0">
          <a:noAutofit/>
        </a:bodyPr>
        <a:lstStyle/>
        <a:p>
          <a:pPr lvl="0" algn="l" defTabSz="622300">
            <a:lnSpc>
              <a:spcPct val="90000"/>
            </a:lnSpc>
            <a:spcBef>
              <a:spcPct val="0"/>
            </a:spcBef>
            <a:spcAft>
              <a:spcPct val="35000"/>
            </a:spcAft>
          </a:pPr>
          <a:r>
            <a:rPr lang="en-GB" sz="1400" kern="1200" dirty="0" smtClean="0">
              <a:latin typeface="Calibri" panose="020F0502020204030204" pitchFamily="34" charset="0"/>
            </a:rPr>
            <a:t>works out exactly how much a building costs to make and are in charge of all the finances - </a:t>
          </a:r>
          <a:r>
            <a:rPr lang="en-GB" sz="1400" kern="1200" dirty="0" smtClean="0">
              <a:solidFill>
                <a:schemeClr val="tx1"/>
              </a:solidFill>
              <a:latin typeface="Calibri" panose="020F0502020204030204" pitchFamily="34" charset="0"/>
            </a:rPr>
            <a:t>you calculated how much money you were spending on materials </a:t>
          </a:r>
          <a:endParaRPr lang="en-GB" sz="1400" kern="1200" dirty="0">
            <a:solidFill>
              <a:schemeClr val="tx1"/>
            </a:solidFill>
            <a:latin typeface="Calibri" panose="020F0502020204030204" pitchFamily="34" charset="0"/>
          </a:endParaRPr>
        </a:p>
      </dsp:txBody>
      <dsp:txXfrm>
        <a:off x="1103094" y="347838"/>
        <a:ext cx="7071912" cy="694025"/>
      </dsp:txXfrm>
    </dsp:sp>
    <dsp:sp modelId="{0A003CFF-EBEC-4270-8F1A-92737B988114}">
      <dsp:nvSpPr>
        <dsp:cNvPr id="0" name=""/>
        <dsp:cNvSpPr/>
      </dsp:nvSpPr>
      <dsp:spPr>
        <a:xfrm>
          <a:off x="71276" y="222588"/>
          <a:ext cx="1231270" cy="943137"/>
        </a:xfrm>
        <a:prstGeom prst="ellipse">
          <a:avLst/>
        </a:prstGeom>
        <a:solidFill>
          <a:schemeClr val="lt1">
            <a:hueOff val="0"/>
            <a:satOff val="0"/>
            <a:lumOff val="0"/>
            <a:alphaOff val="0"/>
          </a:schemeClr>
        </a:solidFill>
        <a:ln>
          <a:noFill/>
        </a:ln>
        <a:effectLst/>
        <a:scene3d>
          <a:camera prst="orthographicFront">
            <a:rot lat="0" lon="0" rev="0"/>
          </a:camera>
          <a:lightRig rig="contrasting" dir="t">
            <a:rot lat="0" lon="0" rev="1200000"/>
          </a:lightRig>
        </a:scene3d>
        <a:sp3d z="300000" contourW="12700" prstMaterial="flat">
          <a:bevelT w="177800" h="254000"/>
          <a:bevelB w="152400"/>
        </a:sp3d>
      </dsp:spPr>
      <dsp:style>
        <a:lnRef idx="0">
          <a:scrgbClr r="0" g="0" b="0"/>
        </a:lnRef>
        <a:fillRef idx="1">
          <a:scrgbClr r="0" g="0" b="0"/>
        </a:fillRef>
        <a:effectRef idx="0">
          <a:scrgbClr r="0" g="0" b="0"/>
        </a:effectRef>
        <a:fontRef idx="minor"/>
      </dsp:style>
    </dsp:sp>
    <dsp:sp modelId="{FA62E630-D487-4077-A64B-2C15984A8F14}">
      <dsp:nvSpPr>
        <dsp:cNvPr id="0" name=""/>
        <dsp:cNvSpPr/>
      </dsp:nvSpPr>
      <dsp:spPr>
        <a:xfrm>
          <a:off x="1655534" y="1384892"/>
          <a:ext cx="6519472" cy="694025"/>
        </a:xfrm>
        <a:prstGeom prst="rect">
          <a:avLst/>
        </a:prstGeom>
        <a:solidFill>
          <a:srgbClr val="09A5B5"/>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550883" tIns="35560" rIns="35560" bIns="35560" numCol="1" spcCol="1270" anchor="ctr" anchorCtr="0">
          <a:noAutofit/>
        </a:bodyPr>
        <a:lstStyle/>
        <a:p>
          <a:pPr lvl="0" algn="l" defTabSz="622300">
            <a:lnSpc>
              <a:spcPct val="90000"/>
            </a:lnSpc>
            <a:spcBef>
              <a:spcPct val="0"/>
            </a:spcBef>
            <a:spcAft>
              <a:spcPct val="35000"/>
            </a:spcAft>
          </a:pPr>
          <a:r>
            <a:rPr lang="en-GB" sz="1400" kern="1200" dirty="0" smtClean="0">
              <a:latin typeface="Calibri" panose="020F0502020204030204" pitchFamily="34" charset="0"/>
            </a:rPr>
            <a:t>builds the underground tunnels needed for services such as rail lines and water works – </a:t>
          </a:r>
          <a:r>
            <a:rPr lang="en-GB" sz="1400" kern="1200" dirty="0" smtClean="0">
              <a:solidFill>
                <a:schemeClr val="tx1"/>
              </a:solidFill>
              <a:latin typeface="Calibri" panose="020F0502020204030204" pitchFamily="34" charset="0"/>
            </a:rPr>
            <a:t>you made a section of tunnel! </a:t>
          </a:r>
          <a:endParaRPr lang="en-GB" sz="1400" kern="1200" dirty="0">
            <a:solidFill>
              <a:schemeClr val="tx1"/>
            </a:solidFill>
            <a:latin typeface="Calibri" panose="020F0502020204030204" pitchFamily="34" charset="0"/>
          </a:endParaRPr>
        </a:p>
      </dsp:txBody>
      <dsp:txXfrm>
        <a:off x="1655534" y="1384892"/>
        <a:ext cx="6519472" cy="694025"/>
      </dsp:txXfrm>
    </dsp:sp>
    <dsp:sp modelId="{61DA7F0D-BD86-43D3-BC6D-D8B4D71C0DC4}">
      <dsp:nvSpPr>
        <dsp:cNvPr id="0" name=""/>
        <dsp:cNvSpPr/>
      </dsp:nvSpPr>
      <dsp:spPr>
        <a:xfrm>
          <a:off x="591826" y="1239342"/>
          <a:ext cx="1331938" cy="991441"/>
        </a:xfrm>
        <a:prstGeom prst="ellipse">
          <a:avLst/>
        </a:prstGeom>
        <a:solidFill>
          <a:schemeClr val="lt1">
            <a:hueOff val="0"/>
            <a:satOff val="0"/>
            <a:lumOff val="0"/>
            <a:alphaOff val="0"/>
          </a:schemeClr>
        </a:solidFill>
        <a:ln>
          <a:noFill/>
        </a:ln>
        <a:effectLst/>
        <a:scene3d>
          <a:camera prst="orthographicFront">
            <a:rot lat="0" lon="0" rev="0"/>
          </a:camera>
          <a:lightRig rig="contrasting" dir="t">
            <a:rot lat="0" lon="0" rev="1200000"/>
          </a:lightRig>
        </a:scene3d>
        <a:sp3d z="300000" contourW="12700" prstMaterial="flat">
          <a:bevelT w="177800" h="254000"/>
          <a:bevelB w="152400"/>
        </a:sp3d>
      </dsp:spPr>
      <dsp:style>
        <a:lnRef idx="0">
          <a:scrgbClr r="0" g="0" b="0"/>
        </a:lnRef>
        <a:fillRef idx="1">
          <a:scrgbClr r="0" g="0" b="0"/>
        </a:fillRef>
        <a:effectRef idx="0">
          <a:scrgbClr r="0" g="0" b="0"/>
        </a:effectRef>
        <a:fontRef idx="minor"/>
      </dsp:style>
    </dsp:sp>
    <dsp:sp modelId="{B0BFCE67-4D82-495F-9738-66DCAC1C1C49}">
      <dsp:nvSpPr>
        <dsp:cNvPr id="0" name=""/>
        <dsp:cNvSpPr/>
      </dsp:nvSpPr>
      <dsp:spPr>
        <a:xfrm>
          <a:off x="1726668" y="2425660"/>
          <a:ext cx="6448338" cy="694025"/>
        </a:xfrm>
        <a:prstGeom prst="rect">
          <a:avLst/>
        </a:prstGeom>
        <a:solidFill>
          <a:srgbClr val="09A5B5"/>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550883" tIns="35560" rIns="35560" bIns="35560" numCol="1" spcCol="1270" anchor="ctr" anchorCtr="0">
          <a:noAutofit/>
        </a:bodyPr>
        <a:lstStyle/>
        <a:p>
          <a:pPr lvl="0" algn="l" defTabSz="622300">
            <a:lnSpc>
              <a:spcPct val="90000"/>
            </a:lnSpc>
            <a:spcBef>
              <a:spcPct val="0"/>
            </a:spcBef>
            <a:spcAft>
              <a:spcPct val="35000"/>
            </a:spcAft>
          </a:pPr>
          <a:r>
            <a:rPr lang="en-GB" sz="1400" kern="1200" dirty="0" smtClean="0">
              <a:latin typeface="Calibri" panose="020F0502020204030204" pitchFamily="34" charset="0"/>
            </a:rPr>
            <a:t>  plans, designs and manages construction projects – </a:t>
          </a:r>
          <a:r>
            <a:rPr lang="en-GB" sz="1400" kern="1200" dirty="0" smtClean="0">
              <a:solidFill>
                <a:schemeClr val="tx1"/>
              </a:solidFill>
              <a:latin typeface="Calibri" panose="020F0502020204030204" pitchFamily="34" charset="0"/>
            </a:rPr>
            <a:t>you designed and    completed your section of tunnel on time</a:t>
          </a:r>
          <a:endParaRPr lang="en-GB" sz="1400" kern="1200" dirty="0">
            <a:solidFill>
              <a:schemeClr val="tx1"/>
            </a:solidFill>
            <a:latin typeface="Calibri" panose="020F0502020204030204" pitchFamily="34" charset="0"/>
          </a:endParaRPr>
        </a:p>
      </dsp:txBody>
      <dsp:txXfrm>
        <a:off x="1726668" y="2425660"/>
        <a:ext cx="6448338" cy="694025"/>
      </dsp:txXfrm>
    </dsp:sp>
    <dsp:sp modelId="{C66D4F4A-072E-4B0D-A83E-AA3308C4ED48}">
      <dsp:nvSpPr>
        <dsp:cNvPr id="0" name=""/>
        <dsp:cNvSpPr/>
      </dsp:nvSpPr>
      <dsp:spPr>
        <a:xfrm>
          <a:off x="855132" y="2351538"/>
          <a:ext cx="1327427" cy="848862"/>
        </a:xfrm>
        <a:prstGeom prst="ellipse">
          <a:avLst/>
        </a:prstGeom>
        <a:solidFill>
          <a:schemeClr val="lt1">
            <a:hueOff val="0"/>
            <a:satOff val="0"/>
            <a:lumOff val="0"/>
            <a:alphaOff val="0"/>
          </a:schemeClr>
        </a:solidFill>
        <a:ln>
          <a:noFill/>
        </a:ln>
        <a:effectLst/>
        <a:scene3d>
          <a:camera prst="orthographicFront">
            <a:rot lat="0" lon="0" rev="0"/>
          </a:camera>
          <a:lightRig rig="contrasting" dir="t">
            <a:rot lat="0" lon="0" rev="1200000"/>
          </a:lightRig>
        </a:scene3d>
        <a:sp3d z="300000" contourW="12700" prstMaterial="flat">
          <a:bevelT w="177800" h="254000"/>
          <a:bevelB w="152400"/>
        </a:sp3d>
      </dsp:spPr>
      <dsp:style>
        <a:lnRef idx="0">
          <a:scrgbClr r="0" g="0" b="0"/>
        </a:lnRef>
        <a:fillRef idx="1">
          <a:scrgbClr r="0" g="0" b="0"/>
        </a:fillRef>
        <a:effectRef idx="0">
          <a:scrgbClr r="0" g="0" b="0"/>
        </a:effectRef>
        <a:fontRef idx="minor"/>
      </dsp:style>
    </dsp:sp>
    <dsp:sp modelId="{279F8A20-942F-419E-93E4-23F7E4A7CC3A}">
      <dsp:nvSpPr>
        <dsp:cNvPr id="0" name=""/>
        <dsp:cNvSpPr/>
      </dsp:nvSpPr>
      <dsp:spPr>
        <a:xfrm>
          <a:off x="1746026" y="3457863"/>
          <a:ext cx="6428980" cy="694025"/>
        </a:xfrm>
        <a:prstGeom prst="rect">
          <a:avLst/>
        </a:prstGeom>
        <a:solidFill>
          <a:srgbClr val="09A5B5"/>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550883" tIns="35560" rIns="35560" bIns="35560" numCol="1" spcCol="1270" anchor="ctr" anchorCtr="0">
          <a:noAutofit/>
        </a:bodyPr>
        <a:lstStyle/>
        <a:p>
          <a:pPr lvl="0" algn="l" defTabSz="622300">
            <a:lnSpc>
              <a:spcPct val="90000"/>
            </a:lnSpc>
            <a:spcBef>
              <a:spcPct val="0"/>
            </a:spcBef>
            <a:spcAft>
              <a:spcPct val="35000"/>
            </a:spcAft>
          </a:pPr>
          <a:r>
            <a:rPr lang="en-GB" sz="1400" kern="1200" dirty="0" smtClean="0">
              <a:latin typeface="Calibri" panose="020F0502020204030204" pitchFamily="34" charset="0"/>
            </a:rPr>
            <a:t>ensures that construction projects meet with environmental regulations and targets – </a:t>
          </a:r>
          <a:r>
            <a:rPr lang="en-GB" sz="1400" kern="1200" dirty="0" smtClean="0">
              <a:solidFill>
                <a:schemeClr val="tx1"/>
              </a:solidFill>
              <a:latin typeface="Calibri" panose="020F0502020204030204" pitchFamily="34" charset="0"/>
            </a:rPr>
            <a:t>kept to the criteria in terms of height and diameter</a:t>
          </a:r>
          <a:endParaRPr lang="en-GB" sz="1400" kern="1200" dirty="0">
            <a:solidFill>
              <a:schemeClr val="tx1"/>
            </a:solidFill>
            <a:latin typeface="Calibri" panose="020F0502020204030204" pitchFamily="34" charset="0"/>
          </a:endParaRPr>
        </a:p>
      </dsp:txBody>
      <dsp:txXfrm>
        <a:off x="1746026" y="3457863"/>
        <a:ext cx="6428980" cy="694025"/>
      </dsp:txXfrm>
    </dsp:sp>
    <dsp:sp modelId="{55189F4F-DA13-4D09-993D-D3FF5FD0AD46}">
      <dsp:nvSpPr>
        <dsp:cNvPr id="0" name=""/>
        <dsp:cNvSpPr/>
      </dsp:nvSpPr>
      <dsp:spPr>
        <a:xfrm>
          <a:off x="814063" y="3290149"/>
          <a:ext cx="1409565" cy="1052133"/>
        </a:xfrm>
        <a:prstGeom prst="ellipse">
          <a:avLst/>
        </a:prstGeom>
        <a:solidFill>
          <a:schemeClr val="lt1">
            <a:hueOff val="0"/>
            <a:satOff val="0"/>
            <a:lumOff val="0"/>
            <a:alphaOff val="0"/>
          </a:schemeClr>
        </a:solidFill>
        <a:ln>
          <a:noFill/>
        </a:ln>
        <a:effectLst/>
        <a:scene3d>
          <a:camera prst="orthographicFront">
            <a:rot lat="0" lon="0" rev="0"/>
          </a:camera>
          <a:lightRig rig="contrasting" dir="t">
            <a:rot lat="0" lon="0" rev="1200000"/>
          </a:lightRig>
        </a:scene3d>
        <a:sp3d z="300000" contourW="12700" prstMaterial="flat">
          <a:bevelT w="177800" h="254000"/>
          <a:bevelB w="152400"/>
        </a:sp3d>
      </dsp:spPr>
      <dsp:style>
        <a:lnRef idx="0">
          <a:scrgbClr r="0" g="0" b="0"/>
        </a:lnRef>
        <a:fillRef idx="1">
          <a:scrgbClr r="0" g="0" b="0"/>
        </a:fillRef>
        <a:effectRef idx="0">
          <a:scrgbClr r="0" g="0" b="0"/>
        </a:effectRef>
        <a:fontRef idx="minor"/>
      </dsp:style>
    </dsp:sp>
    <dsp:sp modelId="{1AD04B98-34D7-48C8-93B2-C77EF9932E53}">
      <dsp:nvSpPr>
        <dsp:cNvPr id="0" name=""/>
        <dsp:cNvSpPr/>
      </dsp:nvSpPr>
      <dsp:spPr>
        <a:xfrm>
          <a:off x="1599116" y="4481044"/>
          <a:ext cx="6575890" cy="694025"/>
        </a:xfrm>
        <a:prstGeom prst="rect">
          <a:avLst/>
        </a:prstGeom>
        <a:solidFill>
          <a:srgbClr val="09A5B5"/>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550883" tIns="35560" rIns="35560" bIns="35560" numCol="1" spcCol="1270" anchor="ctr" anchorCtr="0">
          <a:noAutofit/>
        </a:bodyPr>
        <a:lstStyle/>
        <a:p>
          <a:pPr lvl="0" algn="l" defTabSz="622300">
            <a:lnSpc>
              <a:spcPct val="90000"/>
            </a:lnSpc>
            <a:spcBef>
              <a:spcPct val="0"/>
            </a:spcBef>
            <a:spcAft>
              <a:spcPct val="35000"/>
            </a:spcAft>
          </a:pPr>
          <a:r>
            <a:rPr lang="en-GB" sz="1400" kern="1200" dirty="0" smtClean="0">
              <a:latin typeface="Calibri" panose="020F0502020204030204" pitchFamily="34" charset="0"/>
            </a:rPr>
            <a:t>   analyses soil, rock, groundwater and other earth material before construction projects – </a:t>
          </a:r>
          <a:r>
            <a:rPr lang="en-GB" sz="1400" kern="1200" dirty="0" smtClean="0">
              <a:solidFill>
                <a:schemeClr val="tx1"/>
              </a:solidFill>
              <a:latin typeface="Calibri" panose="020F0502020204030204" pitchFamily="34" charset="0"/>
            </a:rPr>
            <a:t>you</a:t>
          </a:r>
          <a:r>
            <a:rPr lang="en-GB" sz="1400" kern="1200" dirty="0" smtClean="0">
              <a:latin typeface="Calibri" panose="020F0502020204030204" pitchFamily="34" charset="0"/>
            </a:rPr>
            <a:t> </a:t>
          </a:r>
          <a:r>
            <a:rPr lang="en-GB" sz="1400" kern="1200" dirty="0" smtClean="0">
              <a:solidFill>
                <a:schemeClr val="tx1"/>
              </a:solidFill>
              <a:latin typeface="Calibri" panose="020F0502020204030204" pitchFamily="34" charset="0"/>
            </a:rPr>
            <a:t>analysed the materials, assessing their characteristics</a:t>
          </a:r>
          <a:endParaRPr lang="en-GB" sz="1400" kern="1200" dirty="0">
            <a:solidFill>
              <a:schemeClr val="tx1"/>
            </a:solidFill>
            <a:latin typeface="Calibri" panose="020F0502020204030204" pitchFamily="34" charset="0"/>
          </a:endParaRPr>
        </a:p>
      </dsp:txBody>
      <dsp:txXfrm>
        <a:off x="1599116" y="4481044"/>
        <a:ext cx="6575890" cy="694025"/>
      </dsp:txXfrm>
    </dsp:sp>
    <dsp:sp modelId="{F46029A0-1B20-4AC3-9C04-7B441B8A7A25}">
      <dsp:nvSpPr>
        <dsp:cNvPr id="0" name=""/>
        <dsp:cNvSpPr/>
      </dsp:nvSpPr>
      <dsp:spPr>
        <a:xfrm>
          <a:off x="535748" y="4332803"/>
          <a:ext cx="1444093" cy="1048637"/>
        </a:xfrm>
        <a:prstGeom prst="ellipse">
          <a:avLst/>
        </a:prstGeom>
        <a:solidFill>
          <a:schemeClr val="lt1">
            <a:hueOff val="0"/>
            <a:satOff val="0"/>
            <a:lumOff val="0"/>
            <a:alphaOff val="0"/>
          </a:schemeClr>
        </a:solidFill>
        <a:ln>
          <a:noFill/>
        </a:ln>
        <a:effectLst/>
        <a:scene3d>
          <a:camera prst="orthographicFront">
            <a:rot lat="0" lon="0" rev="0"/>
          </a:camera>
          <a:lightRig rig="contrasting" dir="t">
            <a:rot lat="0" lon="0" rev="1200000"/>
          </a:lightRig>
        </a:scene3d>
        <a:sp3d z="300000" contourW="12700" prstMaterial="flat">
          <a:bevelT w="177800" h="254000"/>
          <a:bevelB w="152400"/>
        </a:sp3d>
      </dsp:spPr>
      <dsp:style>
        <a:lnRef idx="0">
          <a:scrgbClr r="0" g="0" b="0"/>
        </a:lnRef>
        <a:fillRef idx="1">
          <a:scrgbClr r="0" g="0" b="0"/>
        </a:fillRef>
        <a:effectRef idx="0">
          <a:scrgbClr r="0" g="0" b="0"/>
        </a:effectRef>
        <a:fontRef idx="minor"/>
      </dsp:style>
    </dsp:sp>
    <dsp:sp modelId="{276E6DD5-AAC5-4877-AC2E-E5FD5E3999C2}">
      <dsp:nvSpPr>
        <dsp:cNvPr id="0" name=""/>
        <dsp:cNvSpPr/>
      </dsp:nvSpPr>
      <dsp:spPr>
        <a:xfrm>
          <a:off x="942207" y="5537899"/>
          <a:ext cx="7232799" cy="694025"/>
        </a:xfrm>
        <a:prstGeom prst="rect">
          <a:avLst/>
        </a:prstGeom>
        <a:solidFill>
          <a:srgbClr val="09A5B5"/>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550883" tIns="35560" rIns="35560" bIns="35560" numCol="1" spcCol="1270" anchor="ctr" anchorCtr="0">
          <a:noAutofit/>
        </a:bodyPr>
        <a:lstStyle/>
        <a:p>
          <a:pPr lvl="0" algn="l" defTabSz="622300">
            <a:lnSpc>
              <a:spcPct val="90000"/>
            </a:lnSpc>
            <a:spcBef>
              <a:spcPct val="0"/>
            </a:spcBef>
            <a:spcAft>
              <a:spcPct val="35000"/>
            </a:spcAft>
          </a:pPr>
          <a:r>
            <a:rPr lang="en-GB" sz="1400" kern="1200" dirty="0" smtClean="0">
              <a:latin typeface="Calibri" panose="020F0502020204030204" pitchFamily="34" charset="0"/>
            </a:rPr>
            <a:t>uses heavy machinery to lift/move materials on a site – </a:t>
          </a:r>
          <a:r>
            <a:rPr lang="en-GB" sz="1400" kern="1200" dirty="0" smtClean="0">
              <a:solidFill>
                <a:schemeClr val="tx1"/>
              </a:solidFill>
              <a:latin typeface="Calibri" panose="020F0502020204030204" pitchFamily="34" charset="0"/>
            </a:rPr>
            <a:t>you moved the materials around  </a:t>
          </a:r>
          <a:endParaRPr lang="en-GB" sz="1400" kern="1200" dirty="0">
            <a:solidFill>
              <a:schemeClr val="tx1"/>
            </a:solidFill>
            <a:latin typeface="Calibri" panose="020F0502020204030204" pitchFamily="34" charset="0"/>
          </a:endParaRPr>
        </a:p>
      </dsp:txBody>
      <dsp:txXfrm>
        <a:off x="942207" y="5537899"/>
        <a:ext cx="7232799" cy="694025"/>
      </dsp:txXfrm>
    </dsp:sp>
    <dsp:sp modelId="{ECE705C7-485B-46BF-9B10-0D46E0D2DBA5}">
      <dsp:nvSpPr>
        <dsp:cNvPr id="0" name=""/>
        <dsp:cNvSpPr/>
      </dsp:nvSpPr>
      <dsp:spPr>
        <a:xfrm>
          <a:off x="82745" y="5439841"/>
          <a:ext cx="1208332" cy="916373"/>
        </a:xfrm>
        <a:prstGeom prst="ellipse">
          <a:avLst/>
        </a:prstGeom>
        <a:solidFill>
          <a:schemeClr val="lt1">
            <a:hueOff val="0"/>
            <a:satOff val="0"/>
            <a:lumOff val="0"/>
            <a:alphaOff val="0"/>
          </a:schemeClr>
        </a:solidFill>
        <a:ln>
          <a:noFill/>
        </a:ln>
        <a:effectLst/>
        <a:scene3d>
          <a:camera prst="orthographicFront">
            <a:rot lat="0" lon="0" rev="0"/>
          </a:camera>
          <a:lightRig rig="contrasting" dir="t">
            <a:rot lat="0" lon="0" rev="1200000"/>
          </a:lightRig>
        </a:scene3d>
        <a:sp3d z="300000" contourW="12700" prstMaterial="flat">
          <a:bevelT w="177800" h="254000"/>
          <a:bevelB w="152400"/>
        </a:sp3d>
      </dsp:spPr>
      <dsp:style>
        <a:lnRef idx="0">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2.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18831" cy="495029"/>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15373" y="0"/>
            <a:ext cx="2918831" cy="495029"/>
          </a:xfrm>
          <a:prstGeom prst="rect">
            <a:avLst/>
          </a:prstGeom>
        </p:spPr>
        <p:txBody>
          <a:bodyPr vert="horz" lIns="91440" tIns="45720" rIns="91440" bIns="45720" rtlCol="0"/>
          <a:lstStyle>
            <a:lvl1pPr algn="r">
              <a:defRPr sz="1200"/>
            </a:lvl1pPr>
          </a:lstStyle>
          <a:p>
            <a:fld id="{DBE1A138-28D9-45D0-97A2-67367F2D8889}" type="datetimeFigureOut">
              <a:rPr lang="en-GB" smtClean="0"/>
              <a:t>26/10/2020</a:t>
            </a:fld>
            <a:endParaRPr lang="en-GB"/>
          </a:p>
        </p:txBody>
      </p:sp>
      <p:sp>
        <p:nvSpPr>
          <p:cNvPr id="4" name="Footer Placeholder 3"/>
          <p:cNvSpPr>
            <a:spLocks noGrp="1"/>
          </p:cNvSpPr>
          <p:nvPr>
            <p:ph type="ftr" sz="quarter" idx="2"/>
          </p:nvPr>
        </p:nvSpPr>
        <p:spPr>
          <a:xfrm>
            <a:off x="0" y="9371286"/>
            <a:ext cx="2918831" cy="495028"/>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15373" y="9371286"/>
            <a:ext cx="2918831" cy="495028"/>
          </a:xfrm>
          <a:prstGeom prst="rect">
            <a:avLst/>
          </a:prstGeom>
        </p:spPr>
        <p:txBody>
          <a:bodyPr vert="horz" lIns="91440" tIns="45720" rIns="91440" bIns="45720" rtlCol="0" anchor="b"/>
          <a:lstStyle>
            <a:lvl1pPr algn="r">
              <a:defRPr sz="1200"/>
            </a:lvl1pPr>
          </a:lstStyle>
          <a:p>
            <a:fld id="{24E3BE4E-6CB2-40BD-B067-1A96BB2291D3}" type="slidenum">
              <a:rPr lang="en-GB" smtClean="0"/>
              <a:t>‹#›</a:t>
            </a:fld>
            <a:endParaRPr lang="en-GB"/>
          </a:p>
        </p:txBody>
      </p:sp>
    </p:spTree>
    <p:extLst>
      <p:ext uri="{BB962C8B-B14F-4D97-AF65-F5344CB8AC3E}">
        <p14:creationId xmlns:p14="http://schemas.microsoft.com/office/powerpoint/2010/main" val="218239134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18831" cy="495029"/>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15373" y="0"/>
            <a:ext cx="2918831" cy="495029"/>
          </a:xfrm>
          <a:prstGeom prst="rect">
            <a:avLst/>
          </a:prstGeom>
        </p:spPr>
        <p:txBody>
          <a:bodyPr vert="horz" lIns="91440" tIns="45720" rIns="91440" bIns="45720" rtlCol="0"/>
          <a:lstStyle>
            <a:lvl1pPr algn="r">
              <a:defRPr sz="1200"/>
            </a:lvl1pPr>
          </a:lstStyle>
          <a:p>
            <a:fld id="{2059D9D7-2CFD-4B5D-90C3-8129C14E37FA}" type="datetimeFigureOut">
              <a:rPr lang="en-GB" smtClean="0"/>
              <a:t>26/10/2020</a:t>
            </a:fld>
            <a:endParaRPr lang="en-GB"/>
          </a:p>
        </p:txBody>
      </p:sp>
      <p:sp>
        <p:nvSpPr>
          <p:cNvPr id="4" name="Slide Image Placeholder 3"/>
          <p:cNvSpPr>
            <a:spLocks noGrp="1" noRot="1" noChangeAspect="1"/>
          </p:cNvSpPr>
          <p:nvPr>
            <p:ph type="sldImg" idx="2"/>
          </p:nvPr>
        </p:nvSpPr>
        <p:spPr>
          <a:xfrm>
            <a:off x="409575" y="1233488"/>
            <a:ext cx="5916613" cy="332898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73577" y="4748163"/>
            <a:ext cx="5388610" cy="3884861"/>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9371286"/>
            <a:ext cx="2918831" cy="495028"/>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15373" y="9371286"/>
            <a:ext cx="2918831" cy="495028"/>
          </a:xfrm>
          <a:prstGeom prst="rect">
            <a:avLst/>
          </a:prstGeom>
        </p:spPr>
        <p:txBody>
          <a:bodyPr vert="horz" lIns="91440" tIns="45720" rIns="91440" bIns="45720" rtlCol="0" anchor="b"/>
          <a:lstStyle>
            <a:lvl1pPr algn="r">
              <a:defRPr sz="1200"/>
            </a:lvl1pPr>
          </a:lstStyle>
          <a:p>
            <a:fld id="{C8882BD9-F6E3-4435-BFF4-9B1D8D7EDDC6}" type="slidenum">
              <a:rPr lang="en-GB" smtClean="0"/>
              <a:t>‹#›</a:t>
            </a:fld>
            <a:endParaRPr lang="en-GB"/>
          </a:p>
        </p:txBody>
      </p:sp>
    </p:spTree>
    <p:extLst>
      <p:ext uri="{BB962C8B-B14F-4D97-AF65-F5344CB8AC3E}">
        <p14:creationId xmlns:p14="http://schemas.microsoft.com/office/powerpoint/2010/main" val="26797123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sz="1000" dirty="0"/>
          </a:p>
        </p:txBody>
      </p:sp>
      <p:sp>
        <p:nvSpPr>
          <p:cNvPr id="4" name="Slide Number Placeholder 3"/>
          <p:cNvSpPr>
            <a:spLocks noGrp="1"/>
          </p:cNvSpPr>
          <p:nvPr>
            <p:ph type="sldNum" sz="quarter" idx="10"/>
          </p:nvPr>
        </p:nvSpPr>
        <p:spPr/>
        <p:txBody>
          <a:bodyPr/>
          <a:lstStyle/>
          <a:p>
            <a:fld id="{F75105D7-B004-47F4-B324-F21CA3DEE8FA}" type="slidenum">
              <a:rPr lang="en-GB" smtClean="0"/>
              <a:t>1</a:t>
            </a:fld>
            <a:endParaRPr lang="en-GB" dirty="0"/>
          </a:p>
        </p:txBody>
      </p:sp>
    </p:spTree>
    <p:extLst>
      <p:ext uri="{BB962C8B-B14F-4D97-AF65-F5344CB8AC3E}">
        <p14:creationId xmlns:p14="http://schemas.microsoft.com/office/powerpoint/2010/main" val="3748200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8882BD9-F6E3-4435-BFF4-9B1D8D7EDDC6}" type="slidenum">
              <a:rPr lang="en-GB" smtClean="0"/>
              <a:t>11</a:t>
            </a:fld>
            <a:endParaRPr lang="en-GB"/>
          </a:p>
        </p:txBody>
      </p:sp>
    </p:spTree>
    <p:extLst>
      <p:ext uri="{BB962C8B-B14F-4D97-AF65-F5344CB8AC3E}">
        <p14:creationId xmlns:p14="http://schemas.microsoft.com/office/powerpoint/2010/main" val="30103918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C8882BD9-F6E3-4435-BFF4-9B1D8D7EDDC6}" type="slidenum">
              <a:rPr lang="en-GB" smtClean="0"/>
              <a:t>12</a:t>
            </a:fld>
            <a:endParaRPr lang="en-GB"/>
          </a:p>
        </p:txBody>
      </p:sp>
    </p:spTree>
    <p:extLst>
      <p:ext uri="{BB962C8B-B14F-4D97-AF65-F5344CB8AC3E}">
        <p14:creationId xmlns:p14="http://schemas.microsoft.com/office/powerpoint/2010/main" val="8915330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smtClean="0"/>
              <a:t>What are forces?</a:t>
            </a:r>
          </a:p>
          <a:p>
            <a:r>
              <a:rPr lang="en-GB" dirty="0" smtClean="0"/>
              <a:t>A force can be a push or a pull. For example, when you push open a door you have to apply a force to the door. You also have to apply a force to pull open a drawer.  You cannot see a force but often you can see what it does. When a force is exerted on an object, it can change the object’s:</a:t>
            </a:r>
          </a:p>
          <a:p>
            <a:r>
              <a:rPr lang="en-GB" dirty="0" smtClean="0"/>
              <a:t>Speed, direction of movement or shape (for example, an elastic band gets longer if you pull it)</a:t>
            </a:r>
          </a:p>
          <a:p>
            <a:endParaRPr lang="en-GB" dirty="0" smtClean="0"/>
          </a:p>
          <a:p>
            <a:r>
              <a:rPr lang="en-GB" dirty="0" smtClean="0"/>
              <a:t>Forces can be contact forces, where objects must touch each other to exert a force. Other forces are non-contact forces, where objects do not have to touch each other. These include:</a:t>
            </a:r>
          </a:p>
          <a:p>
            <a:r>
              <a:rPr lang="en-GB" dirty="0" smtClean="0"/>
              <a:t>Gravity, magnetism or forces due to static electricity</a:t>
            </a:r>
          </a:p>
          <a:p>
            <a:endParaRPr lang="en-GB" dirty="0"/>
          </a:p>
        </p:txBody>
      </p:sp>
      <p:sp>
        <p:nvSpPr>
          <p:cNvPr id="4" name="Slide Number Placeholder 3"/>
          <p:cNvSpPr>
            <a:spLocks noGrp="1"/>
          </p:cNvSpPr>
          <p:nvPr>
            <p:ph type="sldNum" sz="quarter" idx="10"/>
          </p:nvPr>
        </p:nvSpPr>
        <p:spPr/>
        <p:txBody>
          <a:bodyPr/>
          <a:lstStyle/>
          <a:p>
            <a:fld id="{C8882BD9-F6E3-4435-BFF4-9B1D8D7EDDC6}" type="slidenum">
              <a:rPr lang="en-GB" smtClean="0"/>
              <a:t>13</a:t>
            </a:fld>
            <a:endParaRPr lang="en-GB"/>
          </a:p>
        </p:txBody>
      </p:sp>
    </p:spTree>
    <p:extLst>
      <p:ext uri="{BB962C8B-B14F-4D97-AF65-F5344CB8AC3E}">
        <p14:creationId xmlns:p14="http://schemas.microsoft.com/office/powerpoint/2010/main" val="24894167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8882BD9-F6E3-4435-BFF4-9B1D8D7EDDC6}" type="slidenum">
              <a:rPr lang="en-GB" smtClean="0"/>
              <a:t>14</a:t>
            </a:fld>
            <a:endParaRPr lang="en-GB"/>
          </a:p>
        </p:txBody>
      </p:sp>
    </p:spTree>
    <p:extLst>
      <p:ext uri="{BB962C8B-B14F-4D97-AF65-F5344CB8AC3E}">
        <p14:creationId xmlns:p14="http://schemas.microsoft.com/office/powerpoint/2010/main" val="11971862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Show students examples of tunnels that have</a:t>
            </a:r>
            <a:r>
              <a:rPr lang="en-GB" baseline="0" dirty="0" smtClean="0"/>
              <a:t> collapsed. </a:t>
            </a:r>
            <a:endParaRPr lang="en-GB" dirty="0"/>
          </a:p>
        </p:txBody>
      </p:sp>
      <p:sp>
        <p:nvSpPr>
          <p:cNvPr id="4" name="Slide Number Placeholder 3"/>
          <p:cNvSpPr>
            <a:spLocks noGrp="1"/>
          </p:cNvSpPr>
          <p:nvPr>
            <p:ph type="sldNum" sz="quarter" idx="10"/>
          </p:nvPr>
        </p:nvSpPr>
        <p:spPr/>
        <p:txBody>
          <a:bodyPr/>
          <a:lstStyle/>
          <a:p>
            <a:fld id="{C8882BD9-F6E3-4435-BFF4-9B1D8D7EDDC6}" type="slidenum">
              <a:rPr lang="en-GB" smtClean="0"/>
              <a:t>15</a:t>
            </a:fld>
            <a:endParaRPr lang="en-GB"/>
          </a:p>
        </p:txBody>
      </p:sp>
    </p:spTree>
    <p:extLst>
      <p:ext uri="{BB962C8B-B14F-4D97-AF65-F5344CB8AC3E}">
        <p14:creationId xmlns:p14="http://schemas.microsoft.com/office/powerpoint/2010/main" val="6727840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C8882BD9-F6E3-4435-BFF4-9B1D8D7EDDC6}" type="slidenum">
              <a:rPr lang="en-GB" smtClean="0"/>
              <a:t>16</a:t>
            </a:fld>
            <a:endParaRPr lang="en-GB"/>
          </a:p>
        </p:txBody>
      </p:sp>
    </p:spTree>
    <p:extLst>
      <p:ext uri="{BB962C8B-B14F-4D97-AF65-F5344CB8AC3E}">
        <p14:creationId xmlns:p14="http://schemas.microsoft.com/office/powerpoint/2010/main" val="336131560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C8882BD9-F6E3-4435-BFF4-9B1D8D7EDDC6}" type="slidenum">
              <a:rPr lang="en-GB" smtClean="0"/>
              <a:t>17</a:t>
            </a:fld>
            <a:endParaRPr lang="en-GB"/>
          </a:p>
        </p:txBody>
      </p:sp>
    </p:spTree>
    <p:extLst>
      <p:ext uri="{BB962C8B-B14F-4D97-AF65-F5344CB8AC3E}">
        <p14:creationId xmlns:p14="http://schemas.microsoft.com/office/powerpoint/2010/main" val="241557883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8882BD9-F6E3-4435-BFF4-9B1D8D7EDDC6}" type="slidenum">
              <a:rPr lang="en-GB" smtClean="0">
                <a:solidFill>
                  <a:prstClr val="black"/>
                </a:solidFill>
              </a:rPr>
              <a:pPr/>
              <a:t>18</a:t>
            </a:fld>
            <a:endParaRPr lang="en-GB">
              <a:solidFill>
                <a:prstClr val="black"/>
              </a:solidFill>
            </a:endParaRPr>
          </a:p>
        </p:txBody>
      </p:sp>
    </p:spTree>
    <p:extLst>
      <p:ext uri="{BB962C8B-B14F-4D97-AF65-F5344CB8AC3E}">
        <p14:creationId xmlns:p14="http://schemas.microsoft.com/office/powerpoint/2010/main" val="41467960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GB" altLang="en-US" dirty="0" smtClean="0"/>
          </a:p>
          <a:p>
            <a:pPr>
              <a:spcBef>
                <a:spcPct val="0"/>
              </a:spcBef>
            </a:pPr>
            <a:endParaRPr lang="en-GB" altLang="en-US" dirty="0" smtClean="0"/>
          </a:p>
        </p:txBody>
      </p:sp>
      <p:sp>
        <p:nvSpPr>
          <p:cNvPr id="41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44163467-C5F4-4BE4-AA7A-A0A1D9CBFC9C}" type="slidenum">
              <a:rPr lang="en-GB" altLang="en-US"/>
              <a:pPr/>
              <a:t>2</a:t>
            </a:fld>
            <a:endParaRPr lang="en-GB" altLang="en-US" dirty="0"/>
          </a:p>
        </p:txBody>
      </p:sp>
    </p:spTree>
    <p:extLst>
      <p:ext uri="{BB962C8B-B14F-4D97-AF65-F5344CB8AC3E}">
        <p14:creationId xmlns:p14="http://schemas.microsoft.com/office/powerpoint/2010/main" val="20768155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marR="0" lvl="0"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GB" sz="1200" b="0" dirty="0" smtClean="0">
                <a:solidFill>
                  <a:srgbClr val="00A7B5"/>
                </a:solidFill>
                <a:latin typeface="Museo Sans Cyrl 700" panose="02000000000000000000" pitchFamily="50" charset="0"/>
              </a:rPr>
              <a:t>What do we mean when we say “the Built Environment”?</a:t>
            </a:r>
            <a:endParaRPr lang="en-GB" altLang="en-US" sz="1200" dirty="0" smtClean="0"/>
          </a:p>
          <a:p>
            <a:pPr marL="171450" marR="0" lvl="0"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GB" altLang="en-US" sz="1200" dirty="0" smtClean="0"/>
              <a:t>If</a:t>
            </a:r>
            <a:r>
              <a:rPr lang="en-GB" altLang="en-US" sz="1200" baseline="0" dirty="0" smtClean="0"/>
              <a:t> appropriate, encourage audience to raise hands and contribute ideas.</a:t>
            </a:r>
          </a:p>
          <a:p>
            <a:pPr marL="171450" marR="0" lvl="0"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GB" altLang="en-US" sz="1200" baseline="0" dirty="0" smtClean="0"/>
              <a:t>Talk through ‘more obvious’ answers – buildings, schools</a:t>
            </a:r>
          </a:p>
          <a:p>
            <a:pPr marL="171450" marR="0" lvl="0"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GB" altLang="en-US" dirty="0" smtClean="0"/>
              <a:t>Reveal definition and read it out.</a:t>
            </a:r>
          </a:p>
          <a:p>
            <a:pPr marL="171450" marR="0" lvl="0"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GB" altLang="en-US" dirty="0" smtClean="0"/>
              <a:t>Say ‘yes’, the obvious is true, but it’s also parks, stadiums, infrastructure, roads,</a:t>
            </a:r>
            <a:r>
              <a:rPr lang="en-GB" altLang="en-US" baseline="0" dirty="0" smtClean="0"/>
              <a:t> rail etc.</a:t>
            </a:r>
          </a:p>
          <a:p>
            <a:pPr marL="171450" marR="0" lvl="0"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GB" altLang="en-US" baseline="0" dirty="0" smtClean="0"/>
              <a:t>Ask – “Is anyone thinking of going into a career in the built environment?”</a:t>
            </a:r>
          </a:p>
          <a:p>
            <a:pPr eaLnBrk="1" hangingPunct="1"/>
            <a:endParaRPr lang="en-GB" altLang="en-US" dirty="0"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A0FDF388-5218-48E7-9414-82BB3FC7C3A2}" type="slidenum">
              <a:rPr lang="en-GB" altLang="en-US" smtClean="0"/>
              <a:pPr/>
              <a:t>4</a:t>
            </a:fld>
            <a:endParaRPr lang="en-GB" altLang="en-US" dirty="0" smtClean="0"/>
          </a:p>
        </p:txBody>
      </p:sp>
    </p:spTree>
    <p:extLst>
      <p:ext uri="{BB962C8B-B14F-4D97-AF65-F5344CB8AC3E}">
        <p14:creationId xmlns:p14="http://schemas.microsoft.com/office/powerpoint/2010/main" val="9627066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914242" rtl="0" eaLnBrk="1" fontAlgn="auto" latinLnBrk="0" hangingPunct="1">
              <a:lnSpc>
                <a:spcPct val="100000"/>
              </a:lnSpc>
              <a:spcBef>
                <a:spcPts val="0"/>
              </a:spcBef>
              <a:spcAft>
                <a:spcPts val="0"/>
              </a:spcAft>
              <a:buClrTx/>
              <a:buSzTx/>
              <a:buFontTx/>
              <a:buNone/>
              <a:tabLst/>
              <a:defRPr/>
            </a:pPr>
            <a:r>
              <a:rPr lang="en-GB" baseline="0" dirty="0" smtClean="0"/>
              <a:t>“The first stage is </a:t>
            </a:r>
            <a:r>
              <a:rPr lang="en-GB" b="1" baseline="0" dirty="0" smtClean="0"/>
              <a:t>preparation. </a:t>
            </a:r>
            <a:r>
              <a:rPr lang="en-GB" baseline="0" dirty="0" smtClean="0"/>
              <a:t>This is about making sure the project is possible and can be done. This is through planning out what you would like to build, where, why and how much you have to spend.” </a:t>
            </a:r>
            <a:r>
              <a:rPr lang="en-GB" baseline="0" dirty="0" smtClean="0">
                <a:solidFill>
                  <a:srgbClr val="FF0000"/>
                </a:solidFill>
              </a:rPr>
              <a:t>For example, the preparation for the project we just looked at – the Shard, was key.</a:t>
            </a:r>
          </a:p>
          <a:p>
            <a:pPr marL="0" marR="0" indent="0" algn="l" defTabSz="914242" rtl="0" eaLnBrk="1" fontAlgn="auto" latinLnBrk="0" hangingPunct="1">
              <a:lnSpc>
                <a:spcPct val="100000"/>
              </a:lnSpc>
              <a:spcBef>
                <a:spcPts val="0"/>
              </a:spcBef>
              <a:spcAft>
                <a:spcPts val="0"/>
              </a:spcAft>
              <a:buClrTx/>
              <a:buSzTx/>
              <a:buFontTx/>
              <a:buNone/>
              <a:tabLst/>
              <a:defRPr/>
            </a:pPr>
            <a:endParaRPr lang="en-GB" baseline="0" dirty="0" smtClean="0"/>
          </a:p>
          <a:p>
            <a:r>
              <a:rPr lang="en-GB" dirty="0" smtClean="0"/>
              <a:t>“The second stage is </a:t>
            </a:r>
            <a:r>
              <a:rPr lang="en-GB" b="1" dirty="0" smtClean="0"/>
              <a:t>Design,</a:t>
            </a:r>
            <a:r>
              <a:rPr lang="en-GB" b="1" baseline="0" dirty="0" smtClean="0"/>
              <a:t> </a:t>
            </a:r>
            <a:r>
              <a:rPr lang="en-GB" baseline="0" dirty="0" smtClean="0"/>
              <a:t>m</a:t>
            </a:r>
            <a:r>
              <a:rPr lang="en-GB" dirty="0" smtClean="0"/>
              <a:t>any jobs came into play during these very early stages, including Designers, Engineers, Quantity Surveyors and Project Managers. The design of the shard was unique:</a:t>
            </a:r>
          </a:p>
          <a:p>
            <a:endParaRPr lang="en-GB" dirty="0" smtClean="0"/>
          </a:p>
          <a:p>
            <a:r>
              <a:rPr lang="en-GB" dirty="0" smtClean="0"/>
              <a:t>What do you think a Project Manager does? </a:t>
            </a:r>
          </a:p>
          <a:p>
            <a:pPr lvl="1"/>
            <a:r>
              <a:rPr lang="en-GB" dirty="0" smtClean="0"/>
              <a:t>Somebody who manages the whole team and makes sure everyone sticks to the plan for getting the project built.</a:t>
            </a:r>
          </a:p>
          <a:p>
            <a:endParaRPr lang="en-GB" dirty="0" smtClean="0"/>
          </a:p>
          <a:p>
            <a:r>
              <a:rPr lang="en-GB" dirty="0" smtClean="0"/>
              <a:t>How about an Engineer?”</a:t>
            </a:r>
          </a:p>
          <a:p>
            <a:endParaRPr lang="en-GB" dirty="0" smtClean="0"/>
          </a:p>
          <a:p>
            <a:pPr marL="0" marR="0" lvl="0" indent="0" algn="l" defTabSz="914242" rtl="0" eaLnBrk="1" fontAlgn="auto" latinLnBrk="0" hangingPunct="1">
              <a:lnSpc>
                <a:spcPct val="100000"/>
              </a:lnSpc>
              <a:spcBef>
                <a:spcPts val="0"/>
              </a:spcBef>
              <a:spcAft>
                <a:spcPts val="0"/>
              </a:spcAft>
              <a:buClrTx/>
              <a:buSzTx/>
              <a:buFontTx/>
              <a:buNone/>
              <a:tabLst/>
              <a:defRPr/>
            </a:pPr>
            <a:r>
              <a:rPr lang="en-GB" dirty="0" smtClean="0"/>
              <a:t>“Stage three,</a:t>
            </a:r>
            <a:r>
              <a:rPr lang="en-GB" baseline="0" dirty="0" smtClean="0"/>
              <a:t> </a:t>
            </a:r>
            <a:r>
              <a:rPr lang="en-GB" b="1" baseline="0" dirty="0" smtClean="0"/>
              <a:t>Construction</a:t>
            </a:r>
            <a:r>
              <a:rPr lang="en-GB" baseline="0" dirty="0" smtClean="0"/>
              <a:t>. During this time it is all about getting ready to start the construction work. So many things can be done, including demolition to flatten the land and preparing for construction to start</a:t>
            </a:r>
            <a:r>
              <a:rPr lang="en-GB" dirty="0" smtClean="0"/>
              <a:t>.” </a:t>
            </a:r>
            <a:r>
              <a:rPr lang="en-GB" baseline="0" dirty="0" smtClean="0"/>
              <a:t> This was a very challenging part of the Shard project because… </a:t>
            </a:r>
            <a:r>
              <a:rPr lang="en-GB" dirty="0" smtClean="0"/>
              <a:t>“After</a:t>
            </a:r>
            <a:r>
              <a:rPr lang="en-GB" baseline="0" dirty="0" smtClean="0"/>
              <a:t> all the stages of planning n</a:t>
            </a:r>
            <a:r>
              <a:rPr lang="en-GB" dirty="0" smtClean="0"/>
              <a:t>ow we’re on to stage four,</a:t>
            </a:r>
            <a:r>
              <a:rPr lang="en-GB" baseline="0" dirty="0" smtClean="0"/>
              <a:t> </a:t>
            </a:r>
            <a:r>
              <a:rPr lang="en-GB" b="1" dirty="0" smtClean="0"/>
              <a:t>construction!</a:t>
            </a:r>
            <a:r>
              <a:rPr lang="en-GB" dirty="0" smtClean="0"/>
              <a:t> This is where all the hard work and number of roles come together.</a:t>
            </a:r>
            <a:r>
              <a:rPr lang="en-GB" baseline="0" dirty="0" smtClean="0"/>
              <a:t>”</a:t>
            </a:r>
          </a:p>
          <a:p>
            <a:pPr marL="0" marR="0" lvl="0" indent="0" algn="l" defTabSz="914242" rtl="0" eaLnBrk="1" fontAlgn="auto" latinLnBrk="0" hangingPunct="1">
              <a:lnSpc>
                <a:spcPct val="100000"/>
              </a:lnSpc>
              <a:spcBef>
                <a:spcPts val="0"/>
              </a:spcBef>
              <a:spcAft>
                <a:spcPts val="0"/>
              </a:spcAft>
              <a:buClrTx/>
              <a:buSzTx/>
              <a:buFontTx/>
              <a:buNone/>
              <a:tabLst/>
              <a:defRPr/>
            </a:pPr>
            <a:endParaRPr lang="en-GB" baseline="0" dirty="0" smtClean="0"/>
          </a:p>
          <a:p>
            <a:pPr marL="0" marR="0" lvl="0" indent="0" algn="l" defTabSz="914242" rtl="0" eaLnBrk="1" fontAlgn="auto" latinLnBrk="0" hangingPunct="1">
              <a:lnSpc>
                <a:spcPct val="100000"/>
              </a:lnSpc>
              <a:spcBef>
                <a:spcPts val="0"/>
              </a:spcBef>
              <a:spcAft>
                <a:spcPts val="0"/>
              </a:spcAft>
              <a:buClrTx/>
              <a:buSzTx/>
              <a:buFontTx/>
              <a:buNone/>
              <a:tabLst/>
              <a:defRPr/>
            </a:pPr>
            <a:r>
              <a:rPr lang="en-GB" dirty="0" smtClean="0"/>
              <a:t>“And lastly stage five</a:t>
            </a:r>
            <a:r>
              <a:rPr lang="en-GB" baseline="0" dirty="0" smtClean="0"/>
              <a:t>, </a:t>
            </a:r>
            <a:r>
              <a:rPr lang="en-GB" b="1" baseline="0" dirty="0" smtClean="0"/>
              <a:t>Handover and in use</a:t>
            </a:r>
            <a:r>
              <a:rPr lang="en-GB" b="0" baseline="0" dirty="0" smtClean="0"/>
              <a:t>- </a:t>
            </a:r>
            <a:r>
              <a:rPr lang="en-GB" b="1" baseline="0" dirty="0" smtClean="0"/>
              <a:t> </a:t>
            </a:r>
            <a:r>
              <a:rPr lang="en-GB" baseline="0" dirty="0" smtClean="0"/>
              <a:t>this is where the finished project is given back to the client.” Management of the facility.</a:t>
            </a:r>
            <a:endParaRPr lang="en-GB" dirty="0" smtClean="0"/>
          </a:p>
          <a:p>
            <a:pPr eaLnBrk="1" hangingPunct="1"/>
            <a:endParaRPr lang="en-GB" altLang="en-US" dirty="0"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A0FDF388-5218-48E7-9414-82BB3FC7C3A2}" type="slidenum">
              <a:rPr lang="en-GB" altLang="en-US" smtClean="0"/>
              <a:pPr/>
              <a:t>5</a:t>
            </a:fld>
            <a:endParaRPr lang="en-GB" altLang="en-US" smtClean="0"/>
          </a:p>
        </p:txBody>
      </p:sp>
    </p:spTree>
    <p:extLst>
      <p:ext uri="{BB962C8B-B14F-4D97-AF65-F5344CB8AC3E}">
        <p14:creationId xmlns:p14="http://schemas.microsoft.com/office/powerpoint/2010/main" val="35525910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GB" sz="1200" b="1" dirty="0" smtClean="0">
                <a:solidFill>
                  <a:srgbClr val="00A7B5"/>
                </a:solidFill>
                <a:latin typeface="Museo Sans Cyrl 700" panose="02000000000000000000" pitchFamily="50" charset="0"/>
              </a:rPr>
              <a:t>Talking Slide</a:t>
            </a:r>
          </a:p>
          <a:p>
            <a:r>
              <a:rPr lang="en-GB" dirty="0" smtClean="0"/>
              <a:t>And </a:t>
            </a:r>
            <a:r>
              <a:rPr lang="en-GB" dirty="0"/>
              <a:t>how we go about constructing this new breed of building will also be very different</a:t>
            </a:r>
            <a:r>
              <a:rPr lang="en-GB" dirty="0" smtClean="0"/>
              <a:t>:</a:t>
            </a:r>
          </a:p>
          <a:p>
            <a:r>
              <a:rPr lang="en-GB" dirty="0" smtClean="0"/>
              <a:t>Robots will help build these blocks in factories as well as on site using 3d printing. </a:t>
            </a:r>
          </a:p>
          <a:p>
            <a:r>
              <a:rPr lang="en-GB" dirty="0" smtClean="0"/>
              <a:t>We already use robots to go where humans cannot: they are used for tearing down old nuclear facilities and checking for cracks inside pipes.</a:t>
            </a:r>
            <a:endParaRPr lang="en-US" dirty="0"/>
          </a:p>
          <a:p>
            <a:r>
              <a:rPr lang="en-GB" dirty="0">
                <a:solidFill>
                  <a:srgbClr val="FFFFFF"/>
                </a:solidFill>
              </a:rPr>
              <a:t>Virtual reality headsets will let people walk around the building before it’s even built.</a:t>
            </a:r>
            <a:endParaRPr lang="en-GB" dirty="0"/>
          </a:p>
          <a:p>
            <a:r>
              <a:rPr lang="en-GB" dirty="0" smtClean="0"/>
              <a:t>Most </a:t>
            </a:r>
            <a:r>
              <a:rPr lang="en-GB" dirty="0"/>
              <a:t>of a building will be built off-site in factories, and then assembled in large chunks on site.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smtClean="0"/>
              <a:t>Self-driving vehicles will deliver materials to site.</a:t>
            </a:r>
            <a:endParaRPr lang="en-GB" dirty="0" smtClean="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smtClean="0"/>
              <a:t>We’ll use drones to survey hard-to-reach places. </a:t>
            </a:r>
            <a:endParaRPr lang="en-GB" dirty="0" smtClean="0">
              <a:cs typeface="Calibri"/>
            </a:endParaRPr>
          </a:p>
          <a:p>
            <a:endParaRPr lang="en-GB" dirty="0" smtClean="0">
              <a:solidFill>
                <a:srgbClr val="FFFFFF"/>
              </a:solidFill>
            </a:endParaRPr>
          </a:p>
          <a:p>
            <a:endParaRPr lang="en-GB" dirty="0"/>
          </a:p>
          <a:p>
            <a:r>
              <a:rPr lang="en-GB" dirty="0"/>
              <a:t>People predict in the far-off future we will send robots to habitable planets ahead of humans so that they can build liveable facilities before we arrive. </a:t>
            </a:r>
            <a:endParaRPr lang="en-GB" dirty="0">
              <a:cs typeface="Calibri"/>
            </a:endParaRPr>
          </a:p>
          <a:p>
            <a:endParaRPr lang="en-GB" dirty="0">
              <a:cs typeface="Calibri"/>
            </a:endParaRPr>
          </a:p>
          <a:p>
            <a:r>
              <a:rPr lang="en-GB" dirty="0">
                <a:solidFill>
                  <a:srgbClr val="FFFFFF"/>
                </a:solidFill>
              </a:rPr>
              <a:t>And we need young people to design this new breed of building, manage the self-driving vehicles, develop these smart materials and technologies, and operate the robots and drones.</a:t>
            </a:r>
          </a:p>
          <a:p>
            <a:r>
              <a:rPr lang="en-GB" dirty="0">
                <a:solidFill>
                  <a:srgbClr val="FFFFFF"/>
                </a:solidFill>
              </a:rPr>
              <a:t>Construction is changing, and you have the opportunity to help shape its future.</a:t>
            </a:r>
          </a:p>
          <a:p>
            <a:endParaRPr lang="en-GB" dirty="0">
              <a:cs typeface="Calibri"/>
            </a:endParaRPr>
          </a:p>
          <a:p>
            <a:r>
              <a:rPr lang="en-GB" dirty="0" smtClean="0">
                <a:cs typeface="Calibri"/>
              </a:rPr>
              <a:t>Denise </a:t>
            </a:r>
            <a:r>
              <a:rPr lang="en-GB" dirty="0" err="1" smtClean="0">
                <a:cs typeface="Calibri"/>
              </a:rPr>
              <a:t>Chevin</a:t>
            </a:r>
            <a:endParaRPr lang="en-GB" dirty="0" smtClean="0">
              <a:cs typeface="Calibri"/>
            </a:endParaRPr>
          </a:p>
          <a:p>
            <a:r>
              <a:rPr lang="en-GB" dirty="0" smtClean="0">
                <a:cs typeface="Calibri"/>
              </a:rPr>
              <a:t>Editor</a:t>
            </a:r>
          </a:p>
          <a:p>
            <a:r>
              <a:rPr lang="en-GB" dirty="0" smtClean="0">
                <a:cs typeface="Calibri"/>
              </a:rPr>
              <a:t>020 7490 5595</a:t>
            </a:r>
          </a:p>
          <a:p>
            <a:r>
              <a:rPr lang="en-GB" dirty="0" smtClean="0">
                <a:cs typeface="Calibri"/>
              </a:rPr>
              <a:t>denise@atompublishing.co.uk</a:t>
            </a:r>
            <a:endParaRPr lang="en-GB" dirty="0">
              <a:cs typeface="Calibri"/>
            </a:endParaRPr>
          </a:p>
          <a:p>
            <a:endParaRPr lang="en-GB" dirty="0">
              <a:cs typeface="Calibri"/>
            </a:endParaRPr>
          </a:p>
        </p:txBody>
      </p:sp>
      <p:sp>
        <p:nvSpPr>
          <p:cNvPr id="4" name="Slide Number Placeholder 3"/>
          <p:cNvSpPr>
            <a:spLocks noGrp="1"/>
          </p:cNvSpPr>
          <p:nvPr>
            <p:ph type="sldNum" sz="quarter" idx="10"/>
          </p:nvPr>
        </p:nvSpPr>
        <p:spPr/>
        <p:txBody>
          <a:bodyPr/>
          <a:lstStyle/>
          <a:p>
            <a:fld id="{5C016D06-8064-4B53-BF57-56C46BBA2555}" type="slidenum">
              <a:rPr lang="en-GB" smtClean="0"/>
              <a:t>6</a:t>
            </a:fld>
            <a:endParaRPr lang="en-GB"/>
          </a:p>
        </p:txBody>
      </p:sp>
    </p:spTree>
    <p:extLst>
      <p:ext uri="{BB962C8B-B14F-4D97-AF65-F5344CB8AC3E}">
        <p14:creationId xmlns:p14="http://schemas.microsoft.com/office/powerpoint/2010/main" val="14281967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GB" altLang="en-US" dirty="0"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A0FDF388-5218-48E7-9414-82BB3FC7C3A2}" type="slidenum">
              <a:rPr lang="en-GB" altLang="en-US" smtClean="0"/>
              <a:pPr/>
              <a:t>7</a:t>
            </a:fld>
            <a:endParaRPr lang="en-GB" altLang="en-US" smtClean="0"/>
          </a:p>
        </p:txBody>
      </p:sp>
    </p:spTree>
    <p:extLst>
      <p:ext uri="{BB962C8B-B14F-4D97-AF65-F5344CB8AC3E}">
        <p14:creationId xmlns:p14="http://schemas.microsoft.com/office/powerpoint/2010/main" val="30877073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C8882BD9-F6E3-4435-BFF4-9B1D8D7EDDC6}" type="slidenum">
              <a:rPr lang="en-GB" smtClean="0"/>
              <a:t>8</a:t>
            </a:fld>
            <a:endParaRPr lang="en-GB"/>
          </a:p>
        </p:txBody>
      </p:sp>
    </p:spTree>
    <p:extLst>
      <p:ext uri="{BB962C8B-B14F-4D97-AF65-F5344CB8AC3E}">
        <p14:creationId xmlns:p14="http://schemas.microsoft.com/office/powerpoint/2010/main" val="30115133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C8882BD9-F6E3-4435-BFF4-9B1D8D7EDDC6}" type="slidenum">
              <a:rPr lang="en-GB" smtClean="0"/>
              <a:t>9</a:t>
            </a:fld>
            <a:endParaRPr lang="en-GB"/>
          </a:p>
        </p:txBody>
      </p:sp>
    </p:spTree>
    <p:extLst>
      <p:ext uri="{BB962C8B-B14F-4D97-AF65-F5344CB8AC3E}">
        <p14:creationId xmlns:p14="http://schemas.microsoft.com/office/powerpoint/2010/main" val="16685364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C8882BD9-F6E3-4435-BFF4-9B1D8D7EDDC6}" type="slidenum">
              <a:rPr lang="en-GB" smtClean="0"/>
              <a:t>10</a:t>
            </a:fld>
            <a:endParaRPr lang="en-GB"/>
          </a:p>
        </p:txBody>
      </p:sp>
    </p:spTree>
    <p:extLst>
      <p:ext uri="{BB962C8B-B14F-4D97-AF65-F5344CB8AC3E}">
        <p14:creationId xmlns:p14="http://schemas.microsoft.com/office/powerpoint/2010/main" val="10165307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72D43928-2C0B-4958-9A30-4429F50EBACF}" type="datetimeFigureOut">
              <a:rPr lang="en-GB" smtClean="0"/>
              <a:t>26/10/2020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47ED95A-4179-469F-B518-DDEA327859DE}" type="slidenum">
              <a:rPr lang="en-GB" smtClean="0"/>
              <a:t>‹#›</a:t>
            </a:fld>
            <a:endParaRPr lang="en-GB"/>
          </a:p>
        </p:txBody>
      </p:sp>
    </p:spTree>
    <p:extLst>
      <p:ext uri="{BB962C8B-B14F-4D97-AF65-F5344CB8AC3E}">
        <p14:creationId xmlns:p14="http://schemas.microsoft.com/office/powerpoint/2010/main" val="27773517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72D43928-2C0B-4958-9A30-4429F50EBACF}" type="datetimeFigureOut">
              <a:rPr lang="en-GB" smtClean="0"/>
              <a:t>26/10/2020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47ED95A-4179-469F-B518-DDEA327859DE}" type="slidenum">
              <a:rPr lang="en-GB" smtClean="0"/>
              <a:t>‹#›</a:t>
            </a:fld>
            <a:endParaRPr lang="en-GB"/>
          </a:p>
        </p:txBody>
      </p:sp>
    </p:spTree>
    <p:extLst>
      <p:ext uri="{BB962C8B-B14F-4D97-AF65-F5344CB8AC3E}">
        <p14:creationId xmlns:p14="http://schemas.microsoft.com/office/powerpoint/2010/main" val="8473944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72D43928-2C0B-4958-9A30-4429F50EBACF}" type="datetimeFigureOut">
              <a:rPr lang="en-GB" smtClean="0"/>
              <a:t>26/10/2020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47ED95A-4179-469F-B518-DDEA327859DE}" type="slidenum">
              <a:rPr lang="en-GB" smtClean="0"/>
              <a:t>‹#›</a:t>
            </a:fld>
            <a:endParaRPr lang="en-GB"/>
          </a:p>
        </p:txBody>
      </p:sp>
    </p:spTree>
    <p:extLst>
      <p:ext uri="{BB962C8B-B14F-4D97-AF65-F5344CB8AC3E}">
        <p14:creationId xmlns:p14="http://schemas.microsoft.com/office/powerpoint/2010/main" val="33622246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pic>
        <p:nvPicPr>
          <p:cNvPr id="8" name="Picture 7" descr="Bkgds2.jp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9" name="Title 1"/>
          <p:cNvSpPr>
            <a:spLocks noGrp="1"/>
          </p:cNvSpPr>
          <p:nvPr>
            <p:ph type="ctrTitle" hasCustomPrompt="1"/>
          </p:nvPr>
        </p:nvSpPr>
        <p:spPr>
          <a:xfrm>
            <a:off x="798327" y="1139372"/>
            <a:ext cx="10592163" cy="2219073"/>
          </a:xfrm>
        </p:spPr>
        <p:txBody>
          <a:bodyPr/>
          <a:lstStyle>
            <a:lvl1pPr algn="l">
              <a:defRPr sz="5333" b="1">
                <a:solidFill>
                  <a:schemeClr val="bg1"/>
                </a:solidFill>
              </a:defRPr>
            </a:lvl1pPr>
          </a:lstStyle>
          <a:p>
            <a:r>
              <a:rPr lang="en-GB" dirty="0" smtClean="0"/>
              <a:t>Headline</a:t>
            </a:r>
            <a:endParaRPr lang="en-US" dirty="0"/>
          </a:p>
        </p:txBody>
      </p:sp>
      <p:sp>
        <p:nvSpPr>
          <p:cNvPr id="10" name="Subtitle 2"/>
          <p:cNvSpPr>
            <a:spLocks noGrp="1"/>
          </p:cNvSpPr>
          <p:nvPr>
            <p:ph type="subTitle" idx="1" hasCustomPrompt="1"/>
          </p:nvPr>
        </p:nvSpPr>
        <p:spPr>
          <a:xfrm>
            <a:off x="798327" y="3733394"/>
            <a:ext cx="8082845" cy="2061569"/>
          </a:xfrm>
        </p:spPr>
        <p:txBody>
          <a:bodyPr>
            <a:normAutofit/>
          </a:bodyPr>
          <a:lstStyle>
            <a:lvl1pPr marL="0" indent="0" algn="l">
              <a:buNone/>
              <a:defRPr sz="2400" baseline="0">
                <a:solidFill>
                  <a:srgbClr val="FFFFFF"/>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GB" dirty="0" smtClean="0"/>
              <a:t>Secondary text goes here</a:t>
            </a:r>
            <a:endParaRPr lang="en-US" dirty="0"/>
          </a:p>
        </p:txBody>
      </p:sp>
      <p:pic>
        <p:nvPicPr>
          <p:cNvPr id="11" name="Picture 10" descr="Logo_forPPT.png"/>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8881171" y="5202587"/>
            <a:ext cx="3310828" cy="1655415"/>
          </a:xfrm>
          <a:prstGeom prst="rect">
            <a:avLst/>
          </a:prstGeom>
        </p:spPr>
      </p:pic>
    </p:spTree>
    <p:extLst>
      <p:ext uri="{BB962C8B-B14F-4D97-AF65-F5344CB8AC3E}">
        <p14:creationId xmlns:p14="http://schemas.microsoft.com/office/powerpoint/2010/main" val="187699040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4_Double column layout">
    <p:spTree>
      <p:nvGrpSpPr>
        <p:cNvPr id="1" name=""/>
        <p:cNvGrpSpPr/>
        <p:nvPr/>
      </p:nvGrpSpPr>
      <p:grpSpPr>
        <a:xfrm>
          <a:off x="0" y="0"/>
          <a:ext cx="0" cy="0"/>
          <a:chOff x="0" y="0"/>
          <a:chExt cx="0" cy="0"/>
        </a:xfrm>
      </p:grpSpPr>
      <p:sp>
        <p:nvSpPr>
          <p:cNvPr id="3" name="Content Placeholder 3"/>
          <p:cNvSpPr>
            <a:spLocks noGrp="1"/>
          </p:cNvSpPr>
          <p:nvPr>
            <p:ph sz="quarter" idx="10"/>
          </p:nvPr>
        </p:nvSpPr>
        <p:spPr>
          <a:xfrm>
            <a:off x="334433" y="1411818"/>
            <a:ext cx="5472000" cy="509058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Content Placeholder 3"/>
          <p:cNvSpPr>
            <a:spLocks noGrp="1"/>
          </p:cNvSpPr>
          <p:nvPr>
            <p:ph sz="quarter" idx="11"/>
          </p:nvPr>
        </p:nvSpPr>
        <p:spPr>
          <a:xfrm>
            <a:off x="6390443" y="1411818"/>
            <a:ext cx="5472000" cy="509058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Slide Number Placeholder 5"/>
          <p:cNvSpPr>
            <a:spLocks noGrp="1"/>
          </p:cNvSpPr>
          <p:nvPr>
            <p:ph type="sldNum" sz="quarter" idx="4"/>
          </p:nvPr>
        </p:nvSpPr>
        <p:spPr>
          <a:xfrm>
            <a:off x="8734465" y="6576600"/>
            <a:ext cx="3119968" cy="260648"/>
          </a:xfrm>
          <a:prstGeom prst="rect">
            <a:avLst/>
          </a:prstGeom>
        </p:spPr>
        <p:txBody>
          <a:bodyPr vert="horz" lIns="91440" tIns="45720" rIns="0" bIns="45720" rtlCol="0" anchor="ctr"/>
          <a:lstStyle>
            <a:lvl1pPr algn="r">
              <a:defRPr sz="1200">
                <a:solidFill>
                  <a:schemeClr val="tx1">
                    <a:lumMod val="65000"/>
                    <a:lumOff val="35000"/>
                  </a:schemeClr>
                </a:solidFill>
                <a:latin typeface="Arial" pitchFamily="34" charset="0"/>
                <a:cs typeface="Arial" pitchFamily="34" charset="0"/>
              </a:defRPr>
            </a:lvl1pPr>
          </a:lstStyle>
          <a:p>
            <a:fld id="{01C55ABB-8CD5-49AB-9246-32EDBD798E71}" type="slidenum">
              <a:rPr lang="en-GB" smtClean="0">
                <a:solidFill>
                  <a:srgbClr val="000000">
                    <a:lumMod val="65000"/>
                    <a:lumOff val="35000"/>
                  </a:srgbClr>
                </a:solidFill>
              </a:rPr>
              <a:pPr/>
              <a:t>‹#›</a:t>
            </a:fld>
            <a:endParaRPr lang="en-GB">
              <a:solidFill>
                <a:srgbClr val="000000">
                  <a:lumMod val="65000"/>
                  <a:lumOff val="35000"/>
                </a:srgbClr>
              </a:solidFill>
            </a:endParaRPr>
          </a:p>
        </p:txBody>
      </p:sp>
    </p:spTree>
    <p:extLst>
      <p:ext uri="{BB962C8B-B14F-4D97-AF65-F5344CB8AC3E}">
        <p14:creationId xmlns:p14="http://schemas.microsoft.com/office/powerpoint/2010/main" val="306912744"/>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2880">
          <p15:clr>
            <a:srgbClr val="FBAE40"/>
          </p15:clr>
        </p15:guide>
        <p15:guide id="2" pos="3016">
          <p15:clr>
            <a:srgbClr val="FBAE40"/>
          </p15:clr>
        </p15:guide>
        <p15:guide id="3" pos="2744">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8" name="Picture 7" descr="Bkgds.jp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1"/>
          <p:cNvSpPr>
            <a:spLocks noGrp="1"/>
          </p:cNvSpPr>
          <p:nvPr>
            <p:ph type="ctrTitle" hasCustomPrompt="1"/>
          </p:nvPr>
        </p:nvSpPr>
        <p:spPr>
          <a:xfrm>
            <a:off x="798327" y="1139372"/>
            <a:ext cx="10592163" cy="2219073"/>
          </a:xfrm>
        </p:spPr>
        <p:txBody>
          <a:bodyPr/>
          <a:lstStyle>
            <a:lvl1pPr algn="l">
              <a:defRPr sz="5333" b="1">
                <a:solidFill>
                  <a:schemeClr val="bg1"/>
                </a:solidFill>
              </a:defRPr>
            </a:lvl1pPr>
          </a:lstStyle>
          <a:p>
            <a:r>
              <a:rPr lang="en-GB" dirty="0"/>
              <a:t>Headline</a:t>
            </a:r>
            <a:endParaRPr lang="en-US" dirty="0"/>
          </a:p>
        </p:txBody>
      </p:sp>
      <p:sp>
        <p:nvSpPr>
          <p:cNvPr id="3" name="Subtitle 2"/>
          <p:cNvSpPr>
            <a:spLocks noGrp="1"/>
          </p:cNvSpPr>
          <p:nvPr>
            <p:ph type="subTitle" idx="1" hasCustomPrompt="1"/>
          </p:nvPr>
        </p:nvSpPr>
        <p:spPr>
          <a:xfrm>
            <a:off x="798327" y="3733394"/>
            <a:ext cx="8082845" cy="2061569"/>
          </a:xfrm>
        </p:spPr>
        <p:txBody>
          <a:bodyPr>
            <a:normAutofit/>
          </a:bodyPr>
          <a:lstStyle>
            <a:lvl1pPr marL="0" indent="0" algn="l">
              <a:buNone/>
              <a:defRPr sz="2400" baseline="0">
                <a:solidFill>
                  <a:srgbClr val="FFFFFF"/>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GB" dirty="0"/>
              <a:t>Secondary text goes here</a:t>
            </a:r>
            <a:endParaRPr lang="en-US" dirty="0"/>
          </a:p>
        </p:txBody>
      </p:sp>
      <p:pic>
        <p:nvPicPr>
          <p:cNvPr id="11" name="Picture 10" descr="Logo_forPPT.png"/>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8881171" y="5202587"/>
            <a:ext cx="3310828" cy="1655415"/>
          </a:xfrm>
          <a:prstGeom prst="rect">
            <a:avLst/>
          </a:prstGeom>
        </p:spPr>
      </p:pic>
    </p:spTree>
    <p:extLst>
      <p:ext uri="{BB962C8B-B14F-4D97-AF65-F5344CB8AC3E}">
        <p14:creationId xmlns:p14="http://schemas.microsoft.com/office/powerpoint/2010/main" val="428272366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8" name="Picture 7" descr="Bkgds2.jp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9" name="Title 1"/>
          <p:cNvSpPr>
            <a:spLocks noGrp="1"/>
          </p:cNvSpPr>
          <p:nvPr>
            <p:ph type="ctrTitle" hasCustomPrompt="1"/>
          </p:nvPr>
        </p:nvSpPr>
        <p:spPr>
          <a:xfrm>
            <a:off x="798327" y="1139372"/>
            <a:ext cx="10592163" cy="2219073"/>
          </a:xfrm>
        </p:spPr>
        <p:txBody>
          <a:bodyPr/>
          <a:lstStyle>
            <a:lvl1pPr algn="l">
              <a:defRPr sz="5333" b="1">
                <a:solidFill>
                  <a:schemeClr val="bg1"/>
                </a:solidFill>
              </a:defRPr>
            </a:lvl1pPr>
          </a:lstStyle>
          <a:p>
            <a:r>
              <a:rPr lang="en-GB" dirty="0"/>
              <a:t>Headline</a:t>
            </a:r>
            <a:endParaRPr lang="en-US" dirty="0"/>
          </a:p>
        </p:txBody>
      </p:sp>
      <p:sp>
        <p:nvSpPr>
          <p:cNvPr id="10" name="Subtitle 2"/>
          <p:cNvSpPr>
            <a:spLocks noGrp="1"/>
          </p:cNvSpPr>
          <p:nvPr>
            <p:ph type="subTitle" idx="1" hasCustomPrompt="1"/>
          </p:nvPr>
        </p:nvSpPr>
        <p:spPr>
          <a:xfrm>
            <a:off x="798327" y="3733394"/>
            <a:ext cx="8082845" cy="2061569"/>
          </a:xfrm>
        </p:spPr>
        <p:txBody>
          <a:bodyPr>
            <a:normAutofit/>
          </a:bodyPr>
          <a:lstStyle>
            <a:lvl1pPr marL="0" indent="0" algn="l">
              <a:buNone/>
              <a:defRPr sz="2400" baseline="0">
                <a:solidFill>
                  <a:srgbClr val="FFFFFF"/>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GB" dirty="0"/>
              <a:t>Secondary text goes here</a:t>
            </a:r>
            <a:endParaRPr lang="en-US" dirty="0"/>
          </a:p>
        </p:txBody>
      </p:sp>
      <p:pic>
        <p:nvPicPr>
          <p:cNvPr id="11" name="Picture 10" descr="Logo_forPPT.png"/>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8881171" y="5202587"/>
            <a:ext cx="3310828" cy="1655415"/>
          </a:xfrm>
          <a:prstGeom prst="rect">
            <a:avLst/>
          </a:prstGeom>
        </p:spPr>
      </p:pic>
    </p:spTree>
    <p:extLst>
      <p:ext uri="{BB962C8B-B14F-4D97-AF65-F5344CB8AC3E}">
        <p14:creationId xmlns:p14="http://schemas.microsoft.com/office/powerpoint/2010/main" val="104208468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pic>
        <p:nvPicPr>
          <p:cNvPr id="9" name="Picture 8" descr="Bkgds3.jp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0" name="Title 1"/>
          <p:cNvSpPr>
            <a:spLocks noGrp="1"/>
          </p:cNvSpPr>
          <p:nvPr>
            <p:ph type="ctrTitle" hasCustomPrompt="1"/>
          </p:nvPr>
        </p:nvSpPr>
        <p:spPr>
          <a:xfrm>
            <a:off x="798327" y="1139372"/>
            <a:ext cx="10592163" cy="2219073"/>
          </a:xfrm>
        </p:spPr>
        <p:txBody>
          <a:bodyPr/>
          <a:lstStyle>
            <a:lvl1pPr algn="l">
              <a:defRPr sz="5333" b="1">
                <a:solidFill>
                  <a:schemeClr val="bg1"/>
                </a:solidFill>
              </a:defRPr>
            </a:lvl1pPr>
          </a:lstStyle>
          <a:p>
            <a:r>
              <a:rPr lang="en-GB" dirty="0"/>
              <a:t>Headline</a:t>
            </a:r>
            <a:endParaRPr lang="en-US" dirty="0"/>
          </a:p>
        </p:txBody>
      </p:sp>
      <p:sp>
        <p:nvSpPr>
          <p:cNvPr id="11" name="Subtitle 2"/>
          <p:cNvSpPr>
            <a:spLocks noGrp="1"/>
          </p:cNvSpPr>
          <p:nvPr>
            <p:ph type="subTitle" idx="1" hasCustomPrompt="1"/>
          </p:nvPr>
        </p:nvSpPr>
        <p:spPr>
          <a:xfrm>
            <a:off x="798327" y="3733394"/>
            <a:ext cx="8082845" cy="2061569"/>
          </a:xfrm>
        </p:spPr>
        <p:txBody>
          <a:bodyPr>
            <a:normAutofit/>
          </a:bodyPr>
          <a:lstStyle>
            <a:lvl1pPr marL="0" indent="0" algn="l">
              <a:buNone/>
              <a:defRPr sz="2400" baseline="0">
                <a:solidFill>
                  <a:srgbClr val="FFFFFF"/>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GB" dirty="0"/>
              <a:t>Secondary text goes here</a:t>
            </a:r>
            <a:endParaRPr lang="en-US" dirty="0"/>
          </a:p>
        </p:txBody>
      </p:sp>
      <p:pic>
        <p:nvPicPr>
          <p:cNvPr id="12" name="Picture 11" descr="Logo_forPPT.png"/>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8881171" y="5202587"/>
            <a:ext cx="3310828" cy="1655415"/>
          </a:xfrm>
          <a:prstGeom prst="rect">
            <a:avLst/>
          </a:prstGeom>
        </p:spPr>
      </p:pic>
    </p:spTree>
    <p:extLst>
      <p:ext uri="{BB962C8B-B14F-4D97-AF65-F5344CB8AC3E}">
        <p14:creationId xmlns:p14="http://schemas.microsoft.com/office/powerpoint/2010/main" val="271528373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10" name="Title 1"/>
          <p:cNvSpPr>
            <a:spLocks noGrp="1"/>
          </p:cNvSpPr>
          <p:nvPr>
            <p:ph type="ctrTitle" hasCustomPrompt="1"/>
          </p:nvPr>
        </p:nvSpPr>
        <p:spPr>
          <a:xfrm>
            <a:off x="798327" y="593401"/>
            <a:ext cx="10592163" cy="1055291"/>
          </a:xfrm>
        </p:spPr>
        <p:txBody>
          <a:bodyPr/>
          <a:lstStyle>
            <a:lvl1pPr algn="l">
              <a:defRPr sz="4000" b="1">
                <a:solidFill>
                  <a:srgbClr val="000000"/>
                </a:solidFill>
              </a:defRPr>
            </a:lvl1pPr>
          </a:lstStyle>
          <a:p>
            <a:r>
              <a:rPr lang="en-GB" dirty="0"/>
              <a:t>Headline</a:t>
            </a:r>
            <a:endParaRPr lang="en-US" dirty="0"/>
          </a:p>
        </p:txBody>
      </p:sp>
      <p:sp>
        <p:nvSpPr>
          <p:cNvPr id="11" name="Subtitle 2"/>
          <p:cNvSpPr>
            <a:spLocks noGrp="1"/>
          </p:cNvSpPr>
          <p:nvPr>
            <p:ph type="subTitle" idx="1" hasCustomPrompt="1"/>
          </p:nvPr>
        </p:nvSpPr>
        <p:spPr>
          <a:xfrm>
            <a:off x="798327" y="1898074"/>
            <a:ext cx="10592163" cy="3896889"/>
          </a:xfrm>
        </p:spPr>
        <p:txBody>
          <a:bodyPr>
            <a:normAutofit/>
          </a:bodyPr>
          <a:lstStyle>
            <a:lvl1pPr marL="0" indent="0" algn="l">
              <a:buNone/>
              <a:defRPr sz="2400" baseline="0">
                <a:solidFill>
                  <a:schemeClr val="tx2"/>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GB" dirty="0"/>
              <a:t>Secondary text goes here</a:t>
            </a:r>
            <a:endParaRPr lang="en-US" dirty="0"/>
          </a:p>
        </p:txBody>
      </p:sp>
      <p:pic>
        <p:nvPicPr>
          <p:cNvPr id="5" name="Picture 4" descr="Logo_forPPT.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881171" y="5202587"/>
            <a:ext cx="3310828" cy="1655415"/>
          </a:xfrm>
          <a:prstGeom prst="rect">
            <a:avLst/>
          </a:prstGeom>
        </p:spPr>
      </p:pic>
    </p:spTree>
    <p:extLst>
      <p:ext uri="{BB962C8B-B14F-4D97-AF65-F5344CB8AC3E}">
        <p14:creationId xmlns:p14="http://schemas.microsoft.com/office/powerpoint/2010/main" val="162721069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sp>
        <p:nvSpPr>
          <p:cNvPr id="5" name="Title 1"/>
          <p:cNvSpPr>
            <a:spLocks noGrp="1"/>
          </p:cNvSpPr>
          <p:nvPr>
            <p:ph type="ctrTitle" hasCustomPrompt="1"/>
          </p:nvPr>
        </p:nvSpPr>
        <p:spPr>
          <a:xfrm>
            <a:off x="798327" y="593401"/>
            <a:ext cx="10592163" cy="1055291"/>
          </a:xfrm>
        </p:spPr>
        <p:txBody>
          <a:bodyPr/>
          <a:lstStyle>
            <a:lvl1pPr algn="l">
              <a:defRPr sz="4000" b="1">
                <a:solidFill>
                  <a:srgbClr val="000000"/>
                </a:solidFill>
              </a:defRPr>
            </a:lvl1pPr>
          </a:lstStyle>
          <a:p>
            <a:r>
              <a:rPr lang="en-GB" dirty="0"/>
              <a:t>Headline</a:t>
            </a:r>
            <a:endParaRPr lang="en-US" dirty="0"/>
          </a:p>
        </p:txBody>
      </p:sp>
      <p:sp>
        <p:nvSpPr>
          <p:cNvPr id="6" name="Subtitle 2"/>
          <p:cNvSpPr>
            <a:spLocks noGrp="1"/>
          </p:cNvSpPr>
          <p:nvPr>
            <p:ph type="subTitle" idx="1" hasCustomPrompt="1"/>
          </p:nvPr>
        </p:nvSpPr>
        <p:spPr>
          <a:xfrm>
            <a:off x="798327" y="1898074"/>
            <a:ext cx="10592163" cy="3896889"/>
          </a:xfrm>
        </p:spPr>
        <p:txBody>
          <a:bodyPr>
            <a:normAutofit/>
          </a:bodyPr>
          <a:lstStyle>
            <a:lvl1pPr marL="0" indent="0" algn="l">
              <a:buNone/>
              <a:defRPr sz="2400" baseline="0">
                <a:solidFill>
                  <a:schemeClr val="tx2"/>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GB" dirty="0"/>
              <a:t>Secondary text goes here</a:t>
            </a:r>
            <a:endParaRPr lang="en-US" dirty="0"/>
          </a:p>
        </p:txBody>
      </p:sp>
      <p:sp>
        <p:nvSpPr>
          <p:cNvPr id="7" name="Slide Number Placeholder 4"/>
          <p:cNvSpPr>
            <a:spLocks noGrp="1"/>
          </p:cNvSpPr>
          <p:nvPr>
            <p:ph type="sldNum" sz="quarter" idx="12"/>
          </p:nvPr>
        </p:nvSpPr>
        <p:spPr>
          <a:xfrm>
            <a:off x="8737600" y="6356351"/>
            <a:ext cx="2844800" cy="365125"/>
          </a:xfrm>
          <a:prstGeom prst="rect">
            <a:avLst/>
          </a:prstGeom>
        </p:spPr>
        <p:txBody>
          <a:bodyPr/>
          <a:lstStyle/>
          <a:p>
            <a:pPr defTabSz="609585"/>
            <a:fld id="{3C8BFF48-4880-CB4D-9A24-85077AB40EA1}" type="slidenum">
              <a:rPr lang="en-US" smtClean="0">
                <a:solidFill>
                  <a:prstClr val="black"/>
                </a:solidFill>
              </a:rPr>
              <a:pPr defTabSz="609585"/>
              <a:t>‹#›</a:t>
            </a:fld>
            <a:endParaRPr lang="en-US">
              <a:solidFill>
                <a:prstClr val="black"/>
              </a:solidFill>
            </a:endParaRPr>
          </a:p>
        </p:txBody>
      </p:sp>
      <p:sp>
        <p:nvSpPr>
          <p:cNvPr id="8" name="Rectangle 7"/>
          <p:cNvSpPr/>
          <p:nvPr userDrawn="1"/>
        </p:nvSpPr>
        <p:spPr>
          <a:xfrm>
            <a:off x="6666738" y="0"/>
            <a:ext cx="6621268" cy="6858000"/>
          </a:xfrm>
          <a:custGeom>
            <a:avLst/>
            <a:gdLst/>
            <a:ahLst/>
            <a:cxnLst/>
            <a:rect l="l" t="t" r="r" b="b"/>
            <a:pathLst>
              <a:path w="4965951" h="5143500">
                <a:moveTo>
                  <a:pt x="1014840" y="0"/>
                </a:moveTo>
                <a:lnTo>
                  <a:pt x="4965951" y="0"/>
                </a:lnTo>
                <a:lnTo>
                  <a:pt x="4965951" y="5143500"/>
                </a:lnTo>
                <a:lnTo>
                  <a:pt x="1014840" y="5143500"/>
                </a:lnTo>
                <a:lnTo>
                  <a:pt x="1014840" y="4295664"/>
                </a:lnTo>
                <a:lnTo>
                  <a:pt x="598562" y="4295664"/>
                </a:lnTo>
                <a:lnTo>
                  <a:pt x="598562" y="3774721"/>
                </a:lnTo>
                <a:lnTo>
                  <a:pt x="1014840" y="3774721"/>
                </a:lnTo>
                <a:lnTo>
                  <a:pt x="1014840" y="1905001"/>
                </a:lnTo>
                <a:lnTo>
                  <a:pt x="0" y="1905001"/>
                </a:lnTo>
                <a:lnTo>
                  <a:pt x="0" y="811389"/>
                </a:lnTo>
                <a:lnTo>
                  <a:pt x="1014840" y="811389"/>
                </a:lnTo>
                <a:close/>
              </a:path>
            </a:pathLst>
          </a:cu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a:solidFill>
                <a:prstClr val="white"/>
              </a:solidFill>
            </a:endParaRPr>
          </a:p>
        </p:txBody>
      </p:sp>
      <p:pic>
        <p:nvPicPr>
          <p:cNvPr id="9" name="Picture 8" descr="Logo_forPPT.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881171" y="5202587"/>
            <a:ext cx="3310828" cy="1655415"/>
          </a:xfrm>
          <a:prstGeom prst="rect">
            <a:avLst/>
          </a:prstGeom>
        </p:spPr>
      </p:pic>
      <p:sp>
        <p:nvSpPr>
          <p:cNvPr id="11" name="Rectangle 10"/>
          <p:cNvSpPr/>
          <p:nvPr userDrawn="1"/>
        </p:nvSpPr>
        <p:spPr>
          <a:xfrm>
            <a:off x="6849968" y="5202588"/>
            <a:ext cx="395817" cy="39581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a:solidFill>
                <a:prstClr val="white"/>
              </a:solidFill>
            </a:endParaRPr>
          </a:p>
        </p:txBody>
      </p:sp>
      <p:sp>
        <p:nvSpPr>
          <p:cNvPr id="12" name="Rectangle 11"/>
          <p:cNvSpPr/>
          <p:nvPr userDrawn="1"/>
        </p:nvSpPr>
        <p:spPr>
          <a:xfrm>
            <a:off x="7431682" y="2882433"/>
            <a:ext cx="154985" cy="154985"/>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a:solidFill>
                <a:prstClr val="white"/>
              </a:solidFill>
            </a:endParaRPr>
          </a:p>
        </p:txBody>
      </p:sp>
    </p:spTree>
    <p:extLst>
      <p:ext uri="{BB962C8B-B14F-4D97-AF65-F5344CB8AC3E}">
        <p14:creationId xmlns:p14="http://schemas.microsoft.com/office/powerpoint/2010/main" val="224531039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4_Title Only">
    <p:spTree>
      <p:nvGrpSpPr>
        <p:cNvPr id="1" name=""/>
        <p:cNvGrpSpPr/>
        <p:nvPr/>
      </p:nvGrpSpPr>
      <p:grpSpPr>
        <a:xfrm>
          <a:off x="0" y="0"/>
          <a:ext cx="0" cy="0"/>
          <a:chOff x="0" y="0"/>
          <a:chExt cx="0" cy="0"/>
        </a:xfrm>
      </p:grpSpPr>
      <p:sp>
        <p:nvSpPr>
          <p:cNvPr id="6" name="Rectangle 5"/>
          <p:cNvSpPr/>
          <p:nvPr userDrawn="1"/>
        </p:nvSpPr>
        <p:spPr>
          <a:xfrm>
            <a:off x="6757600" y="1"/>
            <a:ext cx="5434400" cy="6858001"/>
          </a:xfrm>
          <a:custGeom>
            <a:avLst/>
            <a:gdLst/>
            <a:ahLst/>
            <a:cxnLst/>
            <a:rect l="l" t="t" r="r" b="b"/>
            <a:pathLst>
              <a:path w="4075800" h="5143501">
                <a:moveTo>
                  <a:pt x="1012194" y="0"/>
                </a:moveTo>
                <a:lnTo>
                  <a:pt x="3547577" y="0"/>
                </a:lnTo>
                <a:lnTo>
                  <a:pt x="4075800" y="0"/>
                </a:lnTo>
                <a:lnTo>
                  <a:pt x="4075800" y="5143501"/>
                </a:lnTo>
                <a:lnTo>
                  <a:pt x="3547577" y="5143501"/>
                </a:lnTo>
                <a:lnTo>
                  <a:pt x="3547577" y="5143500"/>
                </a:lnTo>
                <a:lnTo>
                  <a:pt x="1012194" y="5143500"/>
                </a:lnTo>
                <a:lnTo>
                  <a:pt x="1012194" y="4295664"/>
                </a:lnTo>
                <a:lnTo>
                  <a:pt x="597001" y="4295664"/>
                </a:lnTo>
                <a:lnTo>
                  <a:pt x="597001" y="3774721"/>
                </a:lnTo>
                <a:lnTo>
                  <a:pt x="1012194" y="3774721"/>
                </a:lnTo>
                <a:lnTo>
                  <a:pt x="1012194" y="1905001"/>
                </a:lnTo>
                <a:lnTo>
                  <a:pt x="0" y="1905001"/>
                </a:lnTo>
                <a:lnTo>
                  <a:pt x="0" y="811389"/>
                </a:lnTo>
                <a:lnTo>
                  <a:pt x="1012194" y="811389"/>
                </a:lnTo>
                <a:close/>
              </a:path>
            </a:pathLst>
          </a:cu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a:solidFill>
                <a:prstClr val="white"/>
              </a:solidFill>
            </a:endParaRPr>
          </a:p>
        </p:txBody>
      </p:sp>
      <p:sp>
        <p:nvSpPr>
          <p:cNvPr id="3" name="Rectangle 2"/>
          <p:cNvSpPr/>
          <p:nvPr userDrawn="1"/>
        </p:nvSpPr>
        <p:spPr>
          <a:xfrm>
            <a:off x="6974170" y="6178788"/>
            <a:ext cx="154985" cy="154985"/>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a:solidFill>
                <a:prstClr val="white"/>
              </a:solidFill>
            </a:endParaRPr>
          </a:p>
        </p:txBody>
      </p:sp>
      <p:sp>
        <p:nvSpPr>
          <p:cNvPr id="9" name="Rectangle 8"/>
          <p:cNvSpPr/>
          <p:nvPr userDrawn="1"/>
        </p:nvSpPr>
        <p:spPr>
          <a:xfrm>
            <a:off x="6603517" y="5569188"/>
            <a:ext cx="395817" cy="39581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a:solidFill>
                <a:prstClr val="white"/>
              </a:solidFill>
            </a:endParaRPr>
          </a:p>
        </p:txBody>
      </p:sp>
      <p:sp>
        <p:nvSpPr>
          <p:cNvPr id="11" name="Rectangle 10"/>
          <p:cNvSpPr/>
          <p:nvPr userDrawn="1"/>
        </p:nvSpPr>
        <p:spPr>
          <a:xfrm>
            <a:off x="7008037" y="2882433"/>
            <a:ext cx="154985" cy="154985"/>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a:solidFill>
                <a:prstClr val="white"/>
              </a:solidFill>
            </a:endParaRPr>
          </a:p>
        </p:txBody>
      </p:sp>
      <p:pic>
        <p:nvPicPr>
          <p:cNvPr id="12" name="Picture 11" descr="Logo_forPPT.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881171" y="5202587"/>
            <a:ext cx="3310828" cy="1655415"/>
          </a:xfrm>
          <a:prstGeom prst="rect">
            <a:avLst/>
          </a:prstGeom>
        </p:spPr>
      </p:pic>
      <p:sp>
        <p:nvSpPr>
          <p:cNvPr id="10" name="Title 1"/>
          <p:cNvSpPr>
            <a:spLocks noGrp="1"/>
          </p:cNvSpPr>
          <p:nvPr>
            <p:ph type="ctrTitle" hasCustomPrompt="1"/>
          </p:nvPr>
        </p:nvSpPr>
        <p:spPr>
          <a:xfrm>
            <a:off x="832195" y="834568"/>
            <a:ext cx="4787584" cy="1950201"/>
          </a:xfrm>
        </p:spPr>
        <p:txBody>
          <a:bodyPr>
            <a:normAutofit/>
          </a:bodyPr>
          <a:lstStyle>
            <a:lvl1pPr algn="l">
              <a:defRPr sz="4000" b="1">
                <a:solidFill>
                  <a:srgbClr val="000000"/>
                </a:solidFill>
              </a:defRPr>
            </a:lvl1pPr>
          </a:lstStyle>
          <a:p>
            <a:r>
              <a:rPr lang="en-GB" dirty="0"/>
              <a:t>Headline</a:t>
            </a:r>
            <a:endParaRPr lang="en-US" dirty="0"/>
          </a:p>
        </p:txBody>
      </p:sp>
      <p:sp>
        <p:nvSpPr>
          <p:cNvPr id="15" name="Subtitle 2"/>
          <p:cNvSpPr>
            <a:spLocks noGrp="1"/>
          </p:cNvSpPr>
          <p:nvPr>
            <p:ph type="subTitle" idx="1" hasCustomPrompt="1"/>
          </p:nvPr>
        </p:nvSpPr>
        <p:spPr>
          <a:xfrm>
            <a:off x="832192" y="3214256"/>
            <a:ext cx="4787587" cy="3361523"/>
          </a:xfrm>
        </p:spPr>
        <p:txBody>
          <a:bodyPr>
            <a:normAutofit/>
          </a:bodyPr>
          <a:lstStyle>
            <a:lvl1pPr marL="0" indent="0" algn="l">
              <a:buNone/>
              <a:defRPr sz="2400" baseline="0">
                <a:solidFill>
                  <a:schemeClr val="tx2"/>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GB" dirty="0"/>
              <a:t>Secondary text goes here</a:t>
            </a:r>
            <a:endParaRPr lang="en-US" dirty="0"/>
          </a:p>
        </p:txBody>
      </p:sp>
    </p:spTree>
    <p:extLst>
      <p:ext uri="{BB962C8B-B14F-4D97-AF65-F5344CB8AC3E}">
        <p14:creationId xmlns:p14="http://schemas.microsoft.com/office/powerpoint/2010/main" val="40045407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72D43928-2C0B-4958-9A30-4429F50EBACF}" type="datetimeFigureOut">
              <a:rPr lang="en-GB" smtClean="0"/>
              <a:t>26/10/2020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47ED95A-4179-469F-B518-DDEA327859DE}" type="slidenum">
              <a:rPr lang="en-GB" smtClean="0"/>
              <a:t>‹#›</a:t>
            </a:fld>
            <a:endParaRPr lang="en-GB"/>
          </a:p>
        </p:txBody>
      </p:sp>
    </p:spTree>
    <p:extLst>
      <p:ext uri="{BB962C8B-B14F-4D97-AF65-F5344CB8AC3E}">
        <p14:creationId xmlns:p14="http://schemas.microsoft.com/office/powerpoint/2010/main" val="149749431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5_Title Only">
    <p:spTree>
      <p:nvGrpSpPr>
        <p:cNvPr id="1" name=""/>
        <p:cNvGrpSpPr/>
        <p:nvPr/>
      </p:nvGrpSpPr>
      <p:grpSpPr>
        <a:xfrm>
          <a:off x="0" y="0"/>
          <a:ext cx="0" cy="0"/>
          <a:chOff x="0" y="0"/>
          <a:chExt cx="0" cy="0"/>
        </a:xfrm>
      </p:grpSpPr>
      <p:sp>
        <p:nvSpPr>
          <p:cNvPr id="6" name="Rectangle 5"/>
          <p:cNvSpPr/>
          <p:nvPr userDrawn="1"/>
        </p:nvSpPr>
        <p:spPr>
          <a:xfrm>
            <a:off x="6757600" y="1"/>
            <a:ext cx="5434400" cy="6858001"/>
          </a:xfrm>
          <a:custGeom>
            <a:avLst/>
            <a:gdLst/>
            <a:ahLst/>
            <a:cxnLst/>
            <a:rect l="l" t="t" r="r" b="b"/>
            <a:pathLst>
              <a:path w="4075800" h="5143501">
                <a:moveTo>
                  <a:pt x="1012194" y="0"/>
                </a:moveTo>
                <a:lnTo>
                  <a:pt x="3547577" y="0"/>
                </a:lnTo>
                <a:lnTo>
                  <a:pt x="4075800" y="0"/>
                </a:lnTo>
                <a:lnTo>
                  <a:pt x="4075800" y="5143501"/>
                </a:lnTo>
                <a:lnTo>
                  <a:pt x="3547577" y="5143501"/>
                </a:lnTo>
                <a:lnTo>
                  <a:pt x="3547577" y="5143500"/>
                </a:lnTo>
                <a:lnTo>
                  <a:pt x="1012194" y="5143500"/>
                </a:lnTo>
                <a:lnTo>
                  <a:pt x="1012194" y="4295664"/>
                </a:lnTo>
                <a:lnTo>
                  <a:pt x="597001" y="4295664"/>
                </a:lnTo>
                <a:lnTo>
                  <a:pt x="597001" y="3774721"/>
                </a:lnTo>
                <a:lnTo>
                  <a:pt x="1012194" y="3774721"/>
                </a:lnTo>
                <a:lnTo>
                  <a:pt x="1012194" y="1905001"/>
                </a:lnTo>
                <a:lnTo>
                  <a:pt x="0" y="1905001"/>
                </a:lnTo>
                <a:lnTo>
                  <a:pt x="0" y="811389"/>
                </a:lnTo>
                <a:lnTo>
                  <a:pt x="1012194" y="811389"/>
                </a:lnTo>
                <a:close/>
              </a:path>
            </a:pathLst>
          </a:custGeom>
          <a:solidFill>
            <a:srgbClr val="65B04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a:solidFill>
                <a:prstClr val="white"/>
              </a:solidFill>
            </a:endParaRPr>
          </a:p>
        </p:txBody>
      </p:sp>
      <p:sp>
        <p:nvSpPr>
          <p:cNvPr id="3" name="Rectangle 2"/>
          <p:cNvSpPr/>
          <p:nvPr userDrawn="1"/>
        </p:nvSpPr>
        <p:spPr>
          <a:xfrm>
            <a:off x="6974170" y="6178788"/>
            <a:ext cx="154985" cy="154985"/>
          </a:xfrm>
          <a:prstGeom prst="rect">
            <a:avLst/>
          </a:prstGeom>
          <a:solidFill>
            <a:srgbClr val="49833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a:solidFill>
                <a:prstClr val="white"/>
              </a:solidFill>
            </a:endParaRPr>
          </a:p>
        </p:txBody>
      </p:sp>
      <p:sp>
        <p:nvSpPr>
          <p:cNvPr id="9" name="Rectangle 8"/>
          <p:cNvSpPr/>
          <p:nvPr userDrawn="1"/>
        </p:nvSpPr>
        <p:spPr>
          <a:xfrm>
            <a:off x="6603517" y="5569188"/>
            <a:ext cx="395817" cy="39581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a:solidFill>
                <a:prstClr val="white"/>
              </a:solidFill>
            </a:endParaRPr>
          </a:p>
        </p:txBody>
      </p:sp>
      <p:sp>
        <p:nvSpPr>
          <p:cNvPr id="11" name="Rectangle 10"/>
          <p:cNvSpPr/>
          <p:nvPr userDrawn="1"/>
        </p:nvSpPr>
        <p:spPr>
          <a:xfrm>
            <a:off x="7008037" y="2882433"/>
            <a:ext cx="154985" cy="154985"/>
          </a:xfrm>
          <a:prstGeom prst="rect">
            <a:avLst/>
          </a:prstGeom>
          <a:solidFill>
            <a:srgbClr val="264C2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a:solidFill>
                <a:prstClr val="white"/>
              </a:solidFill>
            </a:endParaRPr>
          </a:p>
        </p:txBody>
      </p:sp>
      <p:pic>
        <p:nvPicPr>
          <p:cNvPr id="12" name="Picture 11" descr="Logo_forPPT.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881171" y="5202587"/>
            <a:ext cx="3310828" cy="1655415"/>
          </a:xfrm>
          <a:prstGeom prst="rect">
            <a:avLst/>
          </a:prstGeom>
        </p:spPr>
      </p:pic>
      <p:sp>
        <p:nvSpPr>
          <p:cNvPr id="13" name="Title 1"/>
          <p:cNvSpPr>
            <a:spLocks noGrp="1"/>
          </p:cNvSpPr>
          <p:nvPr>
            <p:ph type="ctrTitle" hasCustomPrompt="1"/>
          </p:nvPr>
        </p:nvSpPr>
        <p:spPr>
          <a:xfrm>
            <a:off x="832195" y="834568"/>
            <a:ext cx="4787584" cy="1950201"/>
          </a:xfrm>
        </p:spPr>
        <p:txBody>
          <a:bodyPr>
            <a:normAutofit/>
          </a:bodyPr>
          <a:lstStyle>
            <a:lvl1pPr algn="l">
              <a:defRPr sz="4000" b="1">
                <a:solidFill>
                  <a:srgbClr val="000000"/>
                </a:solidFill>
              </a:defRPr>
            </a:lvl1pPr>
          </a:lstStyle>
          <a:p>
            <a:r>
              <a:rPr lang="en-GB" dirty="0"/>
              <a:t>Headline</a:t>
            </a:r>
            <a:endParaRPr lang="en-US" dirty="0"/>
          </a:p>
        </p:txBody>
      </p:sp>
      <p:sp>
        <p:nvSpPr>
          <p:cNvPr id="14" name="Subtitle 2"/>
          <p:cNvSpPr>
            <a:spLocks noGrp="1"/>
          </p:cNvSpPr>
          <p:nvPr>
            <p:ph type="subTitle" idx="1" hasCustomPrompt="1"/>
          </p:nvPr>
        </p:nvSpPr>
        <p:spPr>
          <a:xfrm>
            <a:off x="832192" y="3214256"/>
            <a:ext cx="4787587" cy="3361523"/>
          </a:xfrm>
        </p:spPr>
        <p:txBody>
          <a:bodyPr>
            <a:normAutofit/>
          </a:bodyPr>
          <a:lstStyle>
            <a:lvl1pPr marL="0" indent="0" algn="l">
              <a:buNone/>
              <a:defRPr sz="2400" baseline="0">
                <a:solidFill>
                  <a:schemeClr val="tx2"/>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GB" dirty="0"/>
              <a:t>Secondary text goes here</a:t>
            </a:r>
            <a:endParaRPr lang="en-US" dirty="0"/>
          </a:p>
        </p:txBody>
      </p:sp>
    </p:spTree>
    <p:extLst>
      <p:ext uri="{BB962C8B-B14F-4D97-AF65-F5344CB8AC3E}">
        <p14:creationId xmlns:p14="http://schemas.microsoft.com/office/powerpoint/2010/main" val="368981844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_Title Only">
    <p:spTree>
      <p:nvGrpSpPr>
        <p:cNvPr id="1" name=""/>
        <p:cNvGrpSpPr/>
        <p:nvPr/>
      </p:nvGrpSpPr>
      <p:grpSpPr>
        <a:xfrm>
          <a:off x="0" y="0"/>
          <a:ext cx="0" cy="0"/>
          <a:chOff x="0" y="0"/>
          <a:chExt cx="0" cy="0"/>
        </a:xfrm>
      </p:grpSpPr>
      <p:sp>
        <p:nvSpPr>
          <p:cNvPr id="6" name="Rectangle 5"/>
          <p:cNvSpPr/>
          <p:nvPr userDrawn="1"/>
        </p:nvSpPr>
        <p:spPr>
          <a:xfrm>
            <a:off x="6757600" y="1"/>
            <a:ext cx="5434400" cy="6858001"/>
          </a:xfrm>
          <a:custGeom>
            <a:avLst/>
            <a:gdLst/>
            <a:ahLst/>
            <a:cxnLst/>
            <a:rect l="l" t="t" r="r" b="b"/>
            <a:pathLst>
              <a:path w="4075800" h="5143501">
                <a:moveTo>
                  <a:pt x="1012194" y="0"/>
                </a:moveTo>
                <a:lnTo>
                  <a:pt x="3547577" y="0"/>
                </a:lnTo>
                <a:lnTo>
                  <a:pt x="4075800" y="0"/>
                </a:lnTo>
                <a:lnTo>
                  <a:pt x="4075800" y="5143501"/>
                </a:lnTo>
                <a:lnTo>
                  <a:pt x="3547577" y="5143501"/>
                </a:lnTo>
                <a:lnTo>
                  <a:pt x="3547577" y="5143500"/>
                </a:lnTo>
                <a:lnTo>
                  <a:pt x="1012194" y="5143500"/>
                </a:lnTo>
                <a:lnTo>
                  <a:pt x="1012194" y="4295664"/>
                </a:lnTo>
                <a:lnTo>
                  <a:pt x="597001" y="4295664"/>
                </a:lnTo>
                <a:lnTo>
                  <a:pt x="597001" y="3774721"/>
                </a:lnTo>
                <a:lnTo>
                  <a:pt x="1012194" y="3774721"/>
                </a:lnTo>
                <a:lnTo>
                  <a:pt x="1012194" y="1905001"/>
                </a:lnTo>
                <a:lnTo>
                  <a:pt x="0" y="1905001"/>
                </a:lnTo>
                <a:lnTo>
                  <a:pt x="0" y="811389"/>
                </a:lnTo>
                <a:lnTo>
                  <a:pt x="1012194" y="811389"/>
                </a:lnTo>
                <a:close/>
              </a:path>
            </a:pathLst>
          </a:custGeom>
          <a:solidFill>
            <a:srgbClr val="2B57A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a:solidFill>
                <a:prstClr val="white"/>
              </a:solidFill>
            </a:endParaRPr>
          </a:p>
        </p:txBody>
      </p:sp>
      <p:sp>
        <p:nvSpPr>
          <p:cNvPr id="3" name="Rectangle 2"/>
          <p:cNvSpPr/>
          <p:nvPr userDrawn="1"/>
        </p:nvSpPr>
        <p:spPr>
          <a:xfrm>
            <a:off x="6974170" y="6178788"/>
            <a:ext cx="154985" cy="154985"/>
          </a:xfrm>
          <a:prstGeom prst="rect">
            <a:avLst/>
          </a:prstGeom>
          <a:solidFill>
            <a:srgbClr val="6AA9D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a:solidFill>
                <a:prstClr val="white"/>
              </a:solidFill>
            </a:endParaRPr>
          </a:p>
        </p:txBody>
      </p:sp>
      <p:sp>
        <p:nvSpPr>
          <p:cNvPr id="9" name="Rectangle 8"/>
          <p:cNvSpPr/>
          <p:nvPr userDrawn="1"/>
        </p:nvSpPr>
        <p:spPr>
          <a:xfrm>
            <a:off x="6603517" y="5569188"/>
            <a:ext cx="395817" cy="39581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a:solidFill>
                <a:prstClr val="white"/>
              </a:solidFill>
            </a:endParaRPr>
          </a:p>
        </p:txBody>
      </p:sp>
      <p:sp>
        <p:nvSpPr>
          <p:cNvPr id="11" name="Rectangle 10"/>
          <p:cNvSpPr/>
          <p:nvPr userDrawn="1"/>
        </p:nvSpPr>
        <p:spPr>
          <a:xfrm>
            <a:off x="7008037" y="2882433"/>
            <a:ext cx="154985" cy="154985"/>
          </a:xfrm>
          <a:prstGeom prst="rect">
            <a:avLst/>
          </a:prstGeom>
          <a:solidFill>
            <a:srgbClr val="279BC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a:solidFill>
                <a:prstClr val="white"/>
              </a:solidFill>
            </a:endParaRPr>
          </a:p>
        </p:txBody>
      </p:sp>
      <p:pic>
        <p:nvPicPr>
          <p:cNvPr id="12" name="Picture 11" descr="Logo_forPPT.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881171" y="5202587"/>
            <a:ext cx="3310828" cy="1655415"/>
          </a:xfrm>
          <a:prstGeom prst="rect">
            <a:avLst/>
          </a:prstGeom>
        </p:spPr>
      </p:pic>
      <p:sp>
        <p:nvSpPr>
          <p:cNvPr id="10" name="Title 1"/>
          <p:cNvSpPr>
            <a:spLocks noGrp="1"/>
          </p:cNvSpPr>
          <p:nvPr>
            <p:ph type="ctrTitle" hasCustomPrompt="1"/>
          </p:nvPr>
        </p:nvSpPr>
        <p:spPr>
          <a:xfrm>
            <a:off x="832195" y="834568"/>
            <a:ext cx="4787584" cy="1950201"/>
          </a:xfrm>
        </p:spPr>
        <p:txBody>
          <a:bodyPr>
            <a:normAutofit/>
          </a:bodyPr>
          <a:lstStyle>
            <a:lvl1pPr algn="l">
              <a:defRPr sz="4000" b="1">
                <a:solidFill>
                  <a:srgbClr val="000000"/>
                </a:solidFill>
              </a:defRPr>
            </a:lvl1pPr>
          </a:lstStyle>
          <a:p>
            <a:r>
              <a:rPr lang="en-GB" dirty="0"/>
              <a:t>Headline</a:t>
            </a:r>
            <a:endParaRPr lang="en-US" dirty="0"/>
          </a:p>
        </p:txBody>
      </p:sp>
      <p:sp>
        <p:nvSpPr>
          <p:cNvPr id="15" name="Subtitle 2"/>
          <p:cNvSpPr>
            <a:spLocks noGrp="1"/>
          </p:cNvSpPr>
          <p:nvPr>
            <p:ph type="subTitle" idx="1" hasCustomPrompt="1"/>
          </p:nvPr>
        </p:nvSpPr>
        <p:spPr>
          <a:xfrm>
            <a:off x="832192" y="3214256"/>
            <a:ext cx="4787587" cy="3361523"/>
          </a:xfrm>
        </p:spPr>
        <p:txBody>
          <a:bodyPr>
            <a:normAutofit/>
          </a:bodyPr>
          <a:lstStyle>
            <a:lvl1pPr marL="0" indent="0" algn="l">
              <a:buNone/>
              <a:defRPr sz="2400" baseline="0">
                <a:solidFill>
                  <a:schemeClr val="tx2"/>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GB" dirty="0"/>
              <a:t>Secondary text goes here</a:t>
            </a:r>
            <a:endParaRPr lang="en-US" dirty="0"/>
          </a:p>
        </p:txBody>
      </p:sp>
    </p:spTree>
    <p:extLst>
      <p:ext uri="{BB962C8B-B14F-4D97-AF65-F5344CB8AC3E}">
        <p14:creationId xmlns:p14="http://schemas.microsoft.com/office/powerpoint/2010/main" val="422109291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a:xfrm>
            <a:off x="8737600" y="6356351"/>
            <a:ext cx="2844800" cy="365125"/>
          </a:xfrm>
          <a:prstGeom prst="rect">
            <a:avLst/>
          </a:prstGeom>
        </p:spPr>
        <p:txBody>
          <a:bodyPr/>
          <a:lstStyle/>
          <a:p>
            <a:pPr defTabSz="609585"/>
            <a:fld id="{3C8BFF48-4880-CB4D-9A24-85077AB40EA1}" type="slidenum">
              <a:rPr lang="en-US" smtClean="0">
                <a:solidFill>
                  <a:prstClr val="black"/>
                </a:solidFill>
              </a:rPr>
              <a:pPr defTabSz="609585"/>
              <a:t>‹#›</a:t>
            </a:fld>
            <a:endParaRPr lang="en-US">
              <a:solidFill>
                <a:prstClr val="black"/>
              </a:solidFill>
            </a:endParaRPr>
          </a:p>
        </p:txBody>
      </p:sp>
      <p:sp>
        <p:nvSpPr>
          <p:cNvPr id="8" name="Rectangle 7"/>
          <p:cNvSpPr/>
          <p:nvPr userDrawn="1"/>
        </p:nvSpPr>
        <p:spPr>
          <a:xfrm>
            <a:off x="5588001" y="0"/>
            <a:ext cx="9432601" cy="6858000"/>
          </a:xfrm>
          <a:custGeom>
            <a:avLst/>
            <a:gdLst/>
            <a:ahLst/>
            <a:cxnLst/>
            <a:rect l="l" t="t" r="r" b="b"/>
            <a:pathLst>
              <a:path w="7074451" h="5143500">
                <a:moveTo>
                  <a:pt x="4953000" y="0"/>
                </a:moveTo>
                <a:lnTo>
                  <a:pt x="7074451" y="0"/>
                </a:lnTo>
                <a:lnTo>
                  <a:pt x="7074451" y="5143500"/>
                </a:lnTo>
                <a:lnTo>
                  <a:pt x="4953000" y="5143500"/>
                </a:lnTo>
                <a:close/>
                <a:moveTo>
                  <a:pt x="1012194" y="0"/>
                </a:moveTo>
                <a:lnTo>
                  <a:pt x="4952999" y="0"/>
                </a:lnTo>
                <a:lnTo>
                  <a:pt x="4952999" y="5143500"/>
                </a:lnTo>
                <a:lnTo>
                  <a:pt x="1012194" y="5143500"/>
                </a:lnTo>
                <a:lnTo>
                  <a:pt x="1012194" y="4295664"/>
                </a:lnTo>
                <a:lnTo>
                  <a:pt x="597001" y="4295664"/>
                </a:lnTo>
                <a:lnTo>
                  <a:pt x="597001" y="3774721"/>
                </a:lnTo>
                <a:lnTo>
                  <a:pt x="1012194" y="3774721"/>
                </a:lnTo>
                <a:lnTo>
                  <a:pt x="1012194" y="1905001"/>
                </a:lnTo>
                <a:lnTo>
                  <a:pt x="0" y="1905001"/>
                </a:lnTo>
                <a:lnTo>
                  <a:pt x="0" y="811389"/>
                </a:lnTo>
                <a:lnTo>
                  <a:pt x="1012194" y="811389"/>
                </a:lnTo>
                <a:close/>
              </a:path>
            </a:pathLst>
          </a:cu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dirty="0">
              <a:solidFill>
                <a:prstClr val="white"/>
              </a:solidFill>
            </a:endParaRPr>
          </a:p>
        </p:txBody>
      </p:sp>
      <p:sp>
        <p:nvSpPr>
          <p:cNvPr id="3" name="Rectangle 2"/>
          <p:cNvSpPr/>
          <p:nvPr userDrawn="1"/>
        </p:nvSpPr>
        <p:spPr>
          <a:xfrm>
            <a:off x="5981585" y="6178788"/>
            <a:ext cx="154985" cy="154985"/>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a:solidFill>
                <a:prstClr val="white"/>
              </a:solidFill>
            </a:endParaRPr>
          </a:p>
        </p:txBody>
      </p:sp>
      <p:sp>
        <p:nvSpPr>
          <p:cNvPr id="9" name="Rectangle 8"/>
          <p:cNvSpPr/>
          <p:nvPr userDrawn="1"/>
        </p:nvSpPr>
        <p:spPr>
          <a:xfrm>
            <a:off x="5610932" y="5569188"/>
            <a:ext cx="395817" cy="39581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a:solidFill>
                <a:prstClr val="white"/>
              </a:solidFill>
            </a:endParaRPr>
          </a:p>
        </p:txBody>
      </p:sp>
      <p:sp>
        <p:nvSpPr>
          <p:cNvPr id="11" name="Rectangle 10"/>
          <p:cNvSpPr/>
          <p:nvPr userDrawn="1"/>
        </p:nvSpPr>
        <p:spPr>
          <a:xfrm>
            <a:off x="6015452" y="2882433"/>
            <a:ext cx="154985" cy="154985"/>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a:solidFill>
                <a:prstClr val="white"/>
              </a:solidFill>
            </a:endParaRPr>
          </a:p>
        </p:txBody>
      </p:sp>
      <p:pic>
        <p:nvPicPr>
          <p:cNvPr id="12" name="Picture 11" descr="Logo_forPPT.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881171" y="5202587"/>
            <a:ext cx="3310828" cy="1655415"/>
          </a:xfrm>
          <a:prstGeom prst="rect">
            <a:avLst/>
          </a:prstGeom>
        </p:spPr>
      </p:pic>
      <p:sp>
        <p:nvSpPr>
          <p:cNvPr id="10" name="Title 1"/>
          <p:cNvSpPr>
            <a:spLocks noGrp="1"/>
          </p:cNvSpPr>
          <p:nvPr>
            <p:ph type="ctrTitle" hasCustomPrompt="1"/>
          </p:nvPr>
        </p:nvSpPr>
        <p:spPr>
          <a:xfrm>
            <a:off x="832195" y="834568"/>
            <a:ext cx="4787584" cy="1950201"/>
          </a:xfrm>
        </p:spPr>
        <p:txBody>
          <a:bodyPr>
            <a:normAutofit/>
          </a:bodyPr>
          <a:lstStyle>
            <a:lvl1pPr algn="l">
              <a:defRPr sz="4000" b="1">
                <a:solidFill>
                  <a:srgbClr val="000000"/>
                </a:solidFill>
              </a:defRPr>
            </a:lvl1pPr>
          </a:lstStyle>
          <a:p>
            <a:r>
              <a:rPr lang="en-GB" dirty="0"/>
              <a:t>Headline</a:t>
            </a:r>
            <a:endParaRPr lang="en-US" dirty="0"/>
          </a:p>
        </p:txBody>
      </p:sp>
      <p:sp>
        <p:nvSpPr>
          <p:cNvPr id="15" name="Subtitle 2"/>
          <p:cNvSpPr>
            <a:spLocks noGrp="1"/>
          </p:cNvSpPr>
          <p:nvPr>
            <p:ph type="subTitle" idx="1" hasCustomPrompt="1"/>
          </p:nvPr>
        </p:nvSpPr>
        <p:spPr>
          <a:xfrm>
            <a:off x="832192" y="3214256"/>
            <a:ext cx="4787587" cy="3361523"/>
          </a:xfrm>
        </p:spPr>
        <p:txBody>
          <a:bodyPr>
            <a:normAutofit/>
          </a:bodyPr>
          <a:lstStyle>
            <a:lvl1pPr marL="0" indent="0" algn="l">
              <a:buNone/>
              <a:defRPr sz="2400" baseline="0">
                <a:solidFill>
                  <a:schemeClr val="tx2"/>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GB" dirty="0"/>
              <a:t>Secondary text goes here</a:t>
            </a:r>
            <a:endParaRPr lang="en-US" dirty="0"/>
          </a:p>
        </p:txBody>
      </p:sp>
    </p:spTree>
    <p:extLst>
      <p:ext uri="{BB962C8B-B14F-4D97-AF65-F5344CB8AC3E}">
        <p14:creationId xmlns:p14="http://schemas.microsoft.com/office/powerpoint/2010/main" val="29138120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sp>
        <p:nvSpPr>
          <p:cNvPr id="17" name="Rectangle 7"/>
          <p:cNvSpPr/>
          <p:nvPr userDrawn="1"/>
        </p:nvSpPr>
        <p:spPr>
          <a:xfrm>
            <a:off x="5588001" y="0"/>
            <a:ext cx="9432601" cy="6858000"/>
          </a:xfrm>
          <a:custGeom>
            <a:avLst/>
            <a:gdLst/>
            <a:ahLst/>
            <a:cxnLst/>
            <a:rect l="l" t="t" r="r" b="b"/>
            <a:pathLst>
              <a:path w="7074451" h="5143500">
                <a:moveTo>
                  <a:pt x="4953000" y="0"/>
                </a:moveTo>
                <a:lnTo>
                  <a:pt x="7074451" y="0"/>
                </a:lnTo>
                <a:lnTo>
                  <a:pt x="7074451" y="5143500"/>
                </a:lnTo>
                <a:lnTo>
                  <a:pt x="4953000" y="5143500"/>
                </a:lnTo>
                <a:close/>
                <a:moveTo>
                  <a:pt x="1012194" y="0"/>
                </a:moveTo>
                <a:lnTo>
                  <a:pt x="4952999" y="0"/>
                </a:lnTo>
                <a:lnTo>
                  <a:pt x="4952999" y="5143500"/>
                </a:lnTo>
                <a:lnTo>
                  <a:pt x="1012194" y="5143500"/>
                </a:lnTo>
                <a:lnTo>
                  <a:pt x="1012194" y="4295664"/>
                </a:lnTo>
                <a:lnTo>
                  <a:pt x="597001" y="4295664"/>
                </a:lnTo>
                <a:lnTo>
                  <a:pt x="597001" y="3774721"/>
                </a:lnTo>
                <a:lnTo>
                  <a:pt x="1012194" y="3774721"/>
                </a:lnTo>
                <a:lnTo>
                  <a:pt x="1012194" y="1905001"/>
                </a:lnTo>
                <a:lnTo>
                  <a:pt x="0" y="1905001"/>
                </a:lnTo>
                <a:lnTo>
                  <a:pt x="0" y="811389"/>
                </a:lnTo>
                <a:lnTo>
                  <a:pt x="1012194" y="811389"/>
                </a:lnTo>
                <a:close/>
              </a:path>
            </a:pathLst>
          </a:custGeom>
          <a:solidFill>
            <a:srgbClr val="65B04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dirty="0">
              <a:solidFill>
                <a:prstClr val="white"/>
              </a:solidFill>
            </a:endParaRPr>
          </a:p>
        </p:txBody>
      </p:sp>
      <p:pic>
        <p:nvPicPr>
          <p:cNvPr id="12" name="Picture 11" descr="Logo_forPPT.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881171" y="5202586"/>
            <a:ext cx="3310828" cy="1655415"/>
          </a:xfrm>
          <a:prstGeom prst="rect">
            <a:avLst/>
          </a:prstGeom>
        </p:spPr>
      </p:pic>
      <p:sp>
        <p:nvSpPr>
          <p:cNvPr id="7" name="Rectangle 6"/>
          <p:cNvSpPr/>
          <p:nvPr userDrawn="1"/>
        </p:nvSpPr>
        <p:spPr>
          <a:xfrm>
            <a:off x="5981585" y="6178788"/>
            <a:ext cx="154985" cy="154985"/>
          </a:xfrm>
          <a:prstGeom prst="rect">
            <a:avLst/>
          </a:prstGeom>
          <a:solidFill>
            <a:srgbClr val="264C2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a:solidFill>
                <a:prstClr val="white"/>
              </a:solidFill>
            </a:endParaRPr>
          </a:p>
        </p:txBody>
      </p:sp>
      <p:sp>
        <p:nvSpPr>
          <p:cNvPr id="9" name="Rectangle 8"/>
          <p:cNvSpPr/>
          <p:nvPr userDrawn="1"/>
        </p:nvSpPr>
        <p:spPr>
          <a:xfrm>
            <a:off x="5610932" y="5569188"/>
            <a:ext cx="395817" cy="39581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a:solidFill>
                <a:prstClr val="white"/>
              </a:solidFill>
            </a:endParaRPr>
          </a:p>
        </p:txBody>
      </p:sp>
      <p:sp>
        <p:nvSpPr>
          <p:cNvPr id="10" name="Rectangle 9"/>
          <p:cNvSpPr/>
          <p:nvPr userDrawn="1"/>
        </p:nvSpPr>
        <p:spPr>
          <a:xfrm>
            <a:off x="6015452" y="2882433"/>
            <a:ext cx="154985" cy="154985"/>
          </a:xfrm>
          <a:prstGeom prst="rect">
            <a:avLst/>
          </a:prstGeom>
          <a:solidFill>
            <a:srgbClr val="AECC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a:solidFill>
                <a:prstClr val="white"/>
              </a:solidFill>
            </a:endParaRPr>
          </a:p>
        </p:txBody>
      </p:sp>
      <p:sp>
        <p:nvSpPr>
          <p:cNvPr id="11" name="Title 1"/>
          <p:cNvSpPr>
            <a:spLocks noGrp="1"/>
          </p:cNvSpPr>
          <p:nvPr>
            <p:ph type="ctrTitle" hasCustomPrompt="1"/>
          </p:nvPr>
        </p:nvSpPr>
        <p:spPr>
          <a:xfrm>
            <a:off x="832195" y="834568"/>
            <a:ext cx="4787584" cy="1950201"/>
          </a:xfrm>
        </p:spPr>
        <p:txBody>
          <a:bodyPr>
            <a:normAutofit/>
          </a:bodyPr>
          <a:lstStyle>
            <a:lvl1pPr algn="l">
              <a:defRPr sz="4000" b="1">
                <a:solidFill>
                  <a:srgbClr val="000000"/>
                </a:solidFill>
              </a:defRPr>
            </a:lvl1pPr>
          </a:lstStyle>
          <a:p>
            <a:r>
              <a:rPr lang="en-GB" dirty="0"/>
              <a:t>Headline</a:t>
            </a:r>
            <a:endParaRPr lang="en-US" dirty="0"/>
          </a:p>
        </p:txBody>
      </p:sp>
      <p:sp>
        <p:nvSpPr>
          <p:cNvPr id="15" name="Subtitle 2"/>
          <p:cNvSpPr>
            <a:spLocks noGrp="1"/>
          </p:cNvSpPr>
          <p:nvPr>
            <p:ph type="subTitle" idx="1" hasCustomPrompt="1"/>
          </p:nvPr>
        </p:nvSpPr>
        <p:spPr>
          <a:xfrm>
            <a:off x="832192" y="3214256"/>
            <a:ext cx="4787587" cy="3361523"/>
          </a:xfrm>
        </p:spPr>
        <p:txBody>
          <a:bodyPr>
            <a:normAutofit/>
          </a:bodyPr>
          <a:lstStyle>
            <a:lvl1pPr marL="0" indent="0" algn="l">
              <a:buNone/>
              <a:defRPr sz="2400" baseline="0">
                <a:solidFill>
                  <a:schemeClr val="tx2"/>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GB" dirty="0"/>
              <a:t>Secondary text goes here</a:t>
            </a:r>
            <a:endParaRPr lang="en-US" dirty="0"/>
          </a:p>
        </p:txBody>
      </p:sp>
    </p:spTree>
    <p:extLst>
      <p:ext uri="{BB962C8B-B14F-4D97-AF65-F5344CB8AC3E}">
        <p14:creationId xmlns:p14="http://schemas.microsoft.com/office/powerpoint/2010/main" val="56537711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17" name="Rectangle 7"/>
          <p:cNvSpPr/>
          <p:nvPr userDrawn="1"/>
        </p:nvSpPr>
        <p:spPr>
          <a:xfrm>
            <a:off x="5588001" y="0"/>
            <a:ext cx="9432601" cy="6858000"/>
          </a:xfrm>
          <a:custGeom>
            <a:avLst/>
            <a:gdLst/>
            <a:ahLst/>
            <a:cxnLst/>
            <a:rect l="l" t="t" r="r" b="b"/>
            <a:pathLst>
              <a:path w="7074451" h="5143500">
                <a:moveTo>
                  <a:pt x="4953000" y="0"/>
                </a:moveTo>
                <a:lnTo>
                  <a:pt x="7074451" y="0"/>
                </a:lnTo>
                <a:lnTo>
                  <a:pt x="7074451" y="5143500"/>
                </a:lnTo>
                <a:lnTo>
                  <a:pt x="4953000" y="5143500"/>
                </a:lnTo>
                <a:close/>
                <a:moveTo>
                  <a:pt x="1012194" y="0"/>
                </a:moveTo>
                <a:lnTo>
                  <a:pt x="4952999" y="0"/>
                </a:lnTo>
                <a:lnTo>
                  <a:pt x="4952999" y="5143500"/>
                </a:lnTo>
                <a:lnTo>
                  <a:pt x="1012194" y="5143500"/>
                </a:lnTo>
                <a:lnTo>
                  <a:pt x="1012194" y="4295664"/>
                </a:lnTo>
                <a:lnTo>
                  <a:pt x="597001" y="4295664"/>
                </a:lnTo>
                <a:lnTo>
                  <a:pt x="597001" y="3774721"/>
                </a:lnTo>
                <a:lnTo>
                  <a:pt x="1012194" y="3774721"/>
                </a:lnTo>
                <a:lnTo>
                  <a:pt x="1012194" y="1905001"/>
                </a:lnTo>
                <a:lnTo>
                  <a:pt x="0" y="1905001"/>
                </a:lnTo>
                <a:lnTo>
                  <a:pt x="0" y="811389"/>
                </a:lnTo>
                <a:lnTo>
                  <a:pt x="1012194" y="811389"/>
                </a:lnTo>
                <a:close/>
              </a:path>
            </a:pathLst>
          </a:custGeom>
          <a:solidFill>
            <a:srgbClr val="2B57A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dirty="0">
              <a:solidFill>
                <a:prstClr val="white"/>
              </a:solidFill>
            </a:endParaRPr>
          </a:p>
        </p:txBody>
      </p:sp>
      <p:pic>
        <p:nvPicPr>
          <p:cNvPr id="12" name="Picture 11" descr="Logo_forPPT.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881171" y="5202586"/>
            <a:ext cx="3310828" cy="1655415"/>
          </a:xfrm>
          <a:prstGeom prst="rect">
            <a:avLst/>
          </a:prstGeom>
        </p:spPr>
      </p:pic>
      <p:sp>
        <p:nvSpPr>
          <p:cNvPr id="7" name="Rectangle 6"/>
          <p:cNvSpPr/>
          <p:nvPr userDrawn="1"/>
        </p:nvSpPr>
        <p:spPr>
          <a:xfrm>
            <a:off x="5981585" y="6178788"/>
            <a:ext cx="154985" cy="154985"/>
          </a:xfrm>
          <a:prstGeom prst="rect">
            <a:avLst/>
          </a:prstGeom>
          <a:solidFill>
            <a:srgbClr val="1C234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a:solidFill>
                <a:prstClr val="white"/>
              </a:solidFill>
            </a:endParaRPr>
          </a:p>
        </p:txBody>
      </p:sp>
      <p:sp>
        <p:nvSpPr>
          <p:cNvPr id="9" name="Rectangle 8"/>
          <p:cNvSpPr/>
          <p:nvPr userDrawn="1"/>
        </p:nvSpPr>
        <p:spPr>
          <a:xfrm>
            <a:off x="5610932" y="5569188"/>
            <a:ext cx="395817" cy="395817"/>
          </a:xfrm>
          <a:prstGeom prst="rect">
            <a:avLst/>
          </a:prstGeom>
          <a:solidFill>
            <a:srgbClr val="F5B01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a:solidFill>
                <a:prstClr val="white"/>
              </a:solidFill>
            </a:endParaRPr>
          </a:p>
        </p:txBody>
      </p:sp>
      <p:sp>
        <p:nvSpPr>
          <p:cNvPr id="10" name="Rectangle 9"/>
          <p:cNvSpPr/>
          <p:nvPr userDrawn="1"/>
        </p:nvSpPr>
        <p:spPr>
          <a:xfrm>
            <a:off x="6015452" y="2882433"/>
            <a:ext cx="154985" cy="154985"/>
          </a:xfrm>
          <a:prstGeom prst="rect">
            <a:avLst/>
          </a:prstGeom>
          <a:solidFill>
            <a:srgbClr val="279BC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a:solidFill>
                <a:prstClr val="white"/>
              </a:solidFill>
            </a:endParaRPr>
          </a:p>
        </p:txBody>
      </p:sp>
      <p:sp>
        <p:nvSpPr>
          <p:cNvPr id="11" name="Title 1"/>
          <p:cNvSpPr>
            <a:spLocks noGrp="1"/>
          </p:cNvSpPr>
          <p:nvPr>
            <p:ph type="ctrTitle" hasCustomPrompt="1"/>
          </p:nvPr>
        </p:nvSpPr>
        <p:spPr>
          <a:xfrm>
            <a:off x="832195" y="834568"/>
            <a:ext cx="4787584" cy="1950201"/>
          </a:xfrm>
        </p:spPr>
        <p:txBody>
          <a:bodyPr>
            <a:normAutofit/>
          </a:bodyPr>
          <a:lstStyle>
            <a:lvl1pPr algn="l">
              <a:defRPr sz="4000" b="1">
                <a:solidFill>
                  <a:srgbClr val="000000"/>
                </a:solidFill>
              </a:defRPr>
            </a:lvl1pPr>
          </a:lstStyle>
          <a:p>
            <a:r>
              <a:rPr lang="en-GB" dirty="0"/>
              <a:t>Headline</a:t>
            </a:r>
            <a:endParaRPr lang="en-US" dirty="0"/>
          </a:p>
        </p:txBody>
      </p:sp>
      <p:sp>
        <p:nvSpPr>
          <p:cNvPr id="15" name="Subtitle 2"/>
          <p:cNvSpPr>
            <a:spLocks noGrp="1"/>
          </p:cNvSpPr>
          <p:nvPr>
            <p:ph type="subTitle" idx="1" hasCustomPrompt="1"/>
          </p:nvPr>
        </p:nvSpPr>
        <p:spPr>
          <a:xfrm>
            <a:off x="832192" y="3214256"/>
            <a:ext cx="4787587" cy="3361523"/>
          </a:xfrm>
        </p:spPr>
        <p:txBody>
          <a:bodyPr>
            <a:normAutofit/>
          </a:bodyPr>
          <a:lstStyle>
            <a:lvl1pPr marL="0" indent="0" algn="l">
              <a:buNone/>
              <a:defRPr sz="2400" baseline="0">
                <a:solidFill>
                  <a:schemeClr val="tx2"/>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GB" dirty="0"/>
              <a:t>Secondary text goes here</a:t>
            </a:r>
            <a:endParaRPr lang="en-US" dirty="0"/>
          </a:p>
        </p:txBody>
      </p:sp>
    </p:spTree>
    <p:extLst>
      <p:ext uri="{BB962C8B-B14F-4D97-AF65-F5344CB8AC3E}">
        <p14:creationId xmlns:p14="http://schemas.microsoft.com/office/powerpoint/2010/main" val="178333120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pic>
        <p:nvPicPr>
          <p:cNvPr id="9" name="Picture 8" descr="Logo_forPPT.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881171" y="5202587"/>
            <a:ext cx="3310828" cy="1655415"/>
          </a:xfrm>
          <a:prstGeom prst="rect">
            <a:avLst/>
          </a:prstGeom>
        </p:spPr>
      </p:pic>
      <p:sp>
        <p:nvSpPr>
          <p:cNvPr id="4" name="Content Placeholder 3"/>
          <p:cNvSpPr>
            <a:spLocks noGrp="1"/>
          </p:cNvSpPr>
          <p:nvPr>
            <p:ph sz="half" idx="2"/>
          </p:nvPr>
        </p:nvSpPr>
        <p:spPr>
          <a:xfrm>
            <a:off x="6366934" y="2105891"/>
            <a:ext cx="5046132" cy="3997192"/>
          </a:xfrm>
        </p:spPr>
        <p:txBody>
          <a:bodyPr/>
          <a:lstStyle>
            <a:lvl1pPr>
              <a:defRPr sz="2667">
                <a:solidFill>
                  <a:srgbClr val="3D3D3C"/>
                </a:solidFill>
              </a:defRPr>
            </a:lvl1pPr>
            <a:lvl2pPr>
              <a:defRPr sz="2400">
                <a:solidFill>
                  <a:srgbClr val="3D3D3C"/>
                </a:solidFill>
              </a:defRPr>
            </a:lvl2pPr>
            <a:lvl3pPr>
              <a:defRPr sz="2133">
                <a:solidFill>
                  <a:srgbClr val="3D3D3C"/>
                </a:solidFill>
              </a:defRPr>
            </a:lvl3pPr>
            <a:lvl4pPr>
              <a:defRPr sz="1867">
                <a:solidFill>
                  <a:srgbClr val="3D3D3C"/>
                </a:solidFill>
              </a:defRPr>
            </a:lvl4pPr>
            <a:lvl5pPr>
              <a:defRPr sz="1867">
                <a:solidFill>
                  <a:srgbClr val="3D3D3C"/>
                </a:solidFill>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half" idx="10"/>
          </p:nvPr>
        </p:nvSpPr>
        <p:spPr>
          <a:xfrm>
            <a:off x="778934" y="2105891"/>
            <a:ext cx="5046132" cy="3997192"/>
          </a:xfrm>
        </p:spPr>
        <p:txBody>
          <a:bodyPr/>
          <a:lstStyle>
            <a:lvl1pPr>
              <a:defRPr sz="2667">
                <a:solidFill>
                  <a:srgbClr val="3D3D3C"/>
                </a:solidFill>
              </a:defRPr>
            </a:lvl1pPr>
            <a:lvl2pPr>
              <a:defRPr sz="2400">
                <a:solidFill>
                  <a:srgbClr val="3D3D3C"/>
                </a:solidFill>
              </a:defRPr>
            </a:lvl2pPr>
            <a:lvl3pPr>
              <a:defRPr sz="2133">
                <a:solidFill>
                  <a:srgbClr val="3D3D3C"/>
                </a:solidFill>
              </a:defRPr>
            </a:lvl3pPr>
            <a:lvl4pPr>
              <a:defRPr sz="1867">
                <a:solidFill>
                  <a:srgbClr val="3D3D3C"/>
                </a:solidFill>
              </a:defRPr>
            </a:lvl4pPr>
            <a:lvl5pPr>
              <a:defRPr sz="1867">
                <a:solidFill>
                  <a:srgbClr val="3D3D3C"/>
                </a:solidFill>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1"/>
          <p:cNvSpPr>
            <a:spLocks noGrp="1"/>
          </p:cNvSpPr>
          <p:nvPr>
            <p:ph type="ctrTitle" hasCustomPrompt="1"/>
          </p:nvPr>
        </p:nvSpPr>
        <p:spPr>
          <a:xfrm>
            <a:off x="798327" y="593401"/>
            <a:ext cx="10592163" cy="1055291"/>
          </a:xfrm>
        </p:spPr>
        <p:txBody>
          <a:bodyPr/>
          <a:lstStyle>
            <a:lvl1pPr algn="l">
              <a:defRPr sz="4000" b="1">
                <a:solidFill>
                  <a:srgbClr val="000000"/>
                </a:solidFill>
              </a:defRPr>
            </a:lvl1pPr>
          </a:lstStyle>
          <a:p>
            <a:r>
              <a:rPr lang="en-GB" dirty="0"/>
              <a:t>Headline</a:t>
            </a:r>
            <a:endParaRPr lang="en-US" dirty="0"/>
          </a:p>
        </p:txBody>
      </p:sp>
    </p:spTree>
    <p:extLst>
      <p:ext uri="{BB962C8B-B14F-4D97-AF65-F5344CB8AC3E}">
        <p14:creationId xmlns:p14="http://schemas.microsoft.com/office/powerpoint/2010/main" val="373675735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14" name="Picture 13" descr="Logo_forPPT.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881171" y="5202587"/>
            <a:ext cx="3310828" cy="1655415"/>
          </a:xfrm>
          <a:prstGeom prst="rect">
            <a:avLst/>
          </a:prstGeom>
        </p:spPr>
      </p:pic>
      <p:sp>
        <p:nvSpPr>
          <p:cNvPr id="5" name="Title 1"/>
          <p:cNvSpPr>
            <a:spLocks noGrp="1"/>
          </p:cNvSpPr>
          <p:nvPr>
            <p:ph type="ctrTitle" hasCustomPrompt="1"/>
          </p:nvPr>
        </p:nvSpPr>
        <p:spPr>
          <a:xfrm>
            <a:off x="798327" y="593401"/>
            <a:ext cx="10592163" cy="1055291"/>
          </a:xfrm>
        </p:spPr>
        <p:txBody>
          <a:bodyPr/>
          <a:lstStyle>
            <a:lvl1pPr algn="l">
              <a:defRPr sz="4000" b="1">
                <a:solidFill>
                  <a:srgbClr val="000000"/>
                </a:solidFill>
              </a:defRPr>
            </a:lvl1pPr>
          </a:lstStyle>
          <a:p>
            <a:r>
              <a:rPr lang="en-GB" dirty="0"/>
              <a:t>Headline</a:t>
            </a:r>
            <a:endParaRPr lang="en-US" dirty="0"/>
          </a:p>
        </p:txBody>
      </p:sp>
      <p:sp>
        <p:nvSpPr>
          <p:cNvPr id="6" name="Subtitle 2"/>
          <p:cNvSpPr>
            <a:spLocks noGrp="1"/>
          </p:cNvSpPr>
          <p:nvPr>
            <p:ph type="subTitle" idx="1" hasCustomPrompt="1"/>
          </p:nvPr>
        </p:nvSpPr>
        <p:spPr>
          <a:xfrm>
            <a:off x="798327" y="1898074"/>
            <a:ext cx="10592163" cy="3896889"/>
          </a:xfrm>
        </p:spPr>
        <p:txBody>
          <a:bodyPr>
            <a:normAutofit/>
          </a:bodyPr>
          <a:lstStyle>
            <a:lvl1pPr marL="0" indent="0" algn="l">
              <a:buNone/>
              <a:defRPr sz="2400" baseline="0">
                <a:solidFill>
                  <a:schemeClr val="tx2"/>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GB" dirty="0"/>
              <a:t>Secondary text goes here</a:t>
            </a:r>
            <a:endParaRPr lang="en-US" dirty="0"/>
          </a:p>
        </p:txBody>
      </p:sp>
    </p:spTree>
    <p:extLst>
      <p:ext uri="{BB962C8B-B14F-4D97-AF65-F5344CB8AC3E}">
        <p14:creationId xmlns:p14="http://schemas.microsoft.com/office/powerpoint/2010/main" val="2100074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7" name="Picture 6" descr="Logo_forPPT.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881171" y="5202587"/>
            <a:ext cx="3310828" cy="1655415"/>
          </a:xfrm>
          <a:prstGeom prst="rect">
            <a:avLst/>
          </a:prstGeom>
        </p:spPr>
      </p:pic>
      <p:sp>
        <p:nvSpPr>
          <p:cNvPr id="5" name="Title 1"/>
          <p:cNvSpPr>
            <a:spLocks noGrp="1"/>
          </p:cNvSpPr>
          <p:nvPr>
            <p:ph type="ctrTitle" hasCustomPrompt="1"/>
          </p:nvPr>
        </p:nvSpPr>
        <p:spPr>
          <a:xfrm>
            <a:off x="798327" y="593401"/>
            <a:ext cx="10592163" cy="1055291"/>
          </a:xfrm>
        </p:spPr>
        <p:txBody>
          <a:bodyPr/>
          <a:lstStyle>
            <a:lvl1pPr algn="l">
              <a:defRPr sz="4000" b="1">
                <a:solidFill>
                  <a:srgbClr val="000000"/>
                </a:solidFill>
              </a:defRPr>
            </a:lvl1pPr>
          </a:lstStyle>
          <a:p>
            <a:r>
              <a:rPr lang="en-GB" dirty="0"/>
              <a:t>Headline</a:t>
            </a:r>
            <a:endParaRPr lang="en-US" dirty="0"/>
          </a:p>
        </p:txBody>
      </p:sp>
      <p:sp>
        <p:nvSpPr>
          <p:cNvPr id="6" name="Subtitle 2"/>
          <p:cNvSpPr>
            <a:spLocks noGrp="1"/>
          </p:cNvSpPr>
          <p:nvPr>
            <p:ph type="subTitle" idx="1" hasCustomPrompt="1"/>
          </p:nvPr>
        </p:nvSpPr>
        <p:spPr>
          <a:xfrm>
            <a:off x="798327" y="1898074"/>
            <a:ext cx="10592163" cy="3896889"/>
          </a:xfrm>
        </p:spPr>
        <p:txBody>
          <a:bodyPr>
            <a:normAutofit/>
          </a:bodyPr>
          <a:lstStyle>
            <a:lvl1pPr marL="0" indent="0" algn="l">
              <a:buNone/>
              <a:defRPr sz="2400" baseline="0">
                <a:solidFill>
                  <a:schemeClr val="tx2"/>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GB" dirty="0"/>
              <a:t>Secondary text goes here</a:t>
            </a:r>
            <a:endParaRPr lang="en-US" dirty="0"/>
          </a:p>
        </p:txBody>
      </p:sp>
    </p:spTree>
    <p:extLst>
      <p:ext uri="{BB962C8B-B14F-4D97-AF65-F5344CB8AC3E}">
        <p14:creationId xmlns:p14="http://schemas.microsoft.com/office/powerpoint/2010/main" val="90684346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fontAlgn="base">
              <a:spcBef>
                <a:spcPct val="0"/>
              </a:spcBef>
              <a:spcAft>
                <a:spcPct val="0"/>
              </a:spcAft>
              <a:defRPr>
                <a:latin typeface="Arial" charset="0"/>
              </a:defRPr>
            </a:lvl1pPr>
          </a:lstStyle>
          <a:p>
            <a:pPr>
              <a:defRPr/>
            </a:pPr>
            <a:fld id="{B8CD6AF4-BF38-4AD9-9B94-D6A689C7B648}" type="datetimeFigureOut">
              <a:rPr lang="en-GB">
                <a:solidFill>
                  <a:prstClr val="black">
                    <a:tint val="75000"/>
                  </a:prstClr>
                </a:solidFill>
              </a:rPr>
              <a:pPr>
                <a:defRPr/>
              </a:pPr>
              <a:t>26/10/2020</a:t>
            </a:fld>
            <a:endParaRPr lang="en-GB">
              <a:solidFill>
                <a:prstClr val="black">
                  <a:tint val="75000"/>
                </a:prstClr>
              </a:solidFill>
            </a:endParaRPr>
          </a:p>
        </p:txBody>
      </p:sp>
      <p:sp>
        <p:nvSpPr>
          <p:cNvPr id="3" name="Footer Placeholder 2"/>
          <p:cNvSpPr>
            <a:spLocks noGrp="1"/>
          </p:cNvSpPr>
          <p:nvPr>
            <p:ph type="ftr" sz="quarter" idx="11"/>
          </p:nvPr>
        </p:nvSpPr>
        <p:spPr>
          <a:xfrm>
            <a:off x="4165600" y="6356351"/>
            <a:ext cx="3860800" cy="365125"/>
          </a:xfrm>
          <a:prstGeom prst="rect">
            <a:avLst/>
          </a:prstGeom>
        </p:spPr>
        <p:txBody>
          <a:bodyPr/>
          <a:lstStyle>
            <a:lvl1pPr fontAlgn="base">
              <a:spcBef>
                <a:spcPct val="0"/>
              </a:spcBef>
              <a:spcAft>
                <a:spcPct val="0"/>
              </a:spcAft>
              <a:defRPr>
                <a:latin typeface="Arial" charset="0"/>
              </a:defRPr>
            </a:lvl1pPr>
          </a:lstStyle>
          <a:p>
            <a:pPr defTabSz="609585">
              <a:defRPr/>
            </a:pPr>
            <a:endParaRPr lang="en-GB">
              <a:solidFill>
                <a:prstClr val="black"/>
              </a:solidFill>
            </a:endParaRPr>
          </a:p>
        </p:txBody>
      </p:sp>
      <p:sp>
        <p:nvSpPr>
          <p:cNvPr id="4" name="Slide Number Placeholder 3"/>
          <p:cNvSpPr>
            <a:spLocks noGrp="1"/>
          </p:cNvSpPr>
          <p:nvPr>
            <p:ph type="sldNum" sz="quarter" idx="12"/>
          </p:nvPr>
        </p:nvSpPr>
        <p:spPr>
          <a:xfrm>
            <a:off x="8737600" y="6356351"/>
            <a:ext cx="2844800" cy="365125"/>
          </a:xfrm>
          <a:prstGeom prst="rect">
            <a:avLst/>
          </a:prstGeom>
        </p:spPr>
        <p:txBody>
          <a:bodyPr/>
          <a:lstStyle>
            <a:lvl1pPr fontAlgn="base">
              <a:spcBef>
                <a:spcPct val="0"/>
              </a:spcBef>
              <a:spcAft>
                <a:spcPct val="0"/>
              </a:spcAft>
              <a:defRPr>
                <a:latin typeface="Arial" charset="0"/>
              </a:defRPr>
            </a:lvl1pPr>
          </a:lstStyle>
          <a:p>
            <a:pPr defTabSz="609585">
              <a:defRPr/>
            </a:pPr>
            <a:fld id="{8441D3C6-2299-48C6-BE61-09DF530DFC22}" type="slidenum">
              <a:rPr lang="en-GB" smtClean="0">
                <a:solidFill>
                  <a:prstClr val="black"/>
                </a:solidFill>
              </a:rPr>
              <a:pPr defTabSz="609585">
                <a:defRPr/>
              </a:pPr>
              <a:t>‹#›</a:t>
            </a:fld>
            <a:endParaRPr lang="en-GB">
              <a:solidFill>
                <a:prstClr val="black"/>
              </a:solidFill>
            </a:endParaRPr>
          </a:p>
        </p:txBody>
      </p:sp>
    </p:spTree>
    <p:extLst>
      <p:ext uri="{BB962C8B-B14F-4D97-AF65-F5344CB8AC3E}">
        <p14:creationId xmlns:p14="http://schemas.microsoft.com/office/powerpoint/2010/main" val="13633527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2D43928-2C0B-4958-9A30-4429F50EBACF}" type="datetimeFigureOut">
              <a:rPr lang="en-GB" smtClean="0"/>
              <a:t>26/10/2020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47ED95A-4179-469F-B518-DDEA327859DE}" type="slidenum">
              <a:rPr lang="en-GB" smtClean="0"/>
              <a:t>‹#›</a:t>
            </a:fld>
            <a:endParaRPr lang="en-GB"/>
          </a:p>
        </p:txBody>
      </p:sp>
    </p:spTree>
    <p:extLst>
      <p:ext uri="{BB962C8B-B14F-4D97-AF65-F5344CB8AC3E}">
        <p14:creationId xmlns:p14="http://schemas.microsoft.com/office/powerpoint/2010/main" val="1641049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72D43928-2C0B-4958-9A30-4429F50EBACF}" type="datetimeFigureOut">
              <a:rPr lang="en-GB" smtClean="0"/>
              <a:t>26/10/2020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747ED95A-4179-469F-B518-DDEA327859DE}" type="slidenum">
              <a:rPr lang="en-GB" smtClean="0"/>
              <a:t>‹#›</a:t>
            </a:fld>
            <a:endParaRPr lang="en-GB"/>
          </a:p>
        </p:txBody>
      </p:sp>
    </p:spTree>
    <p:extLst>
      <p:ext uri="{BB962C8B-B14F-4D97-AF65-F5344CB8AC3E}">
        <p14:creationId xmlns:p14="http://schemas.microsoft.com/office/powerpoint/2010/main" val="11955701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72D43928-2C0B-4958-9A30-4429F50EBACF}" type="datetimeFigureOut">
              <a:rPr lang="en-GB" smtClean="0"/>
              <a:t>26/10/2020</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747ED95A-4179-469F-B518-DDEA327859DE}" type="slidenum">
              <a:rPr lang="en-GB" smtClean="0"/>
              <a:t>‹#›</a:t>
            </a:fld>
            <a:endParaRPr lang="en-GB"/>
          </a:p>
        </p:txBody>
      </p:sp>
    </p:spTree>
    <p:extLst>
      <p:ext uri="{BB962C8B-B14F-4D97-AF65-F5344CB8AC3E}">
        <p14:creationId xmlns:p14="http://schemas.microsoft.com/office/powerpoint/2010/main" val="14439354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72D43928-2C0B-4958-9A30-4429F50EBACF}" type="datetimeFigureOut">
              <a:rPr lang="en-GB" smtClean="0"/>
              <a:t>26/10/2020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747ED95A-4179-469F-B518-DDEA327859DE}" type="slidenum">
              <a:rPr lang="en-GB" smtClean="0"/>
              <a:t>‹#›</a:t>
            </a:fld>
            <a:endParaRPr lang="en-GB"/>
          </a:p>
        </p:txBody>
      </p:sp>
    </p:spTree>
    <p:extLst>
      <p:ext uri="{BB962C8B-B14F-4D97-AF65-F5344CB8AC3E}">
        <p14:creationId xmlns:p14="http://schemas.microsoft.com/office/powerpoint/2010/main" val="9363343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2D43928-2C0B-4958-9A30-4429F50EBACF}" type="datetimeFigureOut">
              <a:rPr lang="en-GB" smtClean="0"/>
              <a:t>26/10/2020</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747ED95A-4179-469F-B518-DDEA327859DE}" type="slidenum">
              <a:rPr lang="en-GB" smtClean="0"/>
              <a:t>‹#›</a:t>
            </a:fld>
            <a:endParaRPr lang="en-GB"/>
          </a:p>
        </p:txBody>
      </p:sp>
    </p:spTree>
    <p:extLst>
      <p:ext uri="{BB962C8B-B14F-4D97-AF65-F5344CB8AC3E}">
        <p14:creationId xmlns:p14="http://schemas.microsoft.com/office/powerpoint/2010/main" val="39244026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2D43928-2C0B-4958-9A30-4429F50EBACF}" type="datetimeFigureOut">
              <a:rPr lang="en-GB" smtClean="0"/>
              <a:t>26/10/2020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747ED95A-4179-469F-B518-DDEA327859DE}" type="slidenum">
              <a:rPr lang="en-GB" smtClean="0"/>
              <a:t>‹#›</a:t>
            </a:fld>
            <a:endParaRPr lang="en-GB"/>
          </a:p>
        </p:txBody>
      </p:sp>
    </p:spTree>
    <p:extLst>
      <p:ext uri="{BB962C8B-B14F-4D97-AF65-F5344CB8AC3E}">
        <p14:creationId xmlns:p14="http://schemas.microsoft.com/office/powerpoint/2010/main" val="14774679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2D43928-2C0B-4958-9A30-4429F50EBACF}" type="datetimeFigureOut">
              <a:rPr lang="en-GB" smtClean="0"/>
              <a:t>26/10/2020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747ED95A-4179-469F-B518-DDEA327859DE}" type="slidenum">
              <a:rPr lang="en-GB" smtClean="0"/>
              <a:t>‹#›</a:t>
            </a:fld>
            <a:endParaRPr lang="en-GB"/>
          </a:p>
        </p:txBody>
      </p:sp>
    </p:spTree>
    <p:extLst>
      <p:ext uri="{BB962C8B-B14F-4D97-AF65-F5344CB8AC3E}">
        <p14:creationId xmlns:p14="http://schemas.microsoft.com/office/powerpoint/2010/main" val="1395958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6" Type="http://schemas.openxmlformats.org/officeDocument/2006/relationships/theme" Target="../theme/theme2.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slideLayout" Target="../slideLayouts/slideLayout2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2D43928-2C0B-4958-9A30-4429F50EBACF}" type="datetimeFigureOut">
              <a:rPr lang="en-GB" smtClean="0"/>
              <a:t>26/10/2020</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47ED95A-4179-469F-B518-DDEA327859DE}" type="slidenum">
              <a:rPr lang="en-GB" smtClean="0"/>
              <a:t>‹#›</a:t>
            </a:fld>
            <a:endParaRPr lang="en-GB"/>
          </a:p>
        </p:txBody>
      </p:sp>
    </p:spTree>
    <p:extLst>
      <p:ext uri="{BB962C8B-B14F-4D97-AF65-F5344CB8AC3E}">
        <p14:creationId xmlns:p14="http://schemas.microsoft.com/office/powerpoint/2010/main" val="190932858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9"/>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600">
                <a:solidFill>
                  <a:schemeClr val="tx1">
                    <a:tint val="75000"/>
                  </a:schemeClr>
                </a:solidFill>
              </a:defRPr>
            </a:lvl1pPr>
          </a:lstStyle>
          <a:p>
            <a:pPr defTabSz="609585"/>
            <a:fld id="{7AD7E914-2E24-E44E-8E32-D2278494C075}" type="datetimeFigureOut">
              <a:rPr lang="en-US" smtClean="0">
                <a:solidFill>
                  <a:prstClr val="black">
                    <a:tint val="75000"/>
                  </a:prstClr>
                </a:solidFill>
              </a:rPr>
              <a:pPr defTabSz="609585"/>
              <a:t>10/26/2020</a:t>
            </a:fld>
            <a:endParaRPr lang="en-US">
              <a:solidFill>
                <a:prstClr val="black">
                  <a:tint val="75000"/>
                </a:prstClr>
              </a:solidFill>
            </a:endParaRPr>
          </a:p>
        </p:txBody>
      </p:sp>
    </p:spTree>
    <p:extLst>
      <p:ext uri="{BB962C8B-B14F-4D97-AF65-F5344CB8AC3E}">
        <p14:creationId xmlns:p14="http://schemas.microsoft.com/office/powerpoint/2010/main" val="590059387"/>
      </p:ext>
    </p:extLst>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 id="2147483678" r:id="rId15"/>
  </p:sldLayoutIdLst>
  <p:txStyles>
    <p:titleStyle>
      <a:lvl1pPr algn="ctr" defTabSz="609585" rtl="0" eaLnBrk="1" latinLnBrk="0" hangingPunct="1">
        <a:spcBef>
          <a:spcPct val="0"/>
        </a:spcBef>
        <a:buNone/>
        <a:defRPr sz="5867" kern="1200">
          <a:solidFill>
            <a:schemeClr val="tx1"/>
          </a:solidFill>
          <a:latin typeface="+mj-lt"/>
          <a:ea typeface="+mj-ea"/>
          <a:cs typeface="+mj-cs"/>
        </a:defRPr>
      </a:lvl1pPr>
    </p:titleStyle>
    <p:bodyStyle>
      <a:lvl1pPr marL="457189" indent="-457189" algn="l" defTabSz="609585" rtl="0" eaLnBrk="1" latinLnBrk="0" hangingPunct="1">
        <a:spcBef>
          <a:spcPct val="20000"/>
        </a:spcBef>
        <a:buFont typeface="Arial"/>
        <a:buChar char="•"/>
        <a:defRPr sz="4267" kern="1200">
          <a:solidFill>
            <a:schemeClr val="tx1"/>
          </a:solidFill>
          <a:latin typeface="+mn-lt"/>
          <a:ea typeface="+mn-ea"/>
          <a:cs typeface="+mn-cs"/>
        </a:defRPr>
      </a:lvl1pPr>
      <a:lvl2pPr marL="990575" indent="-380990" algn="l" defTabSz="609585" rtl="0" eaLnBrk="1" latinLnBrk="0" hangingPunct="1">
        <a:spcBef>
          <a:spcPct val="20000"/>
        </a:spcBef>
        <a:buFont typeface="Arial"/>
        <a:buChar char="–"/>
        <a:defRPr sz="3733" kern="1200">
          <a:solidFill>
            <a:schemeClr val="tx1"/>
          </a:solidFill>
          <a:latin typeface="+mn-lt"/>
          <a:ea typeface="+mn-ea"/>
          <a:cs typeface="+mn-cs"/>
        </a:defRPr>
      </a:lvl2pPr>
      <a:lvl3pPr marL="1523962" indent="-304792" algn="l" defTabSz="609585" rtl="0" eaLnBrk="1" latinLnBrk="0" hangingPunct="1">
        <a:spcBef>
          <a:spcPct val="20000"/>
        </a:spcBef>
        <a:buFont typeface="Arial"/>
        <a:buChar char="•"/>
        <a:defRPr sz="3200" kern="1200">
          <a:solidFill>
            <a:schemeClr val="tx1"/>
          </a:solidFill>
          <a:latin typeface="+mn-lt"/>
          <a:ea typeface="+mn-ea"/>
          <a:cs typeface="+mn-cs"/>
        </a:defRPr>
      </a:lvl3pPr>
      <a:lvl4pPr marL="2133547" indent="-304792" algn="l" defTabSz="609585" rtl="0" eaLnBrk="1" latinLnBrk="0" hangingPunct="1">
        <a:spcBef>
          <a:spcPct val="20000"/>
        </a:spcBef>
        <a:buFont typeface="Arial"/>
        <a:buChar char="–"/>
        <a:defRPr sz="2667" kern="1200">
          <a:solidFill>
            <a:schemeClr val="tx1"/>
          </a:solidFill>
          <a:latin typeface="+mn-lt"/>
          <a:ea typeface="+mn-ea"/>
          <a:cs typeface="+mn-cs"/>
        </a:defRPr>
      </a:lvl4pPr>
      <a:lvl5pPr marL="2743131" indent="-304792" algn="l" defTabSz="609585" rtl="0" eaLnBrk="1" latinLnBrk="0" hangingPunct="1">
        <a:spcBef>
          <a:spcPct val="20000"/>
        </a:spcBef>
        <a:buFont typeface="Arial"/>
        <a:buChar char="»"/>
        <a:defRPr sz="2667" kern="1200">
          <a:solidFill>
            <a:schemeClr val="tx1"/>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7.tiff"/><Relationship Id="rId4" Type="http://schemas.openxmlformats.org/officeDocument/2006/relationships/image" Target="../media/image6.jpeg"/></Relationships>
</file>

<file path=ppt/slides/_rels/slide10.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notesSlide" Target="../notesSlides/notesSlide9.xml"/><Relationship Id="rId1" Type="http://schemas.openxmlformats.org/officeDocument/2006/relationships/slideLayout" Target="../slideLayouts/slideLayout28.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11.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0.xml"/><Relationship Id="rId1" Type="http://schemas.openxmlformats.org/officeDocument/2006/relationships/slideLayout" Target="../slideLayouts/slideLayout28.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1.xml"/><Relationship Id="rId1" Type="http://schemas.openxmlformats.org/officeDocument/2006/relationships/slideLayout" Target="../slideLayouts/slideLayout28.xml"/></Relationships>
</file>

<file path=ppt/slides/_rels/slide1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2.xml"/><Relationship Id="rId1" Type="http://schemas.openxmlformats.org/officeDocument/2006/relationships/slideLayout" Target="../slideLayouts/slideLayout28.xml"/><Relationship Id="rId4" Type="http://schemas.openxmlformats.org/officeDocument/2006/relationships/image" Target="../media/image28.png"/></Relationships>
</file>

<file path=ppt/slides/_rels/slide1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3.xml"/><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4.xml"/><Relationship Id="rId1" Type="http://schemas.openxmlformats.org/officeDocument/2006/relationships/slideLayout" Target="../slideLayouts/slideLayout28.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1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5.xml"/><Relationship Id="rId1" Type="http://schemas.openxmlformats.org/officeDocument/2006/relationships/slideLayout" Target="../slideLayouts/slideLayout28.xml"/><Relationship Id="rId4" Type="http://schemas.openxmlformats.org/officeDocument/2006/relationships/image" Target="../media/image34.png"/></Relationships>
</file>

<file path=ppt/slides/_rels/slide1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6.xml"/><Relationship Id="rId1" Type="http://schemas.openxmlformats.org/officeDocument/2006/relationships/slideLayout" Target="../slideLayouts/slideLayout28.xml"/><Relationship Id="rId4" Type="http://schemas.openxmlformats.org/officeDocument/2006/relationships/image" Target="../media/image36.png"/></Relationships>
</file>

<file path=ppt/slides/_rels/slide18.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7.xml"/><Relationship Id="rId1" Type="http://schemas.openxmlformats.org/officeDocument/2006/relationships/slideLayout" Target="../slideLayouts/slideLayout28.xml"/><Relationship Id="rId6" Type="http://schemas.openxmlformats.org/officeDocument/2006/relationships/diagramColors" Target="../diagrams/colors2.xml"/><Relationship Id="rId5" Type="http://schemas.openxmlformats.org/officeDocument/2006/relationships/diagramQuickStyle" Target="../diagrams/quickStyle2.xml"/><Relationship Id="rId10" Type="http://schemas.openxmlformats.org/officeDocument/2006/relationships/image" Target="../media/image25.png"/><Relationship Id="rId4" Type="http://schemas.openxmlformats.org/officeDocument/2006/relationships/diagramLayout" Target="../diagrams/layout2.xml"/><Relationship Id="rId9" Type="http://schemas.openxmlformats.org/officeDocument/2006/relationships/image" Target="../media/image38.png"/></Relationships>
</file>

<file path=ppt/slides/_rels/slide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image" Target="../media/image9.jpeg"/><Relationship Id="rId7" Type="http://schemas.openxmlformats.org/officeDocument/2006/relationships/image" Target="../media/image13.jpeg"/><Relationship Id="rId2" Type="http://schemas.openxmlformats.org/officeDocument/2006/relationships/notesSlide" Target="../notesSlides/notesSlide5.xml"/><Relationship Id="rId1" Type="http://schemas.openxmlformats.org/officeDocument/2006/relationships/slideLayout" Target="../slideLayouts/slideLayout13.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6.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859431" y="5434445"/>
            <a:ext cx="4074724" cy="1029836"/>
          </a:xfrm>
          <a:prstGeom prst="rect">
            <a:avLst/>
          </a:prstGeom>
        </p:spPr>
      </p:pic>
      <p:pic>
        <p:nvPicPr>
          <p:cNvPr id="9" name="Picture 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41403" y="5359659"/>
            <a:ext cx="3770440" cy="1104621"/>
          </a:xfrm>
          <a:prstGeom prst="rect">
            <a:avLst/>
          </a:prstGeom>
        </p:spPr>
      </p:pic>
      <p:pic>
        <p:nvPicPr>
          <p:cNvPr id="3" name="Picture 2"/>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436845" y="3363234"/>
            <a:ext cx="1547622" cy="1662940"/>
          </a:xfrm>
          <a:prstGeom prst="rect">
            <a:avLst/>
          </a:prstGeom>
        </p:spPr>
      </p:pic>
      <p:sp>
        <p:nvSpPr>
          <p:cNvPr id="6" name="Title 1"/>
          <p:cNvSpPr txBox="1">
            <a:spLocks/>
          </p:cNvSpPr>
          <p:nvPr/>
        </p:nvSpPr>
        <p:spPr>
          <a:xfrm>
            <a:off x="952857" y="1218903"/>
            <a:ext cx="10515600" cy="1325563"/>
          </a:xfrm>
          <a:prstGeom prst="roundRect">
            <a:avLst/>
          </a:prstGeom>
          <a:solidFill>
            <a:srgbClr val="09A5B5"/>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n-GB" b="1" dirty="0">
              <a:solidFill>
                <a:schemeClr val="bg1"/>
              </a:solidFill>
              <a:latin typeface="+mn-lt"/>
            </a:endParaRPr>
          </a:p>
        </p:txBody>
      </p:sp>
      <p:sp>
        <p:nvSpPr>
          <p:cNvPr id="7" name="Title 2"/>
          <p:cNvSpPr txBox="1">
            <a:spLocks/>
          </p:cNvSpPr>
          <p:nvPr/>
        </p:nvSpPr>
        <p:spPr>
          <a:xfrm>
            <a:off x="741402" y="393785"/>
            <a:ext cx="10938510" cy="297580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6600" b="1" dirty="0" smtClean="0">
                <a:solidFill>
                  <a:schemeClr val="bg1"/>
                </a:solidFill>
                <a:latin typeface="+mn-lt"/>
              </a:rPr>
              <a:t>Tunnel Tactics</a:t>
            </a:r>
            <a:endParaRPr lang="en-GB" sz="6600" b="1" dirty="0">
              <a:latin typeface="+mn-lt"/>
            </a:endParaRPr>
          </a:p>
        </p:txBody>
      </p:sp>
      <p:sp>
        <p:nvSpPr>
          <p:cNvPr id="10" name="Title 2"/>
          <p:cNvSpPr txBox="1">
            <a:spLocks/>
          </p:cNvSpPr>
          <p:nvPr/>
        </p:nvSpPr>
        <p:spPr>
          <a:xfrm>
            <a:off x="3144637" y="2530624"/>
            <a:ext cx="6132039" cy="80161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b="1" dirty="0" smtClean="0">
                <a:latin typeface="+mn-lt"/>
              </a:rPr>
              <a:t>developed in partnership with </a:t>
            </a:r>
            <a:endParaRPr lang="en-GB" sz="6600" b="1" dirty="0">
              <a:latin typeface="+mn-lt"/>
            </a:endParaRPr>
          </a:p>
        </p:txBody>
      </p:sp>
    </p:spTree>
    <p:extLst>
      <p:ext uri="{BB962C8B-B14F-4D97-AF65-F5344CB8AC3E}">
        <p14:creationId xmlns:p14="http://schemas.microsoft.com/office/powerpoint/2010/main" val="26713881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3954780" cy="6858000"/>
          </a:xfrm>
          <a:prstGeom prst="rect">
            <a:avLst/>
          </a:prstGeom>
          <a:solidFill>
            <a:srgbClr val="09A5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6600" dirty="0" smtClean="0">
                <a:latin typeface="Calibri" panose="020F0502020204030204" pitchFamily="34" charset="0"/>
              </a:rPr>
              <a:t>Tunnel facts</a:t>
            </a:r>
            <a:endParaRPr lang="en-GB" sz="6600" dirty="0">
              <a:latin typeface="Calibri" panose="020F0502020204030204" pitchFamily="34" charset="0"/>
            </a:endParaRPr>
          </a:p>
        </p:txBody>
      </p:sp>
      <p:sp>
        <p:nvSpPr>
          <p:cNvPr id="2" name="TextBox 1"/>
          <p:cNvSpPr txBox="1"/>
          <p:nvPr/>
        </p:nvSpPr>
        <p:spPr>
          <a:xfrm>
            <a:off x="4120411" y="347525"/>
            <a:ext cx="2548890" cy="1021556"/>
          </a:xfrm>
          <a:prstGeom prst="roundRect">
            <a:avLst/>
          </a:prstGeom>
          <a:solidFill>
            <a:srgbClr val="CCE7EB"/>
          </a:solidFill>
          <a:ln>
            <a:noFill/>
          </a:ln>
        </p:spPr>
        <p:txBody>
          <a:bodyPr wrap="square" rtlCol="0">
            <a:spAutoFit/>
          </a:bodyPr>
          <a:lstStyle/>
          <a:p>
            <a:pPr algn="ctr"/>
            <a:r>
              <a:rPr lang="en-GB" dirty="0" smtClean="0">
                <a:latin typeface="Calibri" panose="020F0502020204030204" pitchFamily="34" charset="0"/>
              </a:rPr>
              <a:t>Tunnels can be found in almost every country in the world. </a:t>
            </a:r>
            <a:endParaRPr lang="en-GB" dirty="0">
              <a:latin typeface="Calibri" panose="020F0502020204030204" pitchFamily="34" charset="0"/>
            </a:endParaRPr>
          </a:p>
        </p:txBody>
      </p:sp>
      <p:sp>
        <p:nvSpPr>
          <p:cNvPr id="3" name="TextBox 2"/>
          <p:cNvSpPr txBox="1"/>
          <p:nvPr/>
        </p:nvSpPr>
        <p:spPr>
          <a:xfrm>
            <a:off x="9471138" y="359646"/>
            <a:ext cx="2575627" cy="1328023"/>
          </a:xfrm>
          <a:prstGeom prst="roundRect">
            <a:avLst/>
          </a:prstGeom>
          <a:solidFill>
            <a:srgbClr val="CCE7EB"/>
          </a:solidFill>
          <a:ln>
            <a:noFill/>
          </a:ln>
        </p:spPr>
        <p:txBody>
          <a:bodyPr wrap="square" rtlCol="0">
            <a:spAutoFit/>
          </a:bodyPr>
          <a:lstStyle/>
          <a:p>
            <a:pPr algn="ctr"/>
            <a:r>
              <a:rPr lang="en-GB" dirty="0" smtClean="0">
                <a:latin typeface="Calibri" panose="020F0502020204030204" pitchFamily="34" charset="0"/>
              </a:rPr>
              <a:t>Tunnels can be built for different purposes, people, cars, trains, water, etc.</a:t>
            </a:r>
            <a:endParaRPr lang="en-GB" dirty="0">
              <a:latin typeface="Calibri" panose="020F0502020204030204" pitchFamily="34" charset="0"/>
            </a:endParaRPr>
          </a:p>
        </p:txBody>
      </p:sp>
      <p:sp>
        <p:nvSpPr>
          <p:cNvPr id="5" name="TextBox 4"/>
          <p:cNvSpPr txBox="1"/>
          <p:nvPr/>
        </p:nvSpPr>
        <p:spPr>
          <a:xfrm>
            <a:off x="4120515" y="5167815"/>
            <a:ext cx="2522197" cy="1328023"/>
          </a:xfrm>
          <a:prstGeom prst="roundRect">
            <a:avLst/>
          </a:prstGeom>
          <a:solidFill>
            <a:srgbClr val="CCE7EB"/>
          </a:solidFill>
          <a:ln>
            <a:noFill/>
          </a:ln>
        </p:spPr>
        <p:txBody>
          <a:bodyPr wrap="square" rtlCol="0">
            <a:spAutoFit/>
          </a:bodyPr>
          <a:lstStyle/>
          <a:p>
            <a:pPr algn="ctr"/>
            <a:r>
              <a:rPr lang="en-GB" dirty="0">
                <a:latin typeface="Calibri" panose="020F0502020204030204" pitchFamily="34" charset="0"/>
              </a:rPr>
              <a:t>The first tunnels weren’t used for </a:t>
            </a:r>
            <a:r>
              <a:rPr lang="en-GB" dirty="0" smtClean="0">
                <a:latin typeface="Calibri" panose="020F0502020204030204" pitchFamily="34" charset="0"/>
              </a:rPr>
              <a:t>travelling, </a:t>
            </a:r>
            <a:r>
              <a:rPr lang="en-GB" dirty="0">
                <a:latin typeface="Calibri" panose="020F0502020204030204" pitchFamily="34" charset="0"/>
              </a:rPr>
              <a:t>but for carrying water.</a:t>
            </a:r>
          </a:p>
        </p:txBody>
      </p:sp>
      <p:sp>
        <p:nvSpPr>
          <p:cNvPr id="6" name="TextBox 5"/>
          <p:cNvSpPr txBox="1"/>
          <p:nvPr/>
        </p:nvSpPr>
        <p:spPr>
          <a:xfrm>
            <a:off x="6850101" y="2710046"/>
            <a:ext cx="2455406" cy="1328023"/>
          </a:xfrm>
          <a:prstGeom prst="roundRect">
            <a:avLst/>
          </a:prstGeom>
          <a:solidFill>
            <a:srgbClr val="CCE7EB"/>
          </a:solidFill>
          <a:ln>
            <a:noFill/>
          </a:ln>
        </p:spPr>
        <p:txBody>
          <a:bodyPr wrap="square" rtlCol="0">
            <a:spAutoFit/>
          </a:bodyPr>
          <a:lstStyle/>
          <a:p>
            <a:pPr algn="ctr"/>
            <a:r>
              <a:rPr lang="en-GB" dirty="0" smtClean="0">
                <a:latin typeface="Calibri" panose="020F0502020204030204" pitchFamily="34" charset="0"/>
              </a:rPr>
              <a:t>There are 3 main types of tunnels, made to go through soil, rock or water. </a:t>
            </a:r>
            <a:endParaRPr lang="en-GB" dirty="0">
              <a:latin typeface="Calibri" panose="020F0502020204030204" pitchFamily="34" charset="0"/>
            </a:endParaRPr>
          </a:p>
        </p:txBody>
      </p:sp>
      <p:sp>
        <p:nvSpPr>
          <p:cNvPr id="7" name="TextBox 6"/>
          <p:cNvSpPr txBox="1"/>
          <p:nvPr/>
        </p:nvSpPr>
        <p:spPr>
          <a:xfrm>
            <a:off x="9471528" y="4861348"/>
            <a:ext cx="2575237" cy="1634490"/>
          </a:xfrm>
          <a:prstGeom prst="roundRect">
            <a:avLst/>
          </a:prstGeom>
          <a:solidFill>
            <a:srgbClr val="CCE7EB"/>
          </a:solidFill>
          <a:ln>
            <a:noFill/>
          </a:ln>
        </p:spPr>
        <p:txBody>
          <a:bodyPr wrap="square" rtlCol="0">
            <a:spAutoFit/>
          </a:bodyPr>
          <a:lstStyle/>
          <a:p>
            <a:pPr algn="ctr"/>
            <a:r>
              <a:rPr lang="en-GB" dirty="0" smtClean="0">
                <a:latin typeface="Calibri" panose="020F0502020204030204" pitchFamily="34" charset="0"/>
              </a:rPr>
              <a:t>Tunnels can be many different shapes including round, rectangular and egg shaped. </a:t>
            </a:r>
            <a:endParaRPr lang="en-GB" dirty="0">
              <a:latin typeface="Calibri" panose="020F0502020204030204" pitchFamily="34" charset="0"/>
            </a:endParaRPr>
          </a:p>
        </p:txBody>
      </p:sp>
      <p:pic>
        <p:nvPicPr>
          <p:cNvPr id="13" name="Picture 1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850101" y="358333"/>
            <a:ext cx="2455406" cy="1572199"/>
          </a:xfrm>
          <a:prstGeom prst="rect">
            <a:avLst/>
          </a:prstGeom>
          <a:ln>
            <a:solidFill>
              <a:schemeClr val="tx1"/>
            </a:solidFill>
          </a:ln>
        </p:spPr>
      </p:pic>
      <p:pic>
        <p:nvPicPr>
          <p:cNvPr id="16" name="Picture 1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471138" y="2455559"/>
            <a:ext cx="2568983" cy="1709304"/>
          </a:xfrm>
          <a:prstGeom prst="rect">
            <a:avLst/>
          </a:prstGeom>
          <a:ln>
            <a:solidFill>
              <a:schemeClr val="tx1"/>
            </a:solidFill>
          </a:ln>
        </p:spPr>
      </p:pic>
      <p:pic>
        <p:nvPicPr>
          <p:cNvPr id="17" name="Picture 16"/>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120515" y="2406076"/>
            <a:ext cx="2563956" cy="1709304"/>
          </a:xfrm>
          <a:prstGeom prst="rect">
            <a:avLst/>
          </a:prstGeom>
          <a:ln>
            <a:solidFill>
              <a:schemeClr val="tx1"/>
            </a:solidFill>
          </a:ln>
        </p:spPr>
      </p:pic>
      <p:pic>
        <p:nvPicPr>
          <p:cNvPr id="18" name="Picture 17"/>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850101" y="4855507"/>
            <a:ext cx="2446022" cy="1640331"/>
          </a:xfrm>
          <a:prstGeom prst="rect">
            <a:avLst/>
          </a:prstGeom>
          <a:ln>
            <a:solidFill>
              <a:schemeClr val="tx1"/>
            </a:solidFill>
          </a:ln>
        </p:spPr>
      </p:pic>
      <p:pic>
        <p:nvPicPr>
          <p:cNvPr id="9" name="Picture 8"/>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2737646" y="3192339"/>
            <a:ext cx="2452723" cy="2452723"/>
          </a:xfrm>
          <a:prstGeom prst="rect">
            <a:avLst/>
          </a:prstGeom>
        </p:spPr>
      </p:pic>
      <p:pic>
        <p:nvPicPr>
          <p:cNvPr id="2050" name="Picture 2" descr="Tunnel, Train, Sign, Symbol"/>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99698" y="358333"/>
            <a:ext cx="2155384" cy="18742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0140018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0" name="Diagram 29"/>
          <p:cNvGraphicFramePr/>
          <p:nvPr>
            <p:extLst>
              <p:ext uri="{D42A27DB-BD31-4B8C-83A1-F6EECF244321}">
                <p14:modId xmlns:p14="http://schemas.microsoft.com/office/powerpoint/2010/main" val="1605141737"/>
              </p:ext>
            </p:extLst>
          </p:nvPr>
        </p:nvGraphicFramePr>
        <p:xfrm>
          <a:off x="4016993" y="116958"/>
          <a:ext cx="8175007" cy="659218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Rectangle 3"/>
          <p:cNvSpPr/>
          <p:nvPr/>
        </p:nvSpPr>
        <p:spPr>
          <a:xfrm>
            <a:off x="0" y="0"/>
            <a:ext cx="3954780" cy="6858000"/>
          </a:xfrm>
          <a:prstGeom prst="rect">
            <a:avLst/>
          </a:prstGeom>
          <a:solidFill>
            <a:srgbClr val="09A5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GB" sz="6600" dirty="0" smtClean="0">
              <a:latin typeface="Calibri" panose="020F0502020204030204" pitchFamily="34" charset="0"/>
            </a:endParaRPr>
          </a:p>
          <a:p>
            <a:pPr algn="ctr"/>
            <a:r>
              <a:rPr lang="en-GB" sz="6600" dirty="0" smtClean="0">
                <a:latin typeface="Calibri" panose="020F0502020204030204" pitchFamily="34" charset="0"/>
              </a:rPr>
              <a:t>Tunnel related  careers </a:t>
            </a:r>
            <a:endParaRPr lang="en-GB" sz="6600" dirty="0">
              <a:latin typeface="Calibri" panose="020F0502020204030204" pitchFamily="34" charset="0"/>
            </a:endParaRPr>
          </a:p>
        </p:txBody>
      </p:sp>
      <p:sp>
        <p:nvSpPr>
          <p:cNvPr id="19" name="TextBox 18"/>
          <p:cNvSpPr txBox="1"/>
          <p:nvPr/>
        </p:nvSpPr>
        <p:spPr>
          <a:xfrm>
            <a:off x="4244540" y="5692362"/>
            <a:ext cx="1003673" cy="584775"/>
          </a:xfrm>
          <a:prstGeom prst="rect">
            <a:avLst/>
          </a:prstGeom>
          <a:noFill/>
        </p:spPr>
        <p:txBody>
          <a:bodyPr wrap="none" rtlCol="0">
            <a:spAutoFit/>
          </a:bodyPr>
          <a:lstStyle/>
          <a:p>
            <a:pPr algn="ctr"/>
            <a:r>
              <a:rPr lang="en-GB" sz="1600" dirty="0" smtClean="0">
                <a:latin typeface="Calibri" panose="020F0502020204030204" pitchFamily="34" charset="0"/>
              </a:rPr>
              <a:t>Crane </a:t>
            </a:r>
          </a:p>
          <a:p>
            <a:pPr algn="ctr"/>
            <a:r>
              <a:rPr lang="en-GB" sz="1600" dirty="0" smtClean="0">
                <a:latin typeface="Calibri" panose="020F0502020204030204" pitchFamily="34" charset="0"/>
              </a:rPr>
              <a:t>Operative</a:t>
            </a:r>
            <a:endParaRPr lang="en-GB" sz="1600" dirty="0">
              <a:latin typeface="Calibri" panose="020F0502020204030204" pitchFamily="34" charset="0"/>
            </a:endParaRPr>
          </a:p>
        </p:txBody>
      </p:sp>
      <p:sp>
        <p:nvSpPr>
          <p:cNvPr id="21" name="TextBox 20"/>
          <p:cNvSpPr txBox="1"/>
          <p:nvPr/>
        </p:nvSpPr>
        <p:spPr>
          <a:xfrm>
            <a:off x="5040527" y="2561347"/>
            <a:ext cx="920444" cy="584775"/>
          </a:xfrm>
          <a:prstGeom prst="rect">
            <a:avLst/>
          </a:prstGeom>
          <a:noFill/>
        </p:spPr>
        <p:txBody>
          <a:bodyPr wrap="none" rtlCol="0">
            <a:spAutoFit/>
          </a:bodyPr>
          <a:lstStyle/>
          <a:p>
            <a:pPr algn="ctr"/>
            <a:r>
              <a:rPr lang="en-GB" sz="1600" dirty="0" smtClean="0">
                <a:latin typeface="Calibri" panose="020F0502020204030204" pitchFamily="34" charset="0"/>
              </a:rPr>
              <a:t>Civil </a:t>
            </a:r>
          </a:p>
          <a:p>
            <a:pPr algn="ctr"/>
            <a:r>
              <a:rPr lang="en-GB" sz="1600" dirty="0" smtClean="0">
                <a:latin typeface="Calibri" panose="020F0502020204030204" pitchFamily="34" charset="0"/>
              </a:rPr>
              <a:t>Engineer</a:t>
            </a:r>
            <a:endParaRPr lang="en-GB" sz="1600" dirty="0">
              <a:latin typeface="Calibri" panose="020F0502020204030204" pitchFamily="34" charset="0"/>
            </a:endParaRPr>
          </a:p>
        </p:txBody>
      </p:sp>
      <p:sp>
        <p:nvSpPr>
          <p:cNvPr id="22" name="TextBox 21"/>
          <p:cNvSpPr txBox="1"/>
          <p:nvPr/>
        </p:nvSpPr>
        <p:spPr>
          <a:xfrm>
            <a:off x="4841559" y="3657457"/>
            <a:ext cx="1443087" cy="584775"/>
          </a:xfrm>
          <a:prstGeom prst="rect">
            <a:avLst/>
          </a:prstGeom>
          <a:noFill/>
        </p:spPr>
        <p:txBody>
          <a:bodyPr wrap="none" rtlCol="0">
            <a:spAutoFit/>
          </a:bodyPr>
          <a:lstStyle/>
          <a:p>
            <a:pPr algn="ctr"/>
            <a:r>
              <a:rPr lang="en-GB" sz="1600" dirty="0" smtClean="0">
                <a:latin typeface="Calibri" panose="020F0502020204030204" pitchFamily="34" charset="0"/>
              </a:rPr>
              <a:t>Environmental </a:t>
            </a:r>
          </a:p>
          <a:p>
            <a:pPr algn="ctr"/>
            <a:r>
              <a:rPr lang="en-GB" sz="1600" dirty="0" smtClean="0">
                <a:latin typeface="Calibri" panose="020F0502020204030204" pitchFamily="34" charset="0"/>
              </a:rPr>
              <a:t>Advisor</a:t>
            </a:r>
            <a:endParaRPr lang="en-GB" sz="1600" dirty="0">
              <a:latin typeface="Calibri" panose="020F0502020204030204" pitchFamily="34" charset="0"/>
            </a:endParaRPr>
          </a:p>
        </p:txBody>
      </p:sp>
      <p:sp>
        <p:nvSpPr>
          <p:cNvPr id="23" name="TextBox 22"/>
          <p:cNvSpPr txBox="1"/>
          <p:nvPr/>
        </p:nvSpPr>
        <p:spPr>
          <a:xfrm>
            <a:off x="4628066" y="4688526"/>
            <a:ext cx="1318887" cy="584775"/>
          </a:xfrm>
          <a:prstGeom prst="rect">
            <a:avLst/>
          </a:prstGeom>
          <a:noFill/>
        </p:spPr>
        <p:txBody>
          <a:bodyPr wrap="none" rtlCol="0">
            <a:spAutoFit/>
          </a:bodyPr>
          <a:lstStyle/>
          <a:p>
            <a:pPr algn="ctr"/>
            <a:r>
              <a:rPr lang="en-GB" sz="1600" dirty="0" smtClean="0">
                <a:latin typeface="Calibri" panose="020F0502020204030204" pitchFamily="34" charset="0"/>
              </a:rPr>
              <a:t>Geotechnical </a:t>
            </a:r>
          </a:p>
          <a:p>
            <a:pPr algn="ctr"/>
            <a:r>
              <a:rPr lang="en-GB" sz="1600" dirty="0" smtClean="0">
                <a:latin typeface="Calibri" panose="020F0502020204030204" pitchFamily="34" charset="0"/>
              </a:rPr>
              <a:t>Engineer</a:t>
            </a:r>
            <a:endParaRPr lang="en-GB" sz="1600" dirty="0">
              <a:latin typeface="Calibri" panose="020F0502020204030204" pitchFamily="34" charset="0"/>
            </a:endParaRPr>
          </a:p>
        </p:txBody>
      </p:sp>
      <p:sp>
        <p:nvSpPr>
          <p:cNvPr id="20" name="TextBox 19"/>
          <p:cNvSpPr txBox="1"/>
          <p:nvPr/>
        </p:nvSpPr>
        <p:spPr>
          <a:xfrm>
            <a:off x="4710212" y="1474682"/>
            <a:ext cx="1146660" cy="830997"/>
          </a:xfrm>
          <a:prstGeom prst="rect">
            <a:avLst/>
          </a:prstGeom>
          <a:noFill/>
        </p:spPr>
        <p:txBody>
          <a:bodyPr wrap="none" rtlCol="0">
            <a:spAutoFit/>
          </a:bodyPr>
          <a:lstStyle/>
          <a:p>
            <a:pPr algn="ctr"/>
            <a:r>
              <a:rPr lang="en-GB" sz="1600" dirty="0" smtClean="0">
                <a:latin typeface="Calibri" panose="020F0502020204030204" pitchFamily="34" charset="0"/>
              </a:rPr>
              <a:t>Apprentice </a:t>
            </a:r>
          </a:p>
          <a:p>
            <a:pPr algn="ctr"/>
            <a:r>
              <a:rPr lang="en-GB" sz="1600" dirty="0" smtClean="0">
                <a:latin typeface="Calibri" panose="020F0502020204030204" pitchFamily="34" charset="0"/>
              </a:rPr>
              <a:t>Tunnelling </a:t>
            </a:r>
          </a:p>
          <a:p>
            <a:pPr algn="ctr"/>
            <a:r>
              <a:rPr lang="en-GB" sz="1600" dirty="0">
                <a:latin typeface="Calibri" panose="020F0502020204030204" pitchFamily="34" charset="0"/>
              </a:rPr>
              <a:t>O</a:t>
            </a:r>
            <a:r>
              <a:rPr lang="en-GB" sz="1600" dirty="0" smtClean="0">
                <a:latin typeface="Calibri" panose="020F0502020204030204" pitchFamily="34" charset="0"/>
              </a:rPr>
              <a:t>perative</a:t>
            </a:r>
            <a:endParaRPr lang="en-GB" sz="1600" dirty="0">
              <a:latin typeface="Calibri" panose="020F0502020204030204" pitchFamily="34" charset="0"/>
            </a:endParaRPr>
          </a:p>
        </p:txBody>
      </p:sp>
      <p:sp>
        <p:nvSpPr>
          <p:cNvPr id="25" name="TextBox 24"/>
          <p:cNvSpPr txBox="1"/>
          <p:nvPr/>
        </p:nvSpPr>
        <p:spPr>
          <a:xfrm>
            <a:off x="4198741" y="520563"/>
            <a:ext cx="971163" cy="584775"/>
          </a:xfrm>
          <a:prstGeom prst="rect">
            <a:avLst/>
          </a:prstGeom>
          <a:noFill/>
        </p:spPr>
        <p:txBody>
          <a:bodyPr wrap="none" rtlCol="0">
            <a:spAutoFit/>
          </a:bodyPr>
          <a:lstStyle/>
          <a:p>
            <a:r>
              <a:rPr lang="en-GB" sz="1600" dirty="0" smtClean="0">
                <a:latin typeface="Calibri" panose="020F0502020204030204" pitchFamily="34" charset="0"/>
              </a:rPr>
              <a:t>Quantity </a:t>
            </a:r>
          </a:p>
          <a:p>
            <a:r>
              <a:rPr lang="en-GB" sz="1600" dirty="0" smtClean="0">
                <a:latin typeface="Calibri" panose="020F0502020204030204" pitchFamily="34" charset="0"/>
              </a:rPr>
              <a:t>Surveyor </a:t>
            </a:r>
            <a:endParaRPr lang="en-GB" sz="1600" dirty="0">
              <a:latin typeface="Calibri" panose="020F0502020204030204" pitchFamily="34" charset="0"/>
            </a:endParaRPr>
          </a:p>
        </p:txBody>
      </p:sp>
      <p:pic>
        <p:nvPicPr>
          <p:cNvPr id="3074" name="Picture 2" descr="Woman, Engineer, Work, Worker, Lady, Plans, Helmet"/>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028897" y="4254689"/>
            <a:ext cx="1812908" cy="20427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836669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3954780" cy="6858000"/>
          </a:xfrm>
          <a:prstGeom prst="rect">
            <a:avLst/>
          </a:prstGeom>
          <a:solidFill>
            <a:srgbClr val="09A5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6600" dirty="0">
                <a:latin typeface="Calibri" panose="020F0502020204030204" pitchFamily="34" charset="0"/>
              </a:rPr>
              <a:t>T</a:t>
            </a:r>
            <a:r>
              <a:rPr lang="en-GB" sz="6600" dirty="0" smtClean="0">
                <a:latin typeface="Calibri" panose="020F0502020204030204" pitchFamily="34" charset="0"/>
              </a:rPr>
              <a:t>unnels </a:t>
            </a:r>
          </a:p>
          <a:p>
            <a:pPr algn="ctr"/>
            <a:r>
              <a:rPr lang="en-GB" sz="6600" dirty="0" smtClean="0">
                <a:latin typeface="Calibri" panose="020F0502020204030204" pitchFamily="34" charset="0"/>
              </a:rPr>
              <a:t>&amp; forces</a:t>
            </a:r>
            <a:endParaRPr lang="en-GB" sz="6600" dirty="0">
              <a:latin typeface="Calibri" panose="020F0502020204030204" pitchFamily="34" charset="0"/>
            </a:endParaRP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49240" y="1699748"/>
            <a:ext cx="5754843" cy="3843801"/>
          </a:xfrm>
          <a:prstGeom prst="rect">
            <a:avLst/>
          </a:prstGeom>
        </p:spPr>
      </p:pic>
    </p:spTree>
    <p:extLst>
      <p:ext uri="{BB962C8B-B14F-4D97-AF65-F5344CB8AC3E}">
        <p14:creationId xmlns:p14="http://schemas.microsoft.com/office/powerpoint/2010/main" val="25629720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3954780" cy="6858000"/>
          </a:xfrm>
          <a:prstGeom prst="rect">
            <a:avLst/>
          </a:prstGeom>
          <a:solidFill>
            <a:srgbClr val="09A5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6600" dirty="0" smtClean="0">
                <a:latin typeface="Calibri" panose="020F0502020204030204" pitchFamily="34" charset="0"/>
              </a:rPr>
              <a:t>What is a force?</a:t>
            </a:r>
            <a:endParaRPr lang="en-GB" sz="6600" dirty="0">
              <a:latin typeface="Calibri" panose="020F0502020204030204" pitchFamily="34" charset="0"/>
            </a:endParaRPr>
          </a:p>
        </p:txBody>
      </p:sp>
      <p:pic>
        <p:nvPicPr>
          <p:cNvPr id="7" name="Picture 2" descr="Push, Pushing, Move, Moving Action, Body"/>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flipH="1">
            <a:off x="6438377" y="3717670"/>
            <a:ext cx="1427588" cy="1394770"/>
          </a:xfrm>
          <a:prstGeom prst="rect">
            <a:avLst/>
          </a:prstGeom>
          <a:noFill/>
          <a:extLst>
            <a:ext uri="{909E8E84-426E-40DD-AFC4-6F175D3DCCD1}">
              <a14:hiddenFill xmlns:a14="http://schemas.microsoft.com/office/drawing/2010/main">
                <a:solidFill>
                  <a:srgbClr val="FFFFFF"/>
                </a:solidFill>
              </a14:hiddenFill>
            </a:ext>
          </a:extLst>
        </p:spPr>
      </p:pic>
      <p:sp>
        <p:nvSpPr>
          <p:cNvPr id="4" name="Oval 3"/>
          <p:cNvSpPr/>
          <p:nvPr/>
        </p:nvSpPr>
        <p:spPr>
          <a:xfrm>
            <a:off x="5781976" y="3717670"/>
            <a:ext cx="628047" cy="665148"/>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5" name="TextBox 4"/>
          <p:cNvSpPr txBox="1"/>
          <p:nvPr/>
        </p:nvSpPr>
        <p:spPr>
          <a:xfrm>
            <a:off x="9784641" y="1515343"/>
            <a:ext cx="1657825" cy="769441"/>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pPr algn="ctr"/>
            <a:r>
              <a:rPr lang="en-GB" sz="4400" b="1" dirty="0" smtClean="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PULL</a:t>
            </a:r>
            <a:endParaRPr lang="en-GB" dirty="0"/>
          </a:p>
        </p:txBody>
      </p:sp>
      <p:sp>
        <p:nvSpPr>
          <p:cNvPr id="9" name="TextBox 8"/>
          <p:cNvSpPr txBox="1"/>
          <p:nvPr/>
        </p:nvSpPr>
        <p:spPr>
          <a:xfrm>
            <a:off x="5209831" y="1539590"/>
            <a:ext cx="1752403" cy="769441"/>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n-GB" sz="4400" b="1" dirty="0" smtClean="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PUSH</a:t>
            </a:r>
            <a:endParaRPr lang="en-GB" sz="44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endParaRPr>
          </a:p>
        </p:txBody>
      </p:sp>
      <p:pic>
        <p:nvPicPr>
          <p:cNvPr id="10" name="Picture 2" descr="Push, Pushing, Move, Moving Action, Body"/>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326034" y="3685433"/>
            <a:ext cx="1427588" cy="1394770"/>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7955404" y="3183227"/>
            <a:ext cx="954107" cy="707886"/>
          </a:xfrm>
          <a:prstGeom prst="rect">
            <a:avLst/>
          </a:prstGeom>
          <a:ln>
            <a:solidFill>
              <a:schemeClr val="accent3"/>
            </a:solidFill>
          </a:ln>
        </p:spPr>
        <p:style>
          <a:lnRef idx="2">
            <a:schemeClr val="accent5"/>
          </a:lnRef>
          <a:fillRef idx="1">
            <a:schemeClr val="lt1"/>
          </a:fillRef>
          <a:effectRef idx="0">
            <a:schemeClr val="accent5"/>
          </a:effectRef>
          <a:fontRef idx="minor">
            <a:schemeClr val="dk1"/>
          </a:fontRef>
        </p:style>
        <p:txBody>
          <a:bodyPr wrap="none" rtlCol="0">
            <a:spAutoFit/>
          </a:bodyPr>
          <a:lstStyle/>
          <a:p>
            <a:r>
              <a:rPr lang="en-GB" sz="4000" b="1" dirty="0" smtClean="0">
                <a:ln w="22225">
                  <a:solidFill>
                    <a:schemeClr val="accent2"/>
                  </a:solidFill>
                  <a:prstDash val="solid"/>
                </a:ln>
                <a:solidFill>
                  <a:schemeClr val="accent2">
                    <a:lumMod val="40000"/>
                    <a:lumOff val="60000"/>
                  </a:schemeClr>
                </a:solidFill>
              </a:rPr>
              <a:t>OR</a:t>
            </a:r>
            <a:endParaRPr lang="en-GB" sz="44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endParaRPr>
          </a:p>
        </p:txBody>
      </p:sp>
      <p:pic>
        <p:nvPicPr>
          <p:cNvPr id="4098" name="Picture 2" descr="Silhouette, Relationship, Conflict, Arguing, Husban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323629" y="3499717"/>
            <a:ext cx="2547696" cy="16719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439245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additive="base">
                                        <p:cTn id="29" dur="500" fill="hold"/>
                                        <p:tgtEl>
                                          <p:spTgt spid="5"/>
                                        </p:tgtEl>
                                        <p:attrNameLst>
                                          <p:attrName>ppt_x</p:attrName>
                                        </p:attrNameLst>
                                      </p:cBhvr>
                                      <p:tavLst>
                                        <p:tav tm="0">
                                          <p:val>
                                            <p:strVal val="#ppt_x"/>
                                          </p:val>
                                        </p:tav>
                                        <p:tav tm="100000">
                                          <p:val>
                                            <p:strVal val="#ppt_x"/>
                                          </p:val>
                                        </p:tav>
                                      </p:tavLst>
                                    </p:anim>
                                    <p:anim calcmode="lin" valueType="num">
                                      <p:cBhvr additive="base">
                                        <p:cTn id="30" dur="500" fill="hold"/>
                                        <p:tgtEl>
                                          <p:spTgt spid="5"/>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4098"/>
                                        </p:tgtEl>
                                        <p:attrNameLst>
                                          <p:attrName>style.visibility</p:attrName>
                                        </p:attrNameLst>
                                      </p:cBhvr>
                                      <p:to>
                                        <p:strVal val="visible"/>
                                      </p:to>
                                    </p:set>
                                    <p:anim calcmode="lin" valueType="num">
                                      <p:cBhvr additive="base">
                                        <p:cTn id="33" dur="500" fill="hold"/>
                                        <p:tgtEl>
                                          <p:spTgt spid="4098"/>
                                        </p:tgtEl>
                                        <p:attrNameLst>
                                          <p:attrName>ppt_x</p:attrName>
                                        </p:attrNameLst>
                                      </p:cBhvr>
                                      <p:tavLst>
                                        <p:tav tm="0">
                                          <p:val>
                                            <p:strVal val="#ppt_x"/>
                                          </p:val>
                                        </p:tav>
                                        <p:tav tm="100000">
                                          <p:val>
                                            <p:strVal val="#ppt_x"/>
                                          </p:val>
                                        </p:tav>
                                      </p:tavLst>
                                    </p:anim>
                                    <p:anim calcmode="lin" valueType="num">
                                      <p:cBhvr additive="base">
                                        <p:cTn id="34" dur="500" fill="hold"/>
                                        <p:tgtEl>
                                          <p:spTgt spid="409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9" grpId="0" animBg="1"/>
      <p:bldP spid="1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l="5347" t="8534" r="6876"/>
          <a:stretch/>
        </p:blipFill>
        <p:spPr>
          <a:xfrm>
            <a:off x="4326192" y="266752"/>
            <a:ext cx="7486372" cy="5200705"/>
          </a:xfrm>
          <a:prstGeom prst="rect">
            <a:avLst/>
          </a:prstGeom>
        </p:spPr>
      </p:pic>
      <p:sp>
        <p:nvSpPr>
          <p:cNvPr id="24" name="Rectangle 23"/>
          <p:cNvSpPr/>
          <p:nvPr/>
        </p:nvSpPr>
        <p:spPr>
          <a:xfrm>
            <a:off x="0" y="0"/>
            <a:ext cx="3797617" cy="6858000"/>
          </a:xfrm>
          <a:prstGeom prst="rect">
            <a:avLst/>
          </a:prstGeom>
          <a:solidFill>
            <a:srgbClr val="09A5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600" dirty="0" smtClean="0">
                <a:latin typeface="Calibri" panose="020F0502020204030204" pitchFamily="34" charset="0"/>
              </a:rPr>
              <a:t>What forces do you think will act on the tunnel?</a:t>
            </a:r>
          </a:p>
        </p:txBody>
      </p:sp>
      <p:sp>
        <p:nvSpPr>
          <p:cNvPr id="8" name="TextBox 7"/>
          <p:cNvSpPr txBox="1"/>
          <p:nvPr/>
        </p:nvSpPr>
        <p:spPr>
          <a:xfrm>
            <a:off x="4361323" y="5651746"/>
            <a:ext cx="1578061" cy="523220"/>
          </a:xfrm>
          <a:prstGeom prst="rect">
            <a:avLst/>
          </a:prstGeom>
          <a:noFill/>
        </p:spPr>
        <p:txBody>
          <a:bodyPr wrap="none" rtlCol="0">
            <a:spAutoFit/>
          </a:bodyPr>
          <a:lstStyle/>
          <a:p>
            <a:pPr algn="ctr"/>
            <a:r>
              <a:rPr lang="en-GB" sz="1400" dirty="0" smtClean="0">
                <a:latin typeface="Calibri" panose="020F0502020204030204" pitchFamily="34" charset="0"/>
              </a:rPr>
              <a:t>Force from ground </a:t>
            </a:r>
          </a:p>
          <a:p>
            <a:pPr algn="ctr"/>
            <a:r>
              <a:rPr lang="en-GB" sz="1400" dirty="0" smtClean="0">
                <a:latin typeface="Calibri" panose="020F0502020204030204" pitchFamily="34" charset="0"/>
              </a:rPr>
              <a:t>on tunnel </a:t>
            </a:r>
            <a:endParaRPr lang="en-GB" sz="1400" dirty="0">
              <a:latin typeface="Calibri" panose="020F0502020204030204" pitchFamily="34" charset="0"/>
            </a:endParaRPr>
          </a:p>
        </p:txBody>
      </p:sp>
      <p:sp>
        <p:nvSpPr>
          <p:cNvPr id="31" name="TextBox 30"/>
          <p:cNvSpPr txBox="1"/>
          <p:nvPr/>
        </p:nvSpPr>
        <p:spPr>
          <a:xfrm>
            <a:off x="4361323" y="6359255"/>
            <a:ext cx="1531253" cy="523220"/>
          </a:xfrm>
          <a:prstGeom prst="rect">
            <a:avLst/>
          </a:prstGeom>
          <a:noFill/>
        </p:spPr>
        <p:txBody>
          <a:bodyPr wrap="none" rtlCol="0">
            <a:spAutoFit/>
          </a:bodyPr>
          <a:lstStyle/>
          <a:p>
            <a:pPr algn="ctr"/>
            <a:r>
              <a:rPr lang="en-GB" sz="1400" dirty="0" smtClean="0">
                <a:latin typeface="Calibri" panose="020F0502020204030204" pitchFamily="34" charset="0"/>
              </a:rPr>
              <a:t>Force from tunnel </a:t>
            </a:r>
          </a:p>
          <a:p>
            <a:pPr algn="ctr"/>
            <a:r>
              <a:rPr lang="en-GB" sz="1400" dirty="0" smtClean="0">
                <a:latin typeface="Calibri" panose="020F0502020204030204" pitchFamily="34" charset="0"/>
              </a:rPr>
              <a:t>on ground </a:t>
            </a:r>
            <a:endParaRPr lang="en-GB" sz="1400" dirty="0">
              <a:latin typeface="Calibri" panose="020F0502020204030204" pitchFamily="34" charset="0"/>
            </a:endParaRPr>
          </a:p>
        </p:txBody>
      </p:sp>
      <p:sp>
        <p:nvSpPr>
          <p:cNvPr id="25" name="Down Arrow 24"/>
          <p:cNvSpPr/>
          <p:nvPr/>
        </p:nvSpPr>
        <p:spPr>
          <a:xfrm rot="10800000">
            <a:off x="3959847" y="6304566"/>
            <a:ext cx="286482" cy="503704"/>
          </a:xfrm>
          <a:prstGeom prst="downArrow">
            <a:avLst/>
          </a:prstGeom>
          <a:solidFill>
            <a:schemeClr val="accent4">
              <a:lumMod val="60000"/>
              <a:lumOff val="40000"/>
            </a:schemeClr>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33" name="Down Arrow 32"/>
          <p:cNvSpPr/>
          <p:nvPr/>
        </p:nvSpPr>
        <p:spPr>
          <a:xfrm rot="10800000">
            <a:off x="3959847" y="5522778"/>
            <a:ext cx="286482" cy="503704"/>
          </a:xfrm>
          <a:prstGeom prst="downArrow">
            <a:avLst/>
          </a:prstGeom>
          <a:solidFill>
            <a:srgbClr val="7030A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34" name="Down Arrow 33"/>
          <p:cNvSpPr/>
          <p:nvPr/>
        </p:nvSpPr>
        <p:spPr>
          <a:xfrm rot="10800000">
            <a:off x="7744702" y="4772426"/>
            <a:ext cx="286482" cy="503704"/>
          </a:xfrm>
          <a:prstGeom prst="downArrow">
            <a:avLst/>
          </a:prstGeom>
          <a:solidFill>
            <a:schemeClr val="accent4">
              <a:lumMod val="60000"/>
              <a:lumOff val="40000"/>
            </a:schemeClr>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35" name="Down Arrow 34"/>
          <p:cNvSpPr/>
          <p:nvPr/>
        </p:nvSpPr>
        <p:spPr>
          <a:xfrm>
            <a:off x="7744702" y="2295050"/>
            <a:ext cx="286482" cy="503704"/>
          </a:xfrm>
          <a:prstGeom prst="downArrow">
            <a:avLst/>
          </a:prstGeom>
          <a:solidFill>
            <a:schemeClr val="accent4">
              <a:lumMod val="60000"/>
              <a:lumOff val="40000"/>
            </a:schemeClr>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36" name="Down Arrow 35"/>
          <p:cNvSpPr/>
          <p:nvPr/>
        </p:nvSpPr>
        <p:spPr>
          <a:xfrm rot="16200000">
            <a:off x="5811493" y="3752911"/>
            <a:ext cx="286482" cy="503704"/>
          </a:xfrm>
          <a:prstGeom prst="downArrow">
            <a:avLst/>
          </a:prstGeom>
          <a:solidFill>
            <a:schemeClr val="accent4">
              <a:lumMod val="60000"/>
              <a:lumOff val="40000"/>
            </a:schemeClr>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37" name="Down Arrow 36"/>
          <p:cNvSpPr/>
          <p:nvPr/>
        </p:nvSpPr>
        <p:spPr>
          <a:xfrm rot="5400000">
            <a:off x="9579505" y="3752911"/>
            <a:ext cx="286482" cy="503704"/>
          </a:xfrm>
          <a:prstGeom prst="downArrow">
            <a:avLst/>
          </a:prstGeom>
          <a:solidFill>
            <a:schemeClr val="accent4">
              <a:lumMod val="60000"/>
              <a:lumOff val="40000"/>
            </a:schemeClr>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38" name="Down Arrow 37"/>
          <p:cNvSpPr/>
          <p:nvPr/>
        </p:nvSpPr>
        <p:spPr>
          <a:xfrm>
            <a:off x="7744702" y="4148004"/>
            <a:ext cx="286482" cy="503704"/>
          </a:xfrm>
          <a:prstGeom prst="downArrow">
            <a:avLst/>
          </a:prstGeom>
          <a:solidFill>
            <a:srgbClr val="7030A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39" name="Down Arrow 38"/>
          <p:cNvSpPr/>
          <p:nvPr/>
        </p:nvSpPr>
        <p:spPr>
          <a:xfrm rot="16200000">
            <a:off x="8608335" y="3752911"/>
            <a:ext cx="286482" cy="503704"/>
          </a:xfrm>
          <a:prstGeom prst="downArrow">
            <a:avLst/>
          </a:prstGeom>
          <a:solidFill>
            <a:srgbClr val="7030A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40" name="Down Arrow 39"/>
          <p:cNvSpPr/>
          <p:nvPr/>
        </p:nvSpPr>
        <p:spPr>
          <a:xfrm rot="10800000">
            <a:off x="7744702" y="2996025"/>
            <a:ext cx="286482" cy="503704"/>
          </a:xfrm>
          <a:prstGeom prst="downArrow">
            <a:avLst/>
          </a:prstGeom>
          <a:solidFill>
            <a:srgbClr val="7030A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41" name="Down Arrow 40"/>
          <p:cNvSpPr/>
          <p:nvPr/>
        </p:nvSpPr>
        <p:spPr>
          <a:xfrm rot="5400000">
            <a:off x="6792910" y="3752912"/>
            <a:ext cx="286482" cy="503704"/>
          </a:xfrm>
          <a:prstGeom prst="downArrow">
            <a:avLst/>
          </a:prstGeom>
          <a:solidFill>
            <a:srgbClr val="7030A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51745442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500"/>
                                        <p:tgtEl>
                                          <p:spTgt spid="4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9"/>
                                        </p:tgtEl>
                                        <p:attrNameLst>
                                          <p:attrName>style.visibility</p:attrName>
                                        </p:attrNameLst>
                                      </p:cBhvr>
                                      <p:to>
                                        <p:strVal val="visible"/>
                                      </p:to>
                                    </p:set>
                                    <p:animEffect transition="in" filter="fade">
                                      <p:cBhvr>
                                        <p:cTn id="10" dur="500"/>
                                        <p:tgtEl>
                                          <p:spTgt spid="3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fade">
                                      <p:cBhvr>
                                        <p:cTn id="13" dur="500"/>
                                        <p:tgtEl>
                                          <p:spTgt spid="3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500"/>
                                        <p:tgtEl>
                                          <p:spTgt spid="41"/>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fade">
                                      <p:cBhvr>
                                        <p:cTn id="19" dur="500"/>
                                        <p:tgtEl>
                                          <p:spTgt spid="33"/>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fade">
                                      <p:cBhvr>
                                        <p:cTn id="27" dur="500"/>
                                        <p:tgtEl>
                                          <p:spTgt spid="35"/>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37"/>
                                        </p:tgtEl>
                                        <p:attrNameLst>
                                          <p:attrName>style.visibility</p:attrName>
                                        </p:attrNameLst>
                                      </p:cBhvr>
                                      <p:to>
                                        <p:strVal val="visible"/>
                                      </p:to>
                                    </p:set>
                                    <p:animEffect transition="in" filter="fade">
                                      <p:cBhvr>
                                        <p:cTn id="30" dur="500"/>
                                        <p:tgtEl>
                                          <p:spTgt spid="37"/>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4"/>
                                        </p:tgtEl>
                                        <p:attrNameLst>
                                          <p:attrName>style.visibility</p:attrName>
                                        </p:attrNameLst>
                                      </p:cBhvr>
                                      <p:to>
                                        <p:strVal val="visible"/>
                                      </p:to>
                                    </p:set>
                                    <p:animEffect transition="in" filter="fade">
                                      <p:cBhvr>
                                        <p:cTn id="33" dur="500"/>
                                        <p:tgtEl>
                                          <p:spTgt spid="34"/>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6"/>
                                        </p:tgtEl>
                                        <p:attrNameLst>
                                          <p:attrName>style.visibility</p:attrName>
                                        </p:attrNameLst>
                                      </p:cBhvr>
                                      <p:to>
                                        <p:strVal val="visible"/>
                                      </p:to>
                                    </p:set>
                                    <p:animEffect transition="in" filter="fade">
                                      <p:cBhvr>
                                        <p:cTn id="36" dur="500"/>
                                        <p:tgtEl>
                                          <p:spTgt spid="36"/>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fade">
                                      <p:cBhvr>
                                        <p:cTn id="39" dur="500"/>
                                        <p:tgtEl>
                                          <p:spTgt spid="25"/>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fade">
                                      <p:cBhvr>
                                        <p:cTn id="42"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1" grpId="0"/>
      <p:bldP spid="25" grpId="0" animBg="1"/>
      <p:bldP spid="33" grpId="0" animBg="1"/>
      <p:bldP spid="34" grpId="0" animBg="1"/>
      <p:bldP spid="35" grpId="0" animBg="1"/>
      <p:bldP spid="36" grpId="0" animBg="1"/>
      <p:bldP spid="37" grpId="0" animBg="1"/>
      <p:bldP spid="38" grpId="0" animBg="1"/>
      <p:bldP spid="39" grpId="0" animBg="1"/>
      <p:bldP spid="40" grpId="0" animBg="1"/>
      <p:bldP spid="4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l="5347" t="8534" r="6876"/>
          <a:stretch/>
        </p:blipFill>
        <p:spPr>
          <a:xfrm>
            <a:off x="4403483" y="1234337"/>
            <a:ext cx="7486372" cy="5200705"/>
          </a:xfrm>
          <a:prstGeom prst="rect">
            <a:avLst/>
          </a:prstGeom>
        </p:spPr>
      </p:pic>
      <p:sp>
        <p:nvSpPr>
          <p:cNvPr id="13" name="Rectangle 12"/>
          <p:cNvSpPr/>
          <p:nvPr/>
        </p:nvSpPr>
        <p:spPr>
          <a:xfrm>
            <a:off x="14287" y="0"/>
            <a:ext cx="3783330" cy="6858000"/>
          </a:xfrm>
          <a:prstGeom prst="rect">
            <a:avLst/>
          </a:prstGeom>
          <a:solidFill>
            <a:srgbClr val="09A5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600" dirty="0" smtClean="0">
                <a:latin typeface="Calibri" panose="020F0502020204030204" pitchFamily="34" charset="0"/>
              </a:rPr>
              <a:t>When the forces are too strong, what could happen to the tunnel?</a:t>
            </a:r>
          </a:p>
        </p:txBody>
      </p:sp>
      <p:sp>
        <p:nvSpPr>
          <p:cNvPr id="14" name="TextBox 13"/>
          <p:cNvSpPr txBox="1"/>
          <p:nvPr/>
        </p:nvSpPr>
        <p:spPr>
          <a:xfrm>
            <a:off x="5295536" y="66385"/>
            <a:ext cx="5702267" cy="1015663"/>
          </a:xfrm>
          <a:prstGeom prst="rect">
            <a:avLst/>
          </a:prstGeom>
          <a:noFill/>
          <a:ln>
            <a:noFill/>
          </a:ln>
        </p:spPr>
        <p:txBody>
          <a:bodyPr wrap="none" rtlCol="0">
            <a:spAutoFit/>
          </a:bodyPr>
          <a:lstStyle/>
          <a:p>
            <a:r>
              <a:rPr lang="en-GB" sz="6000" b="1" dirty="0" smtClean="0">
                <a:ln w="12700">
                  <a:solidFill>
                    <a:srgbClr val="09A5B5"/>
                  </a:solidFill>
                  <a:prstDash val="solid"/>
                </a:ln>
                <a:solidFill>
                  <a:srgbClr val="09A5B5"/>
                </a:solidFill>
                <a:latin typeface="Calibri" panose="020F0502020204030204" pitchFamily="34" charset="0"/>
              </a:rPr>
              <a:t>Tunnel Collapse!!</a:t>
            </a:r>
            <a:endParaRPr lang="en-GB" sz="6000" b="1" dirty="0">
              <a:ln w="12700">
                <a:solidFill>
                  <a:srgbClr val="09A5B5"/>
                </a:solidFill>
                <a:prstDash val="solid"/>
              </a:ln>
              <a:solidFill>
                <a:srgbClr val="09A5B5"/>
              </a:solidFill>
              <a:latin typeface="Calibri" panose="020F0502020204030204" pitchFamily="34" charset="0"/>
            </a:endParaRPr>
          </a:p>
        </p:txBody>
      </p:sp>
      <p:pic>
        <p:nvPicPr>
          <p:cNvPr id="5122" name="Picture 2" descr="Rock, Boulder, Stone, Nature, Granite, Mineral, Soli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394144" y="4758203"/>
            <a:ext cx="1811416" cy="1209498"/>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 descr="Rock, Boulder, Stone, Nature, Granite, Mineral, Solid"/>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685026" y="4742606"/>
            <a:ext cx="1781291" cy="1189383"/>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 descr="Rock, Boulder, Stone, Nature, Granite, Mineral, Solid"/>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049668" y="3961829"/>
            <a:ext cx="1834775" cy="12250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0960053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p:cTn id="14" dur="500" fill="hold"/>
                                        <p:tgtEl>
                                          <p:spTgt spid="14"/>
                                        </p:tgtEl>
                                        <p:attrNameLst>
                                          <p:attrName>ppt_w</p:attrName>
                                        </p:attrNameLst>
                                      </p:cBhvr>
                                      <p:tavLst>
                                        <p:tav tm="0">
                                          <p:val>
                                            <p:fltVal val="0"/>
                                          </p:val>
                                        </p:tav>
                                        <p:tav tm="100000">
                                          <p:val>
                                            <p:strVal val="#ppt_w"/>
                                          </p:val>
                                        </p:tav>
                                      </p:tavLst>
                                    </p:anim>
                                    <p:anim calcmode="lin" valueType="num">
                                      <p:cBhvr>
                                        <p:cTn id="15" dur="500" fill="hold"/>
                                        <p:tgtEl>
                                          <p:spTgt spid="14"/>
                                        </p:tgtEl>
                                        <p:attrNameLst>
                                          <p:attrName>ppt_h</p:attrName>
                                        </p:attrNameLst>
                                      </p:cBhvr>
                                      <p:tavLst>
                                        <p:tav tm="0">
                                          <p:val>
                                            <p:fltVal val="0"/>
                                          </p:val>
                                        </p:tav>
                                        <p:tav tm="100000">
                                          <p:val>
                                            <p:strVal val="#ppt_h"/>
                                          </p:val>
                                        </p:tav>
                                      </p:tavLst>
                                    </p:anim>
                                    <p:animEffect transition="in" filter="fade">
                                      <p:cBhvr>
                                        <p:cTn id="16" dur="500"/>
                                        <p:tgtEl>
                                          <p:spTgt spid="14"/>
                                        </p:tgtEl>
                                      </p:cBhvr>
                                    </p:animEffect>
                                  </p:childTnLst>
                                </p:cTn>
                              </p:par>
                            </p:childTnLst>
                          </p:cTn>
                        </p:par>
                        <p:par>
                          <p:cTn id="17" fill="hold">
                            <p:stCondLst>
                              <p:cond delay="500"/>
                            </p:stCondLst>
                            <p:childTnLst>
                              <p:par>
                                <p:cTn id="18" presetID="2" presetClass="entr" presetSubtype="1" fill="hold" nodeType="afterEffect">
                                  <p:stCondLst>
                                    <p:cond delay="0"/>
                                  </p:stCondLst>
                                  <p:childTnLst>
                                    <p:set>
                                      <p:cBhvr>
                                        <p:cTn id="19" dur="1" fill="hold">
                                          <p:stCondLst>
                                            <p:cond delay="0"/>
                                          </p:stCondLst>
                                        </p:cTn>
                                        <p:tgtEl>
                                          <p:spTgt spid="5122"/>
                                        </p:tgtEl>
                                        <p:attrNameLst>
                                          <p:attrName>style.visibility</p:attrName>
                                        </p:attrNameLst>
                                      </p:cBhvr>
                                      <p:to>
                                        <p:strVal val="visible"/>
                                      </p:to>
                                    </p:set>
                                    <p:anim calcmode="lin" valueType="num">
                                      <p:cBhvr additive="base">
                                        <p:cTn id="20" dur="500" fill="hold"/>
                                        <p:tgtEl>
                                          <p:spTgt spid="5122"/>
                                        </p:tgtEl>
                                        <p:attrNameLst>
                                          <p:attrName>ppt_x</p:attrName>
                                        </p:attrNameLst>
                                      </p:cBhvr>
                                      <p:tavLst>
                                        <p:tav tm="0">
                                          <p:val>
                                            <p:strVal val="#ppt_x"/>
                                          </p:val>
                                        </p:tav>
                                        <p:tav tm="100000">
                                          <p:val>
                                            <p:strVal val="#ppt_x"/>
                                          </p:val>
                                        </p:tav>
                                      </p:tavLst>
                                    </p:anim>
                                    <p:anim calcmode="lin" valueType="num">
                                      <p:cBhvr additive="base">
                                        <p:cTn id="21" dur="500" fill="hold"/>
                                        <p:tgtEl>
                                          <p:spTgt spid="5122"/>
                                        </p:tgtEl>
                                        <p:attrNameLst>
                                          <p:attrName>ppt_y</p:attrName>
                                        </p:attrNameLst>
                                      </p:cBhvr>
                                      <p:tavLst>
                                        <p:tav tm="0">
                                          <p:val>
                                            <p:strVal val="0-#ppt_h/2"/>
                                          </p:val>
                                        </p:tav>
                                        <p:tav tm="100000">
                                          <p:val>
                                            <p:strVal val="#ppt_y"/>
                                          </p:val>
                                        </p:tav>
                                      </p:tavLst>
                                    </p:anim>
                                  </p:childTnLst>
                                </p:cTn>
                              </p:par>
                            </p:childTnLst>
                          </p:cTn>
                        </p:par>
                        <p:par>
                          <p:cTn id="22" fill="hold">
                            <p:stCondLst>
                              <p:cond delay="1000"/>
                            </p:stCondLst>
                            <p:childTnLst>
                              <p:par>
                                <p:cTn id="23" presetID="2" presetClass="entr" presetSubtype="1" fill="hold" nodeType="after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additive="base">
                                        <p:cTn id="25" dur="500" fill="hold"/>
                                        <p:tgtEl>
                                          <p:spTgt spid="23"/>
                                        </p:tgtEl>
                                        <p:attrNameLst>
                                          <p:attrName>ppt_x</p:attrName>
                                        </p:attrNameLst>
                                      </p:cBhvr>
                                      <p:tavLst>
                                        <p:tav tm="0">
                                          <p:val>
                                            <p:strVal val="#ppt_x"/>
                                          </p:val>
                                        </p:tav>
                                        <p:tav tm="100000">
                                          <p:val>
                                            <p:strVal val="#ppt_x"/>
                                          </p:val>
                                        </p:tav>
                                      </p:tavLst>
                                    </p:anim>
                                    <p:anim calcmode="lin" valueType="num">
                                      <p:cBhvr additive="base">
                                        <p:cTn id="26" dur="500" fill="hold"/>
                                        <p:tgtEl>
                                          <p:spTgt spid="23"/>
                                        </p:tgtEl>
                                        <p:attrNameLst>
                                          <p:attrName>ppt_y</p:attrName>
                                        </p:attrNameLst>
                                      </p:cBhvr>
                                      <p:tavLst>
                                        <p:tav tm="0">
                                          <p:val>
                                            <p:strVal val="0-#ppt_h/2"/>
                                          </p:val>
                                        </p:tav>
                                        <p:tav tm="100000">
                                          <p:val>
                                            <p:strVal val="#ppt_y"/>
                                          </p:val>
                                        </p:tav>
                                      </p:tavLst>
                                    </p:anim>
                                  </p:childTnLst>
                                </p:cTn>
                              </p:par>
                            </p:childTnLst>
                          </p:cTn>
                        </p:par>
                        <p:par>
                          <p:cTn id="27" fill="hold">
                            <p:stCondLst>
                              <p:cond delay="1500"/>
                            </p:stCondLst>
                            <p:childTnLst>
                              <p:par>
                                <p:cTn id="28" presetID="2" presetClass="entr" presetSubtype="1" fill="hold" nodeType="afterEffect">
                                  <p:stCondLst>
                                    <p:cond delay="0"/>
                                  </p:stCondLst>
                                  <p:childTnLst>
                                    <p:set>
                                      <p:cBhvr>
                                        <p:cTn id="29" dur="1" fill="hold">
                                          <p:stCondLst>
                                            <p:cond delay="0"/>
                                          </p:stCondLst>
                                        </p:cTn>
                                        <p:tgtEl>
                                          <p:spTgt spid="24"/>
                                        </p:tgtEl>
                                        <p:attrNameLst>
                                          <p:attrName>style.visibility</p:attrName>
                                        </p:attrNameLst>
                                      </p:cBhvr>
                                      <p:to>
                                        <p:strVal val="visible"/>
                                      </p:to>
                                    </p:set>
                                    <p:anim calcmode="lin" valueType="num">
                                      <p:cBhvr additive="base">
                                        <p:cTn id="30" dur="500" fill="hold"/>
                                        <p:tgtEl>
                                          <p:spTgt spid="24"/>
                                        </p:tgtEl>
                                        <p:attrNameLst>
                                          <p:attrName>ppt_x</p:attrName>
                                        </p:attrNameLst>
                                      </p:cBhvr>
                                      <p:tavLst>
                                        <p:tav tm="0">
                                          <p:val>
                                            <p:strVal val="#ppt_x"/>
                                          </p:val>
                                        </p:tav>
                                        <p:tav tm="100000">
                                          <p:val>
                                            <p:strVal val="#ppt_x"/>
                                          </p:val>
                                        </p:tav>
                                      </p:tavLst>
                                    </p:anim>
                                    <p:anim calcmode="lin" valueType="num">
                                      <p:cBhvr additive="base">
                                        <p:cTn id="31" dur="500" fill="hold"/>
                                        <p:tgtEl>
                                          <p:spTgt spid="2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17091" y="0"/>
            <a:ext cx="3954780" cy="6858000"/>
          </a:xfrm>
          <a:prstGeom prst="rect">
            <a:avLst/>
          </a:prstGeom>
          <a:solidFill>
            <a:srgbClr val="09A5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dirty="0" smtClean="0">
              <a:latin typeface="Calibri" panose="020F0502020204030204" pitchFamily="34" charset="0"/>
            </a:endParaRPr>
          </a:p>
          <a:p>
            <a:pPr algn="ctr"/>
            <a:r>
              <a:rPr lang="en-GB" sz="5400" b="1" dirty="0" smtClean="0">
                <a:latin typeface="Calibri" panose="020F0502020204030204" pitchFamily="34" charset="0"/>
              </a:rPr>
              <a:t>Task</a:t>
            </a:r>
          </a:p>
          <a:p>
            <a:pPr algn="ctr"/>
            <a:endParaRPr lang="en-GB" sz="2400" dirty="0" smtClean="0">
              <a:latin typeface="Calibri" panose="020F0502020204030204" pitchFamily="34" charset="0"/>
            </a:endParaRPr>
          </a:p>
          <a:p>
            <a:pPr algn="ctr"/>
            <a:r>
              <a:rPr lang="en-GB" sz="2400" dirty="0" smtClean="0">
                <a:latin typeface="Calibri" panose="020F0502020204030204" pitchFamily="34" charset="0"/>
              </a:rPr>
              <a:t>In groups</a:t>
            </a:r>
            <a:r>
              <a:rPr lang="en-GB" sz="2400" dirty="0">
                <a:latin typeface="Calibri" panose="020F0502020204030204" pitchFamily="34" charset="0"/>
              </a:rPr>
              <a:t>, design and build a short tunnel section </a:t>
            </a:r>
          </a:p>
          <a:p>
            <a:pPr algn="ctr"/>
            <a:endParaRPr lang="en-GB" sz="2400" dirty="0">
              <a:latin typeface="Calibri" panose="020F0502020204030204" pitchFamily="34" charset="0"/>
            </a:endParaRPr>
          </a:p>
          <a:p>
            <a:pPr algn="ctr"/>
            <a:r>
              <a:rPr lang="en-GB" sz="2400" b="1" dirty="0">
                <a:latin typeface="Calibri" panose="020F0502020204030204" pitchFamily="34" charset="0"/>
              </a:rPr>
              <a:t>Your tunnel </a:t>
            </a:r>
            <a:r>
              <a:rPr lang="en-GB" sz="2400" b="1" dirty="0" smtClean="0">
                <a:latin typeface="Calibri" panose="020F0502020204030204" pitchFamily="34" charset="0"/>
              </a:rPr>
              <a:t>must:</a:t>
            </a:r>
            <a:endParaRPr lang="en-GB" sz="2400" b="1" dirty="0">
              <a:latin typeface="Calibri" panose="020F0502020204030204" pitchFamily="34" charset="0"/>
            </a:endParaRPr>
          </a:p>
          <a:p>
            <a:pPr marL="342900" indent="-342900" algn="ctr">
              <a:buFont typeface="Arial" panose="020B0604020202020204" pitchFamily="34" charset="0"/>
              <a:buChar char="•"/>
            </a:pPr>
            <a:r>
              <a:rPr lang="en-GB" sz="2400" dirty="0" smtClean="0">
                <a:latin typeface="Calibri" panose="020F0502020204030204" pitchFamily="34" charset="0"/>
              </a:rPr>
              <a:t>Be </a:t>
            </a:r>
            <a:r>
              <a:rPr lang="en-GB" sz="2400" b="1" dirty="0" smtClean="0">
                <a:latin typeface="Calibri" panose="020F0502020204030204" pitchFamily="34" charset="0"/>
              </a:rPr>
              <a:t>10.5cm</a:t>
            </a:r>
            <a:r>
              <a:rPr lang="en-GB" sz="2400" dirty="0" smtClean="0">
                <a:latin typeface="Calibri" panose="020F0502020204030204" pitchFamily="34" charset="0"/>
              </a:rPr>
              <a:t> </a:t>
            </a:r>
            <a:r>
              <a:rPr lang="en-GB" sz="2400" dirty="0">
                <a:latin typeface="Calibri" panose="020F0502020204030204" pitchFamily="34" charset="0"/>
              </a:rPr>
              <a:t>long</a:t>
            </a:r>
          </a:p>
          <a:p>
            <a:pPr marL="342900" indent="-342900" algn="ctr">
              <a:buFont typeface="Arial" panose="020B0604020202020204" pitchFamily="34" charset="0"/>
              <a:buChar char="•"/>
            </a:pPr>
            <a:r>
              <a:rPr lang="en-GB" sz="2400" dirty="0">
                <a:latin typeface="Calibri" panose="020F0502020204030204" pitchFamily="34" charset="0"/>
              </a:rPr>
              <a:t>support at least </a:t>
            </a:r>
            <a:r>
              <a:rPr lang="en-GB" sz="2400" b="1" dirty="0" smtClean="0">
                <a:latin typeface="Calibri" panose="020F0502020204030204" pitchFamily="34" charset="0"/>
              </a:rPr>
              <a:t>1.25kg </a:t>
            </a:r>
            <a:r>
              <a:rPr lang="en-GB" sz="2400" dirty="0">
                <a:latin typeface="Calibri" panose="020F0502020204030204" pitchFamily="34" charset="0"/>
              </a:rPr>
              <a:t>from </a:t>
            </a:r>
            <a:r>
              <a:rPr lang="en-GB" sz="2400" dirty="0" smtClean="0">
                <a:latin typeface="Calibri" panose="020F0502020204030204" pitchFamily="34" charset="0"/>
              </a:rPr>
              <a:t>above</a:t>
            </a:r>
          </a:p>
          <a:p>
            <a:pPr marL="342900" indent="-342900" algn="ctr">
              <a:buFont typeface="Arial" panose="020B0604020202020204" pitchFamily="34" charset="0"/>
              <a:buChar char="•"/>
            </a:pPr>
            <a:r>
              <a:rPr lang="en-GB" sz="2400" dirty="0" smtClean="0">
                <a:latin typeface="Calibri" panose="020F0502020204030204" pitchFamily="34" charset="0"/>
              </a:rPr>
              <a:t>have </a:t>
            </a:r>
            <a:r>
              <a:rPr lang="en-GB" sz="2400" dirty="0">
                <a:latin typeface="Calibri" panose="020F0502020204030204" pitchFamily="34" charset="0"/>
              </a:rPr>
              <a:t>an internal diameter of </a:t>
            </a:r>
            <a:r>
              <a:rPr lang="en-GB" sz="2400" b="1" dirty="0" smtClean="0">
                <a:latin typeface="Calibri" panose="020F0502020204030204" pitchFamily="34" charset="0"/>
              </a:rPr>
              <a:t>9.4cm</a:t>
            </a:r>
            <a:r>
              <a:rPr lang="en-GB" sz="2400" dirty="0" smtClean="0">
                <a:latin typeface="Calibri" panose="020F0502020204030204" pitchFamily="34" charset="0"/>
              </a:rPr>
              <a:t> </a:t>
            </a:r>
            <a:r>
              <a:rPr lang="en-GB" sz="2400" dirty="0">
                <a:latin typeface="Calibri" panose="020F0502020204030204" pitchFamily="34" charset="0"/>
              </a:rPr>
              <a:t>and decrease to no more than </a:t>
            </a:r>
            <a:r>
              <a:rPr lang="en-GB" sz="2400" b="1" dirty="0" smtClean="0">
                <a:latin typeface="Calibri" panose="020F0502020204030204" pitchFamily="34" charset="0"/>
              </a:rPr>
              <a:t>8cm</a:t>
            </a:r>
            <a:r>
              <a:rPr lang="en-GB" sz="2400" dirty="0" smtClean="0">
                <a:latin typeface="Calibri" panose="020F0502020204030204" pitchFamily="34" charset="0"/>
              </a:rPr>
              <a:t> </a:t>
            </a:r>
            <a:r>
              <a:rPr lang="en-GB" sz="2400" dirty="0">
                <a:latin typeface="Calibri" panose="020F0502020204030204" pitchFamily="34" charset="0"/>
              </a:rPr>
              <a:t>after the weight is </a:t>
            </a:r>
            <a:r>
              <a:rPr lang="en-GB" sz="2400" dirty="0" smtClean="0">
                <a:latin typeface="Calibri" panose="020F0502020204030204" pitchFamily="34" charset="0"/>
              </a:rPr>
              <a:t>applied</a:t>
            </a:r>
            <a:endParaRPr lang="en-GB" sz="2400" dirty="0">
              <a:latin typeface="Calibri" panose="020F0502020204030204" pitchFamily="34" charset="0"/>
            </a:endParaRPr>
          </a:p>
          <a:p>
            <a:pPr algn="ctr"/>
            <a:endParaRPr lang="en-GB" sz="2400" dirty="0">
              <a:latin typeface="Calibri" panose="020F0502020204030204" pitchFamily="34" charset="0"/>
            </a:endParaRPr>
          </a:p>
          <a:p>
            <a:pPr algn="ctr"/>
            <a:endParaRPr lang="en-GB" sz="6600" dirty="0">
              <a:latin typeface="Calibri" panose="020F0502020204030204" pitchFamily="34" charset="0"/>
            </a:endParaRPr>
          </a:p>
        </p:txBody>
      </p:sp>
      <p:sp>
        <p:nvSpPr>
          <p:cNvPr id="12" name="TextBox 11"/>
          <p:cNvSpPr txBox="1"/>
          <p:nvPr/>
        </p:nvSpPr>
        <p:spPr>
          <a:xfrm rot="925327">
            <a:off x="7448315" y="990017"/>
            <a:ext cx="779765" cy="523220"/>
          </a:xfrm>
          <a:prstGeom prst="rect">
            <a:avLst/>
          </a:prstGeom>
          <a:noFill/>
        </p:spPr>
        <p:txBody>
          <a:bodyPr wrap="none" rtlCol="0">
            <a:spAutoFit/>
          </a:bodyPr>
          <a:lstStyle/>
          <a:p>
            <a:r>
              <a:rPr lang="en-GB" sz="2800" b="1" dirty="0" smtClean="0">
                <a:solidFill>
                  <a:schemeClr val="bg1"/>
                </a:solidFill>
                <a:latin typeface="Calibri" panose="020F0502020204030204" pitchFamily="34" charset="0"/>
              </a:rPr>
              <a:t>1KG</a:t>
            </a:r>
            <a:endParaRPr lang="en-GB" sz="2800" b="1" dirty="0">
              <a:solidFill>
                <a:schemeClr val="bg1"/>
              </a:solidFill>
              <a:latin typeface="Calibri" panose="020F0502020204030204" pitchFamily="34" charset="0"/>
            </a:endParaRPr>
          </a:p>
        </p:txBody>
      </p:sp>
      <p:pic>
        <p:nvPicPr>
          <p:cNvPr id="2050" name="Picture 2" descr="Cylinder, Storage, Database, Metal"/>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rot="16200000">
            <a:off x="5298350" y="2459544"/>
            <a:ext cx="1981200" cy="3238501"/>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Weight Free Icon"/>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55575" y="-2338388"/>
            <a:ext cx="1195243" cy="1195243"/>
          </a:xfrm>
          <a:prstGeom prst="rect">
            <a:avLst/>
          </a:prstGeom>
          <a:noFill/>
          <a:extLst>
            <a:ext uri="{909E8E84-426E-40DD-AFC4-6F175D3DCCD1}">
              <a14:hiddenFill xmlns:a14="http://schemas.microsoft.com/office/drawing/2010/main">
                <a:solidFill>
                  <a:srgbClr val="FFFFFF"/>
                </a:solidFill>
              </a14:hiddenFill>
            </a:ext>
          </a:extLst>
        </p:spPr>
      </p:pic>
      <p:sp>
        <p:nvSpPr>
          <p:cNvPr id="17" name="Up-Down Arrow 16"/>
          <p:cNvSpPr/>
          <p:nvPr/>
        </p:nvSpPr>
        <p:spPr>
          <a:xfrm rot="5400000">
            <a:off x="6080082" y="884995"/>
            <a:ext cx="417735" cy="3238501"/>
          </a:xfrm>
          <a:prstGeom prst="upDownArrow">
            <a:avLst/>
          </a:prstGeom>
          <a:solidFill>
            <a:srgbClr val="09A5B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8" name="TextBox 17"/>
          <p:cNvSpPr txBox="1"/>
          <p:nvPr/>
        </p:nvSpPr>
        <p:spPr>
          <a:xfrm>
            <a:off x="5809490" y="1895268"/>
            <a:ext cx="958917" cy="400110"/>
          </a:xfrm>
          <a:prstGeom prst="rect">
            <a:avLst/>
          </a:prstGeom>
          <a:noFill/>
          <a:ln w="12700">
            <a:noFill/>
          </a:ln>
        </p:spPr>
        <p:txBody>
          <a:bodyPr wrap="none" rtlCol="0">
            <a:spAutoFit/>
          </a:bodyPr>
          <a:lstStyle/>
          <a:p>
            <a:r>
              <a:rPr lang="en-GB" sz="2000" b="1" dirty="0" smtClean="0">
                <a:solidFill>
                  <a:srgbClr val="09A5B5"/>
                </a:solidFill>
                <a:latin typeface="Calibri" panose="020F0502020204030204" pitchFamily="34" charset="0"/>
              </a:rPr>
              <a:t>10.5cm</a:t>
            </a:r>
            <a:endParaRPr lang="en-GB" sz="2000" b="1" dirty="0">
              <a:solidFill>
                <a:srgbClr val="09A5B5"/>
              </a:solidFill>
              <a:latin typeface="Calibri" panose="020F0502020204030204" pitchFamily="34" charset="0"/>
            </a:endParaRPr>
          </a:p>
        </p:txBody>
      </p:sp>
      <p:sp>
        <p:nvSpPr>
          <p:cNvPr id="2" name="Oval 1"/>
          <p:cNvSpPr/>
          <p:nvPr/>
        </p:nvSpPr>
        <p:spPr>
          <a:xfrm>
            <a:off x="8640214" y="2504246"/>
            <a:ext cx="2831350" cy="2784764"/>
          </a:xfrm>
          <a:prstGeom prst="ellipse">
            <a:avLst/>
          </a:prstGeom>
          <a:noFill/>
          <a:ln w="5715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6" name="Up-Down Arrow 5"/>
          <p:cNvSpPr/>
          <p:nvPr/>
        </p:nvSpPr>
        <p:spPr>
          <a:xfrm rot="16200000">
            <a:off x="9851082" y="2490628"/>
            <a:ext cx="417735" cy="2799166"/>
          </a:xfrm>
          <a:prstGeom prst="upDownArrow">
            <a:avLst/>
          </a:prstGeom>
          <a:solidFill>
            <a:srgbClr val="09A5B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9" name="TextBox 8"/>
          <p:cNvSpPr txBox="1"/>
          <p:nvPr/>
        </p:nvSpPr>
        <p:spPr>
          <a:xfrm>
            <a:off x="9657444" y="3281233"/>
            <a:ext cx="829073" cy="400110"/>
          </a:xfrm>
          <a:prstGeom prst="rect">
            <a:avLst/>
          </a:prstGeom>
          <a:noFill/>
          <a:ln>
            <a:noFill/>
          </a:ln>
        </p:spPr>
        <p:txBody>
          <a:bodyPr wrap="none" rtlCol="0">
            <a:spAutoFit/>
          </a:bodyPr>
          <a:lstStyle/>
          <a:p>
            <a:r>
              <a:rPr lang="en-GB" sz="2000" b="1" dirty="0" smtClean="0">
                <a:solidFill>
                  <a:srgbClr val="09A5B5"/>
                </a:solidFill>
                <a:latin typeface="Calibri" panose="020F0502020204030204" pitchFamily="34" charset="0"/>
              </a:rPr>
              <a:t>9.4cm</a:t>
            </a:r>
            <a:endParaRPr lang="en-GB" sz="2000" b="1" dirty="0">
              <a:solidFill>
                <a:srgbClr val="09A5B5"/>
              </a:solidFill>
              <a:latin typeface="Calibri" panose="020F0502020204030204" pitchFamily="34" charset="0"/>
            </a:endParaRPr>
          </a:p>
        </p:txBody>
      </p:sp>
      <p:grpSp>
        <p:nvGrpSpPr>
          <p:cNvPr id="7" name="Group 6"/>
          <p:cNvGrpSpPr/>
          <p:nvPr/>
        </p:nvGrpSpPr>
        <p:grpSpPr>
          <a:xfrm>
            <a:off x="9259599" y="945619"/>
            <a:ext cx="1592580" cy="1373694"/>
            <a:chOff x="12192000" y="1714500"/>
            <a:chExt cx="1592580" cy="1373694"/>
          </a:xfrm>
        </p:grpSpPr>
        <p:sp>
          <p:nvSpPr>
            <p:cNvPr id="4" name="Oval 3"/>
            <p:cNvSpPr/>
            <p:nvPr/>
          </p:nvSpPr>
          <p:spPr>
            <a:xfrm>
              <a:off x="12696825" y="1714500"/>
              <a:ext cx="582930" cy="571500"/>
            </a:xfrm>
            <a:prstGeom prst="ellipse">
              <a:avLst/>
            </a:prstGeom>
            <a:solidFill>
              <a:schemeClr val="bg1"/>
            </a:solidFill>
            <a:ln w="5715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3" name="Trapezoid 2"/>
            <p:cNvSpPr/>
            <p:nvPr/>
          </p:nvSpPr>
          <p:spPr>
            <a:xfrm>
              <a:off x="12192000" y="2080260"/>
              <a:ext cx="1592580" cy="1007934"/>
            </a:xfrm>
            <a:prstGeom prst="trapezoid">
              <a:avLst/>
            </a:prstGeom>
            <a:solidFill>
              <a:schemeClr val="bg1"/>
            </a:solidFill>
            <a:ln w="5715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5" name="TextBox 4"/>
            <p:cNvSpPr txBox="1"/>
            <p:nvPr/>
          </p:nvSpPr>
          <p:spPr>
            <a:xfrm>
              <a:off x="12550509" y="2199506"/>
              <a:ext cx="875561" cy="769441"/>
            </a:xfrm>
            <a:prstGeom prst="rect">
              <a:avLst/>
            </a:prstGeom>
            <a:noFill/>
          </p:spPr>
          <p:txBody>
            <a:bodyPr wrap="none" rtlCol="0">
              <a:spAutoFit/>
            </a:bodyPr>
            <a:lstStyle/>
            <a:p>
              <a:r>
                <a:rPr lang="en-GB" sz="4400" dirty="0" smtClean="0"/>
                <a:t>Kg</a:t>
              </a:r>
              <a:endParaRPr lang="en-GB" sz="4400" dirty="0"/>
            </a:p>
          </p:txBody>
        </p:sp>
      </p:grpSp>
    </p:spTree>
    <p:extLst>
      <p:ext uri="{BB962C8B-B14F-4D97-AF65-F5344CB8AC3E}">
        <p14:creationId xmlns:p14="http://schemas.microsoft.com/office/powerpoint/2010/main" val="10858971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3783330" cy="6857999"/>
          </a:xfrm>
          <a:prstGeom prst="rect">
            <a:avLst/>
          </a:prstGeom>
          <a:solidFill>
            <a:srgbClr val="09A5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800" b="1" dirty="0" smtClean="0">
                <a:solidFill>
                  <a:schemeClr val="bg1"/>
                </a:solidFill>
                <a:latin typeface="Calibri" panose="020F0502020204030204" pitchFamily="34" charset="0"/>
                <a:cs typeface="Arial" panose="020B0604020202020204" pitchFamily="34" charset="0"/>
              </a:rPr>
              <a:t>Task</a:t>
            </a:r>
            <a:endParaRPr lang="en-GB" sz="2800" dirty="0">
              <a:solidFill>
                <a:schemeClr val="bg1"/>
              </a:solidFill>
              <a:latin typeface="Calibri" panose="020F0502020204030204" pitchFamily="34" charset="0"/>
              <a:cs typeface="Arial" panose="020B0604020202020204" pitchFamily="34" charset="0"/>
            </a:endParaRPr>
          </a:p>
          <a:p>
            <a:pPr algn="ctr"/>
            <a:r>
              <a:rPr lang="en-GB" sz="2400" dirty="0">
                <a:solidFill>
                  <a:schemeClr val="bg1"/>
                </a:solidFill>
                <a:latin typeface="Calibri" panose="020F0502020204030204" pitchFamily="34" charset="0"/>
                <a:cs typeface="Arial" panose="020B0604020202020204" pitchFamily="34" charset="0"/>
              </a:rPr>
              <a:t>In groups, design and build a short tunnel section </a:t>
            </a:r>
          </a:p>
          <a:p>
            <a:pPr algn="ctr"/>
            <a:endParaRPr lang="en-GB" sz="2400" dirty="0">
              <a:solidFill>
                <a:schemeClr val="bg1"/>
              </a:solidFill>
              <a:latin typeface="Calibri" panose="020F0502020204030204" pitchFamily="34" charset="0"/>
              <a:cs typeface="Arial" panose="020B0604020202020204" pitchFamily="34" charset="0"/>
            </a:endParaRPr>
          </a:p>
          <a:p>
            <a:pPr algn="ctr"/>
            <a:r>
              <a:rPr lang="en-GB" sz="2400" dirty="0">
                <a:solidFill>
                  <a:schemeClr val="bg1"/>
                </a:solidFill>
                <a:latin typeface="Calibri" panose="020F0502020204030204" pitchFamily="34" charset="0"/>
                <a:cs typeface="Arial" panose="020B0604020202020204" pitchFamily="34" charset="0"/>
              </a:rPr>
              <a:t>Your tunnel must:</a:t>
            </a:r>
          </a:p>
          <a:p>
            <a:pPr marL="342900" indent="-342900" algn="ctr">
              <a:buFont typeface="Arial" panose="020B0604020202020204" pitchFamily="34" charset="0"/>
              <a:buChar char="•"/>
            </a:pPr>
            <a:r>
              <a:rPr lang="en-GB" sz="2400" dirty="0">
                <a:solidFill>
                  <a:schemeClr val="bg1"/>
                </a:solidFill>
                <a:latin typeface="Calibri" panose="020F0502020204030204" pitchFamily="34" charset="0"/>
                <a:cs typeface="Arial" panose="020B0604020202020204" pitchFamily="34" charset="0"/>
              </a:rPr>
              <a:t>Be </a:t>
            </a:r>
            <a:r>
              <a:rPr lang="en-GB" sz="2400" b="1" dirty="0" smtClean="0">
                <a:solidFill>
                  <a:schemeClr val="bg1"/>
                </a:solidFill>
                <a:latin typeface="Calibri" panose="020F0502020204030204" pitchFamily="34" charset="0"/>
                <a:cs typeface="Arial" panose="020B0604020202020204" pitchFamily="34" charset="0"/>
              </a:rPr>
              <a:t>10.5cm</a:t>
            </a:r>
            <a:r>
              <a:rPr lang="en-GB" sz="2400" dirty="0" smtClean="0">
                <a:solidFill>
                  <a:schemeClr val="bg1"/>
                </a:solidFill>
                <a:latin typeface="Calibri" panose="020F0502020204030204" pitchFamily="34" charset="0"/>
                <a:cs typeface="Arial" panose="020B0604020202020204" pitchFamily="34" charset="0"/>
              </a:rPr>
              <a:t> </a:t>
            </a:r>
            <a:r>
              <a:rPr lang="en-GB" sz="2400" dirty="0">
                <a:solidFill>
                  <a:schemeClr val="bg1"/>
                </a:solidFill>
                <a:latin typeface="Calibri" panose="020F0502020204030204" pitchFamily="34" charset="0"/>
                <a:cs typeface="Arial" panose="020B0604020202020204" pitchFamily="34" charset="0"/>
              </a:rPr>
              <a:t>long</a:t>
            </a:r>
          </a:p>
          <a:p>
            <a:pPr marL="342900" indent="-342900" algn="ctr">
              <a:buFont typeface="Arial" panose="020B0604020202020204" pitchFamily="34" charset="0"/>
              <a:buChar char="•"/>
            </a:pPr>
            <a:r>
              <a:rPr lang="en-GB" sz="2400" dirty="0">
                <a:solidFill>
                  <a:schemeClr val="bg1"/>
                </a:solidFill>
                <a:latin typeface="Calibri" panose="020F0502020204030204" pitchFamily="34" charset="0"/>
                <a:cs typeface="Arial" panose="020B0604020202020204" pitchFamily="34" charset="0"/>
              </a:rPr>
              <a:t>support at least </a:t>
            </a:r>
            <a:r>
              <a:rPr lang="en-GB" sz="2400" b="1" dirty="0" smtClean="0">
                <a:solidFill>
                  <a:schemeClr val="bg1"/>
                </a:solidFill>
                <a:latin typeface="Calibri" panose="020F0502020204030204" pitchFamily="34" charset="0"/>
                <a:cs typeface="Arial" panose="020B0604020202020204" pitchFamily="34" charset="0"/>
              </a:rPr>
              <a:t>1.25kg</a:t>
            </a:r>
            <a:r>
              <a:rPr lang="en-GB" sz="2400" dirty="0" smtClean="0">
                <a:solidFill>
                  <a:schemeClr val="bg1"/>
                </a:solidFill>
                <a:latin typeface="Calibri" panose="020F0502020204030204" pitchFamily="34" charset="0"/>
                <a:cs typeface="Arial" panose="020B0604020202020204" pitchFamily="34" charset="0"/>
              </a:rPr>
              <a:t> </a:t>
            </a:r>
            <a:r>
              <a:rPr lang="en-GB" sz="2400" dirty="0">
                <a:solidFill>
                  <a:schemeClr val="bg1"/>
                </a:solidFill>
                <a:latin typeface="Calibri" panose="020F0502020204030204" pitchFamily="34" charset="0"/>
                <a:cs typeface="Arial" panose="020B0604020202020204" pitchFamily="34" charset="0"/>
              </a:rPr>
              <a:t>from above</a:t>
            </a:r>
          </a:p>
          <a:p>
            <a:pPr marL="342900" indent="-342900" algn="ctr">
              <a:buFont typeface="Arial" panose="020B0604020202020204" pitchFamily="34" charset="0"/>
              <a:buChar char="•"/>
            </a:pPr>
            <a:r>
              <a:rPr lang="en-GB" sz="2400" dirty="0" smtClean="0">
                <a:solidFill>
                  <a:schemeClr val="bg1"/>
                </a:solidFill>
                <a:latin typeface="Calibri" panose="020F0502020204030204" pitchFamily="34" charset="0"/>
                <a:cs typeface="Arial" panose="020B0604020202020204" pitchFamily="34" charset="0"/>
              </a:rPr>
              <a:t>have an internal diameter of </a:t>
            </a:r>
            <a:r>
              <a:rPr lang="en-GB" sz="2400" b="1" dirty="0" smtClean="0">
                <a:solidFill>
                  <a:schemeClr val="bg1"/>
                </a:solidFill>
                <a:latin typeface="Calibri" panose="020F0502020204030204" pitchFamily="34" charset="0"/>
                <a:cs typeface="Arial" panose="020B0604020202020204" pitchFamily="34" charset="0"/>
              </a:rPr>
              <a:t>9.4cm</a:t>
            </a:r>
            <a:r>
              <a:rPr lang="en-GB" sz="2400" dirty="0" smtClean="0">
                <a:solidFill>
                  <a:schemeClr val="bg1"/>
                </a:solidFill>
                <a:latin typeface="Calibri" panose="020F0502020204030204" pitchFamily="34" charset="0"/>
                <a:cs typeface="Arial" panose="020B0604020202020204" pitchFamily="34" charset="0"/>
              </a:rPr>
              <a:t> and decrease to no more than </a:t>
            </a:r>
            <a:r>
              <a:rPr lang="en-GB" sz="2400" b="1" dirty="0" smtClean="0">
                <a:solidFill>
                  <a:schemeClr val="bg1"/>
                </a:solidFill>
                <a:latin typeface="Calibri" panose="020F0502020204030204" pitchFamily="34" charset="0"/>
                <a:cs typeface="Arial" panose="020B0604020202020204" pitchFamily="34" charset="0"/>
              </a:rPr>
              <a:t>8cm</a:t>
            </a:r>
            <a:r>
              <a:rPr lang="en-GB" sz="2400" dirty="0" smtClean="0">
                <a:solidFill>
                  <a:schemeClr val="bg1"/>
                </a:solidFill>
                <a:latin typeface="Calibri" panose="020F0502020204030204" pitchFamily="34" charset="0"/>
                <a:cs typeface="Arial" panose="020B0604020202020204" pitchFamily="34" charset="0"/>
              </a:rPr>
              <a:t> after the weight is applied</a:t>
            </a:r>
          </a:p>
          <a:p>
            <a:pPr marL="342900" indent="-342900" algn="ctr">
              <a:buFont typeface="Arial" panose="020B0604020202020204" pitchFamily="34" charset="0"/>
              <a:buChar char="•"/>
            </a:pPr>
            <a:endParaRPr lang="en-GB" sz="2400" dirty="0">
              <a:solidFill>
                <a:schemeClr val="bg1"/>
              </a:solidFill>
              <a:latin typeface="Calibri" panose="020F0502020204030204" pitchFamily="34" charset="0"/>
              <a:cs typeface="Arial" panose="020B0604020202020204" pitchFamily="34" charset="0"/>
            </a:endParaRPr>
          </a:p>
          <a:p>
            <a:pPr algn="ctr"/>
            <a:r>
              <a:rPr lang="en-GB" sz="2400" dirty="0">
                <a:solidFill>
                  <a:schemeClr val="bg1"/>
                </a:solidFill>
                <a:latin typeface="Calibri" panose="020F0502020204030204" pitchFamily="34" charset="0"/>
                <a:cs typeface="Arial" panose="020B0604020202020204" pitchFamily="34" charset="0"/>
              </a:rPr>
              <a:t>The </a:t>
            </a:r>
            <a:r>
              <a:rPr lang="en-GB" sz="2400" dirty="0" smtClean="0">
                <a:solidFill>
                  <a:schemeClr val="bg1"/>
                </a:solidFill>
                <a:latin typeface="Calibri" panose="020F0502020204030204" pitchFamily="34" charset="0"/>
                <a:cs typeface="Arial" panose="020B0604020202020204" pitchFamily="34" charset="0"/>
              </a:rPr>
              <a:t>winning group </a:t>
            </a:r>
            <a:r>
              <a:rPr lang="en-GB" sz="2400" dirty="0">
                <a:solidFill>
                  <a:schemeClr val="bg1"/>
                </a:solidFill>
                <a:latin typeface="Calibri" panose="020F0502020204030204" pitchFamily="34" charset="0"/>
                <a:cs typeface="Arial" panose="020B0604020202020204" pitchFamily="34" charset="0"/>
              </a:rPr>
              <a:t>will </a:t>
            </a:r>
            <a:r>
              <a:rPr lang="en-GB" sz="2400" dirty="0" smtClean="0">
                <a:solidFill>
                  <a:schemeClr val="bg1"/>
                </a:solidFill>
                <a:latin typeface="Calibri" panose="020F0502020204030204" pitchFamily="34" charset="0"/>
                <a:cs typeface="Arial" panose="020B0604020202020204" pitchFamily="34" charset="0"/>
              </a:rPr>
              <a:t>make a tunnel </a:t>
            </a:r>
            <a:r>
              <a:rPr lang="en-GB" sz="2400" dirty="0">
                <a:solidFill>
                  <a:schemeClr val="bg1"/>
                </a:solidFill>
                <a:latin typeface="Calibri" panose="020F0502020204030204" pitchFamily="34" charset="0"/>
                <a:cs typeface="Arial" panose="020B0604020202020204" pitchFamily="34" charset="0"/>
              </a:rPr>
              <a:t>that:</a:t>
            </a:r>
          </a:p>
          <a:p>
            <a:pPr algn="ctr"/>
            <a:r>
              <a:rPr lang="en-GB" sz="2400" dirty="0">
                <a:solidFill>
                  <a:schemeClr val="bg1"/>
                </a:solidFill>
                <a:latin typeface="Calibri" panose="020F0502020204030204" pitchFamily="34" charset="0"/>
                <a:cs typeface="Arial" panose="020B0604020202020204" pitchFamily="34" charset="0"/>
              </a:rPr>
              <a:t>1. </a:t>
            </a:r>
            <a:r>
              <a:rPr lang="en-GB" sz="2400" dirty="0" smtClean="0">
                <a:solidFill>
                  <a:schemeClr val="bg1"/>
                </a:solidFill>
                <a:latin typeface="Calibri" panose="020F0502020204030204" pitchFamily="34" charset="0"/>
                <a:cs typeface="Arial" panose="020B0604020202020204" pitchFamily="34" charset="0"/>
              </a:rPr>
              <a:t>Supports </a:t>
            </a:r>
            <a:r>
              <a:rPr lang="en-GB" sz="2400" dirty="0">
                <a:solidFill>
                  <a:schemeClr val="bg1"/>
                </a:solidFill>
                <a:latin typeface="Calibri" panose="020F0502020204030204" pitchFamily="34" charset="0"/>
                <a:cs typeface="Arial" panose="020B0604020202020204" pitchFamily="34" charset="0"/>
              </a:rPr>
              <a:t>the weight</a:t>
            </a:r>
          </a:p>
          <a:p>
            <a:pPr algn="ctr"/>
            <a:r>
              <a:rPr lang="en-GB" sz="2400" dirty="0">
                <a:solidFill>
                  <a:schemeClr val="bg1"/>
                </a:solidFill>
                <a:latin typeface="Calibri" panose="020F0502020204030204" pitchFamily="34" charset="0"/>
                <a:cs typeface="Arial" panose="020B0604020202020204" pitchFamily="34" charset="0"/>
              </a:rPr>
              <a:t>2. Costs the least</a:t>
            </a:r>
          </a:p>
          <a:p>
            <a:pPr algn="ctr"/>
            <a:endParaRPr lang="en-GB" sz="2400" dirty="0">
              <a:solidFill>
                <a:schemeClr val="bg1"/>
              </a:solidFill>
              <a:latin typeface="Calibri" panose="020F0502020204030204" pitchFamily="34" charset="0"/>
              <a:cs typeface="Arial" panose="020B0604020202020204" pitchFamily="34" charset="0"/>
            </a:endParaRPr>
          </a:p>
        </p:txBody>
      </p:sp>
      <p:graphicFrame>
        <p:nvGraphicFramePr>
          <p:cNvPr id="11" name="Content Placeholder 4"/>
          <p:cNvGraphicFramePr>
            <a:graphicFrameLocks/>
          </p:cNvGraphicFramePr>
          <p:nvPr>
            <p:extLst>
              <p:ext uri="{D42A27DB-BD31-4B8C-83A1-F6EECF244321}">
                <p14:modId xmlns:p14="http://schemas.microsoft.com/office/powerpoint/2010/main" val="2267524762"/>
              </p:ext>
            </p:extLst>
          </p:nvPr>
        </p:nvGraphicFramePr>
        <p:xfrm>
          <a:off x="3981595" y="1736387"/>
          <a:ext cx="8028504" cy="3545244"/>
        </p:xfrm>
        <a:graphic>
          <a:graphicData uri="http://schemas.openxmlformats.org/drawingml/2006/table">
            <a:tbl>
              <a:tblPr>
                <a:tableStyleId>{69CF1AB2-1976-4502-BF36-3FF5EA218861}</a:tableStyleId>
              </a:tblPr>
              <a:tblGrid>
                <a:gridCol w="2551114">
                  <a:extLst>
                    <a:ext uri="{9D8B030D-6E8A-4147-A177-3AD203B41FA5}">
                      <a16:colId xmlns:a16="http://schemas.microsoft.com/office/drawing/2014/main" xmlns="" val="20000"/>
                    </a:ext>
                  </a:extLst>
                </a:gridCol>
                <a:gridCol w="5477390">
                  <a:extLst>
                    <a:ext uri="{9D8B030D-6E8A-4147-A177-3AD203B41FA5}">
                      <a16:colId xmlns:a16="http://schemas.microsoft.com/office/drawing/2014/main" xmlns="" val="20001"/>
                    </a:ext>
                  </a:extLst>
                </a:gridCol>
              </a:tblGrid>
              <a:tr h="886311">
                <a:tc>
                  <a:txBody>
                    <a:bodyPr/>
                    <a:lstStyle>
                      <a:lvl1pPr marL="0" algn="l" defTabSz="609585" rtl="0" eaLnBrk="1" latinLnBrk="0" hangingPunct="1">
                        <a:defRPr sz="2400" kern="1200">
                          <a:solidFill>
                            <a:schemeClr val="dk1"/>
                          </a:solidFill>
                          <a:latin typeface="Arial"/>
                        </a:defRPr>
                      </a:lvl1pPr>
                      <a:lvl2pPr marL="609585" algn="l" defTabSz="609585" rtl="0" eaLnBrk="1" latinLnBrk="0" hangingPunct="1">
                        <a:defRPr sz="2400" kern="1200">
                          <a:solidFill>
                            <a:schemeClr val="dk1"/>
                          </a:solidFill>
                          <a:latin typeface="Arial"/>
                        </a:defRPr>
                      </a:lvl2pPr>
                      <a:lvl3pPr marL="1219170" algn="l" defTabSz="609585" rtl="0" eaLnBrk="1" latinLnBrk="0" hangingPunct="1">
                        <a:defRPr sz="2400" kern="1200">
                          <a:solidFill>
                            <a:schemeClr val="dk1"/>
                          </a:solidFill>
                          <a:latin typeface="Arial"/>
                        </a:defRPr>
                      </a:lvl3pPr>
                      <a:lvl4pPr marL="1828754" algn="l" defTabSz="609585" rtl="0" eaLnBrk="1" latinLnBrk="0" hangingPunct="1">
                        <a:defRPr sz="2400" kern="1200">
                          <a:solidFill>
                            <a:schemeClr val="dk1"/>
                          </a:solidFill>
                          <a:latin typeface="Arial"/>
                        </a:defRPr>
                      </a:lvl4pPr>
                      <a:lvl5pPr marL="2438339" algn="l" defTabSz="609585" rtl="0" eaLnBrk="1" latinLnBrk="0" hangingPunct="1">
                        <a:defRPr sz="2400" kern="1200">
                          <a:solidFill>
                            <a:schemeClr val="dk1"/>
                          </a:solidFill>
                          <a:latin typeface="Arial"/>
                        </a:defRPr>
                      </a:lvl5pPr>
                      <a:lvl6pPr marL="3047924" algn="l" defTabSz="609585" rtl="0" eaLnBrk="1" latinLnBrk="0" hangingPunct="1">
                        <a:defRPr sz="2400" kern="1200">
                          <a:solidFill>
                            <a:schemeClr val="dk1"/>
                          </a:solidFill>
                          <a:latin typeface="Arial"/>
                        </a:defRPr>
                      </a:lvl6pPr>
                      <a:lvl7pPr marL="3657509" algn="l" defTabSz="609585" rtl="0" eaLnBrk="1" latinLnBrk="0" hangingPunct="1">
                        <a:defRPr sz="2400" kern="1200">
                          <a:solidFill>
                            <a:schemeClr val="dk1"/>
                          </a:solidFill>
                          <a:latin typeface="Arial"/>
                        </a:defRPr>
                      </a:lvl7pPr>
                      <a:lvl8pPr marL="4267093" algn="l" defTabSz="609585" rtl="0" eaLnBrk="1" latinLnBrk="0" hangingPunct="1">
                        <a:defRPr sz="2400" kern="1200">
                          <a:solidFill>
                            <a:schemeClr val="dk1"/>
                          </a:solidFill>
                          <a:latin typeface="Arial"/>
                        </a:defRPr>
                      </a:lvl8pPr>
                      <a:lvl9pPr marL="4876678" algn="l" defTabSz="609585" rtl="0" eaLnBrk="1" latinLnBrk="0" hangingPunct="1">
                        <a:defRPr sz="2400" kern="1200">
                          <a:solidFill>
                            <a:schemeClr val="dk1"/>
                          </a:solidFill>
                          <a:latin typeface="Arial"/>
                        </a:defRPr>
                      </a:lvl9pPr>
                    </a:lstStyle>
                    <a:p>
                      <a:r>
                        <a:rPr lang="en-US" sz="2400" b="1" dirty="0">
                          <a:latin typeface="Calibri" panose="020F0502020204030204" pitchFamily="34" charset="0"/>
                        </a:rPr>
                        <a:t>Brainstorm</a:t>
                      </a:r>
                      <a:endParaRPr lang="en-US" sz="2400" b="1" dirty="0">
                        <a:solidFill>
                          <a:schemeClr val="bg1"/>
                        </a:solidFill>
                        <a:latin typeface="Calibri" panose="020F0502020204030204" pitchFamily="34" charset="0"/>
                      </a:endParaRPr>
                    </a:p>
                  </a:txBody>
                  <a:tcPr marL="89148" marR="8914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9A5B5">
                        <a:alpha val="60000"/>
                      </a:srgbClr>
                    </a:solidFill>
                  </a:tcPr>
                </a:tc>
                <a:tc>
                  <a:txBody>
                    <a:bodyPr/>
                    <a:lstStyle>
                      <a:lvl1pPr marL="0" algn="l" defTabSz="609585" rtl="0" eaLnBrk="1" latinLnBrk="0" hangingPunct="1">
                        <a:defRPr sz="2400" kern="1200">
                          <a:solidFill>
                            <a:schemeClr val="dk1"/>
                          </a:solidFill>
                          <a:latin typeface="Arial"/>
                        </a:defRPr>
                      </a:lvl1pPr>
                      <a:lvl2pPr marL="609585" algn="l" defTabSz="609585" rtl="0" eaLnBrk="1" latinLnBrk="0" hangingPunct="1">
                        <a:defRPr sz="2400" kern="1200">
                          <a:solidFill>
                            <a:schemeClr val="dk1"/>
                          </a:solidFill>
                          <a:latin typeface="Arial"/>
                        </a:defRPr>
                      </a:lvl2pPr>
                      <a:lvl3pPr marL="1219170" algn="l" defTabSz="609585" rtl="0" eaLnBrk="1" latinLnBrk="0" hangingPunct="1">
                        <a:defRPr sz="2400" kern="1200">
                          <a:solidFill>
                            <a:schemeClr val="dk1"/>
                          </a:solidFill>
                          <a:latin typeface="Arial"/>
                        </a:defRPr>
                      </a:lvl3pPr>
                      <a:lvl4pPr marL="1828754" algn="l" defTabSz="609585" rtl="0" eaLnBrk="1" latinLnBrk="0" hangingPunct="1">
                        <a:defRPr sz="2400" kern="1200">
                          <a:solidFill>
                            <a:schemeClr val="dk1"/>
                          </a:solidFill>
                          <a:latin typeface="Arial"/>
                        </a:defRPr>
                      </a:lvl4pPr>
                      <a:lvl5pPr marL="2438339" algn="l" defTabSz="609585" rtl="0" eaLnBrk="1" latinLnBrk="0" hangingPunct="1">
                        <a:defRPr sz="2400" kern="1200">
                          <a:solidFill>
                            <a:schemeClr val="dk1"/>
                          </a:solidFill>
                          <a:latin typeface="Arial"/>
                        </a:defRPr>
                      </a:lvl5pPr>
                      <a:lvl6pPr marL="3047924" algn="l" defTabSz="609585" rtl="0" eaLnBrk="1" latinLnBrk="0" hangingPunct="1">
                        <a:defRPr sz="2400" kern="1200">
                          <a:solidFill>
                            <a:schemeClr val="dk1"/>
                          </a:solidFill>
                          <a:latin typeface="Arial"/>
                        </a:defRPr>
                      </a:lvl6pPr>
                      <a:lvl7pPr marL="3657509" algn="l" defTabSz="609585" rtl="0" eaLnBrk="1" latinLnBrk="0" hangingPunct="1">
                        <a:defRPr sz="2400" kern="1200">
                          <a:solidFill>
                            <a:schemeClr val="dk1"/>
                          </a:solidFill>
                          <a:latin typeface="Arial"/>
                        </a:defRPr>
                      </a:lvl7pPr>
                      <a:lvl8pPr marL="4267093" algn="l" defTabSz="609585" rtl="0" eaLnBrk="1" latinLnBrk="0" hangingPunct="1">
                        <a:defRPr sz="2400" kern="1200">
                          <a:solidFill>
                            <a:schemeClr val="dk1"/>
                          </a:solidFill>
                          <a:latin typeface="Arial"/>
                        </a:defRPr>
                      </a:lvl8pPr>
                      <a:lvl9pPr marL="4876678" algn="l" defTabSz="609585" rtl="0" eaLnBrk="1" latinLnBrk="0" hangingPunct="1">
                        <a:defRPr sz="2400" kern="1200">
                          <a:solidFill>
                            <a:schemeClr val="dk1"/>
                          </a:solidFill>
                          <a:latin typeface="Arial"/>
                        </a:defRPr>
                      </a:lvl9pPr>
                    </a:lstStyle>
                    <a:p>
                      <a:r>
                        <a:rPr lang="en-US" sz="2400" dirty="0">
                          <a:latin typeface="Calibri" panose="020F0502020204030204" pitchFamily="34" charset="0"/>
                        </a:rPr>
                        <a:t>Share ideas for your </a:t>
                      </a:r>
                      <a:r>
                        <a:rPr lang="en-US" sz="2400" dirty="0" smtClean="0">
                          <a:latin typeface="Calibri" panose="020F0502020204030204" pitchFamily="34" charset="0"/>
                        </a:rPr>
                        <a:t>designs</a:t>
                      </a:r>
                    </a:p>
                    <a:p>
                      <a:r>
                        <a:rPr lang="en-US" sz="2400" dirty="0" smtClean="0">
                          <a:latin typeface="Calibri" panose="020F0502020204030204" pitchFamily="34" charset="0"/>
                        </a:rPr>
                        <a:t>Think of what structures will be strong</a:t>
                      </a:r>
                      <a:endParaRPr lang="en-US" sz="2400" dirty="0">
                        <a:solidFill>
                          <a:schemeClr val="bg1"/>
                        </a:solidFill>
                        <a:latin typeface="Calibri" panose="020F0502020204030204" pitchFamily="34" charset="0"/>
                      </a:endParaRPr>
                    </a:p>
                  </a:txBody>
                  <a:tcPr marL="89148" marR="8914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9A5B5">
                        <a:alpha val="60000"/>
                      </a:srgbClr>
                    </a:solidFill>
                  </a:tcPr>
                </a:tc>
                <a:extLst>
                  <a:ext uri="{0D108BD9-81ED-4DB2-BD59-A6C34878D82A}">
                    <a16:rowId xmlns:a16="http://schemas.microsoft.com/office/drawing/2014/main" xmlns="" val="10000"/>
                  </a:ext>
                </a:extLst>
              </a:tr>
              <a:tr h="886311">
                <a:tc>
                  <a:txBody>
                    <a:bodyPr/>
                    <a:lstStyle>
                      <a:lvl1pPr marL="0" algn="l" defTabSz="609585" rtl="0" eaLnBrk="1" latinLnBrk="0" hangingPunct="1">
                        <a:defRPr sz="2400" kern="1200">
                          <a:solidFill>
                            <a:schemeClr val="dk1"/>
                          </a:solidFill>
                          <a:latin typeface="Arial"/>
                        </a:defRPr>
                      </a:lvl1pPr>
                      <a:lvl2pPr marL="609585" algn="l" defTabSz="609585" rtl="0" eaLnBrk="1" latinLnBrk="0" hangingPunct="1">
                        <a:defRPr sz="2400" kern="1200">
                          <a:solidFill>
                            <a:schemeClr val="dk1"/>
                          </a:solidFill>
                          <a:latin typeface="Arial"/>
                        </a:defRPr>
                      </a:lvl2pPr>
                      <a:lvl3pPr marL="1219170" algn="l" defTabSz="609585" rtl="0" eaLnBrk="1" latinLnBrk="0" hangingPunct="1">
                        <a:defRPr sz="2400" kern="1200">
                          <a:solidFill>
                            <a:schemeClr val="dk1"/>
                          </a:solidFill>
                          <a:latin typeface="Arial"/>
                        </a:defRPr>
                      </a:lvl3pPr>
                      <a:lvl4pPr marL="1828754" algn="l" defTabSz="609585" rtl="0" eaLnBrk="1" latinLnBrk="0" hangingPunct="1">
                        <a:defRPr sz="2400" kern="1200">
                          <a:solidFill>
                            <a:schemeClr val="dk1"/>
                          </a:solidFill>
                          <a:latin typeface="Arial"/>
                        </a:defRPr>
                      </a:lvl4pPr>
                      <a:lvl5pPr marL="2438339" algn="l" defTabSz="609585" rtl="0" eaLnBrk="1" latinLnBrk="0" hangingPunct="1">
                        <a:defRPr sz="2400" kern="1200">
                          <a:solidFill>
                            <a:schemeClr val="dk1"/>
                          </a:solidFill>
                          <a:latin typeface="Arial"/>
                        </a:defRPr>
                      </a:lvl5pPr>
                      <a:lvl6pPr marL="3047924" algn="l" defTabSz="609585" rtl="0" eaLnBrk="1" latinLnBrk="0" hangingPunct="1">
                        <a:defRPr sz="2400" kern="1200">
                          <a:solidFill>
                            <a:schemeClr val="dk1"/>
                          </a:solidFill>
                          <a:latin typeface="Arial"/>
                        </a:defRPr>
                      </a:lvl6pPr>
                      <a:lvl7pPr marL="3657509" algn="l" defTabSz="609585" rtl="0" eaLnBrk="1" latinLnBrk="0" hangingPunct="1">
                        <a:defRPr sz="2400" kern="1200">
                          <a:solidFill>
                            <a:schemeClr val="dk1"/>
                          </a:solidFill>
                          <a:latin typeface="Arial"/>
                        </a:defRPr>
                      </a:lvl7pPr>
                      <a:lvl8pPr marL="4267093" algn="l" defTabSz="609585" rtl="0" eaLnBrk="1" latinLnBrk="0" hangingPunct="1">
                        <a:defRPr sz="2400" kern="1200">
                          <a:solidFill>
                            <a:schemeClr val="dk1"/>
                          </a:solidFill>
                          <a:latin typeface="Arial"/>
                        </a:defRPr>
                      </a:lvl8pPr>
                      <a:lvl9pPr marL="4876678" algn="l" defTabSz="609585" rtl="0" eaLnBrk="1" latinLnBrk="0" hangingPunct="1">
                        <a:defRPr sz="2400" kern="1200">
                          <a:solidFill>
                            <a:schemeClr val="dk1"/>
                          </a:solidFill>
                          <a:latin typeface="Arial"/>
                        </a:defRPr>
                      </a:lvl9p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2400" b="1" dirty="0">
                          <a:latin typeface="Calibri" panose="020F0502020204030204" pitchFamily="34" charset="0"/>
                        </a:rPr>
                        <a:t>Plan and cost</a:t>
                      </a:r>
                      <a:endParaRPr lang="en-US" sz="2400" b="1" dirty="0">
                        <a:solidFill>
                          <a:schemeClr val="bg1"/>
                        </a:solidFill>
                        <a:latin typeface="Calibri" panose="020F0502020204030204" pitchFamily="34" charset="0"/>
                      </a:endParaRPr>
                    </a:p>
                  </a:txBody>
                  <a:tcPr marL="89148" marR="8914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9A5B5">
                        <a:alpha val="40000"/>
                      </a:srgbClr>
                    </a:solidFill>
                  </a:tcPr>
                </a:tc>
                <a:tc>
                  <a:txBody>
                    <a:bodyPr/>
                    <a:lstStyle>
                      <a:lvl1pPr marL="0" algn="l" defTabSz="609585" rtl="0" eaLnBrk="1" latinLnBrk="0" hangingPunct="1">
                        <a:defRPr sz="2400" kern="1200">
                          <a:solidFill>
                            <a:schemeClr val="dk1"/>
                          </a:solidFill>
                          <a:latin typeface="Arial"/>
                        </a:defRPr>
                      </a:lvl1pPr>
                      <a:lvl2pPr marL="609585" algn="l" defTabSz="609585" rtl="0" eaLnBrk="1" latinLnBrk="0" hangingPunct="1">
                        <a:defRPr sz="2400" kern="1200">
                          <a:solidFill>
                            <a:schemeClr val="dk1"/>
                          </a:solidFill>
                          <a:latin typeface="Arial"/>
                        </a:defRPr>
                      </a:lvl2pPr>
                      <a:lvl3pPr marL="1219170" algn="l" defTabSz="609585" rtl="0" eaLnBrk="1" latinLnBrk="0" hangingPunct="1">
                        <a:defRPr sz="2400" kern="1200">
                          <a:solidFill>
                            <a:schemeClr val="dk1"/>
                          </a:solidFill>
                          <a:latin typeface="Arial"/>
                        </a:defRPr>
                      </a:lvl3pPr>
                      <a:lvl4pPr marL="1828754" algn="l" defTabSz="609585" rtl="0" eaLnBrk="1" latinLnBrk="0" hangingPunct="1">
                        <a:defRPr sz="2400" kern="1200">
                          <a:solidFill>
                            <a:schemeClr val="dk1"/>
                          </a:solidFill>
                          <a:latin typeface="Arial"/>
                        </a:defRPr>
                      </a:lvl4pPr>
                      <a:lvl5pPr marL="2438339" algn="l" defTabSz="609585" rtl="0" eaLnBrk="1" latinLnBrk="0" hangingPunct="1">
                        <a:defRPr sz="2400" kern="1200">
                          <a:solidFill>
                            <a:schemeClr val="dk1"/>
                          </a:solidFill>
                          <a:latin typeface="Arial"/>
                        </a:defRPr>
                      </a:lvl5pPr>
                      <a:lvl6pPr marL="3047924" algn="l" defTabSz="609585" rtl="0" eaLnBrk="1" latinLnBrk="0" hangingPunct="1">
                        <a:defRPr sz="2400" kern="1200">
                          <a:solidFill>
                            <a:schemeClr val="dk1"/>
                          </a:solidFill>
                          <a:latin typeface="Arial"/>
                        </a:defRPr>
                      </a:lvl6pPr>
                      <a:lvl7pPr marL="3657509" algn="l" defTabSz="609585" rtl="0" eaLnBrk="1" latinLnBrk="0" hangingPunct="1">
                        <a:defRPr sz="2400" kern="1200">
                          <a:solidFill>
                            <a:schemeClr val="dk1"/>
                          </a:solidFill>
                          <a:latin typeface="Arial"/>
                        </a:defRPr>
                      </a:lvl7pPr>
                      <a:lvl8pPr marL="4267093" algn="l" defTabSz="609585" rtl="0" eaLnBrk="1" latinLnBrk="0" hangingPunct="1">
                        <a:defRPr sz="2400" kern="1200">
                          <a:solidFill>
                            <a:schemeClr val="dk1"/>
                          </a:solidFill>
                          <a:latin typeface="Arial"/>
                        </a:defRPr>
                      </a:lvl8pPr>
                      <a:lvl9pPr marL="4876678" algn="l" defTabSz="609585" rtl="0" eaLnBrk="1" latinLnBrk="0" hangingPunct="1">
                        <a:defRPr sz="2400" kern="1200">
                          <a:solidFill>
                            <a:schemeClr val="dk1"/>
                          </a:solidFill>
                          <a:latin typeface="Arial"/>
                        </a:defRPr>
                      </a:lvl9pPr>
                    </a:lstStyle>
                    <a:p>
                      <a:r>
                        <a:rPr lang="en-US" sz="2400" dirty="0">
                          <a:latin typeface="Calibri" panose="020F0502020204030204" pitchFamily="34" charset="0"/>
                        </a:rPr>
                        <a:t>Draw your chosen design</a:t>
                      </a:r>
                    </a:p>
                    <a:p>
                      <a:r>
                        <a:rPr lang="en-US" sz="2400" dirty="0">
                          <a:latin typeface="Calibri" panose="020F0502020204030204" pitchFamily="34" charset="0"/>
                        </a:rPr>
                        <a:t>Calculate</a:t>
                      </a:r>
                      <a:r>
                        <a:rPr lang="en-US" sz="2400" baseline="0" dirty="0">
                          <a:latin typeface="Calibri" panose="020F0502020204030204" pitchFamily="34" charset="0"/>
                        </a:rPr>
                        <a:t> what materials you’ll use</a:t>
                      </a:r>
                      <a:endParaRPr lang="en-US" sz="2400" dirty="0">
                        <a:solidFill>
                          <a:schemeClr val="bg1"/>
                        </a:solidFill>
                        <a:latin typeface="Calibri" panose="020F0502020204030204" pitchFamily="34" charset="0"/>
                      </a:endParaRPr>
                    </a:p>
                  </a:txBody>
                  <a:tcPr marL="89148" marR="8914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9A5B5">
                        <a:alpha val="40000"/>
                      </a:srgbClr>
                    </a:solidFill>
                  </a:tcPr>
                </a:tc>
                <a:extLst>
                  <a:ext uri="{0D108BD9-81ED-4DB2-BD59-A6C34878D82A}">
                    <a16:rowId xmlns:a16="http://schemas.microsoft.com/office/drawing/2014/main" xmlns="" val="10001"/>
                  </a:ext>
                </a:extLst>
              </a:tr>
              <a:tr h="886311">
                <a:tc>
                  <a:txBody>
                    <a:bodyPr/>
                    <a:lstStyle>
                      <a:lvl1pPr marL="0" algn="l" defTabSz="609585" rtl="0" eaLnBrk="1" latinLnBrk="0" hangingPunct="1">
                        <a:defRPr sz="2400" kern="1200">
                          <a:solidFill>
                            <a:schemeClr val="dk1"/>
                          </a:solidFill>
                          <a:latin typeface="Arial"/>
                        </a:defRPr>
                      </a:lvl1pPr>
                      <a:lvl2pPr marL="609585" algn="l" defTabSz="609585" rtl="0" eaLnBrk="1" latinLnBrk="0" hangingPunct="1">
                        <a:defRPr sz="2400" kern="1200">
                          <a:solidFill>
                            <a:schemeClr val="dk1"/>
                          </a:solidFill>
                          <a:latin typeface="Arial"/>
                        </a:defRPr>
                      </a:lvl2pPr>
                      <a:lvl3pPr marL="1219170" algn="l" defTabSz="609585" rtl="0" eaLnBrk="1" latinLnBrk="0" hangingPunct="1">
                        <a:defRPr sz="2400" kern="1200">
                          <a:solidFill>
                            <a:schemeClr val="dk1"/>
                          </a:solidFill>
                          <a:latin typeface="Arial"/>
                        </a:defRPr>
                      </a:lvl3pPr>
                      <a:lvl4pPr marL="1828754" algn="l" defTabSz="609585" rtl="0" eaLnBrk="1" latinLnBrk="0" hangingPunct="1">
                        <a:defRPr sz="2400" kern="1200">
                          <a:solidFill>
                            <a:schemeClr val="dk1"/>
                          </a:solidFill>
                          <a:latin typeface="Arial"/>
                        </a:defRPr>
                      </a:lvl4pPr>
                      <a:lvl5pPr marL="2438339" algn="l" defTabSz="609585" rtl="0" eaLnBrk="1" latinLnBrk="0" hangingPunct="1">
                        <a:defRPr sz="2400" kern="1200">
                          <a:solidFill>
                            <a:schemeClr val="dk1"/>
                          </a:solidFill>
                          <a:latin typeface="Arial"/>
                        </a:defRPr>
                      </a:lvl5pPr>
                      <a:lvl6pPr marL="3047924" algn="l" defTabSz="609585" rtl="0" eaLnBrk="1" latinLnBrk="0" hangingPunct="1">
                        <a:defRPr sz="2400" kern="1200">
                          <a:solidFill>
                            <a:schemeClr val="dk1"/>
                          </a:solidFill>
                          <a:latin typeface="Arial"/>
                        </a:defRPr>
                      </a:lvl6pPr>
                      <a:lvl7pPr marL="3657509" algn="l" defTabSz="609585" rtl="0" eaLnBrk="1" latinLnBrk="0" hangingPunct="1">
                        <a:defRPr sz="2400" kern="1200">
                          <a:solidFill>
                            <a:schemeClr val="dk1"/>
                          </a:solidFill>
                          <a:latin typeface="Arial"/>
                        </a:defRPr>
                      </a:lvl7pPr>
                      <a:lvl8pPr marL="4267093" algn="l" defTabSz="609585" rtl="0" eaLnBrk="1" latinLnBrk="0" hangingPunct="1">
                        <a:defRPr sz="2400" kern="1200">
                          <a:solidFill>
                            <a:schemeClr val="dk1"/>
                          </a:solidFill>
                          <a:latin typeface="Arial"/>
                        </a:defRPr>
                      </a:lvl8pPr>
                      <a:lvl9pPr marL="4876678" algn="l" defTabSz="609585" rtl="0" eaLnBrk="1" latinLnBrk="0" hangingPunct="1">
                        <a:defRPr sz="2400" kern="1200">
                          <a:solidFill>
                            <a:schemeClr val="dk1"/>
                          </a:solidFill>
                          <a:latin typeface="Arial"/>
                        </a:defRPr>
                      </a:lvl9p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2400" b="1" dirty="0">
                          <a:latin typeface="Calibri" panose="020F0502020204030204" pitchFamily="34" charset="0"/>
                        </a:rPr>
                        <a:t>Build</a:t>
                      </a:r>
                      <a:endParaRPr lang="en-US" sz="2400" b="1" dirty="0">
                        <a:solidFill>
                          <a:schemeClr val="bg1"/>
                        </a:solidFill>
                        <a:latin typeface="Calibri" panose="020F0502020204030204" pitchFamily="34" charset="0"/>
                      </a:endParaRPr>
                    </a:p>
                  </a:txBody>
                  <a:tcPr marL="89148" marR="8914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9A5B5">
                        <a:alpha val="60000"/>
                      </a:srgbClr>
                    </a:solidFill>
                  </a:tcPr>
                </a:tc>
                <a:tc>
                  <a:txBody>
                    <a:bodyPr/>
                    <a:lstStyle>
                      <a:lvl1pPr marL="0" algn="l" defTabSz="609585" rtl="0" eaLnBrk="1" latinLnBrk="0" hangingPunct="1">
                        <a:defRPr sz="2400" kern="1200">
                          <a:solidFill>
                            <a:schemeClr val="dk1"/>
                          </a:solidFill>
                          <a:latin typeface="Arial"/>
                        </a:defRPr>
                      </a:lvl1pPr>
                      <a:lvl2pPr marL="609585" algn="l" defTabSz="609585" rtl="0" eaLnBrk="1" latinLnBrk="0" hangingPunct="1">
                        <a:defRPr sz="2400" kern="1200">
                          <a:solidFill>
                            <a:schemeClr val="dk1"/>
                          </a:solidFill>
                          <a:latin typeface="Arial"/>
                        </a:defRPr>
                      </a:lvl2pPr>
                      <a:lvl3pPr marL="1219170" algn="l" defTabSz="609585" rtl="0" eaLnBrk="1" latinLnBrk="0" hangingPunct="1">
                        <a:defRPr sz="2400" kern="1200">
                          <a:solidFill>
                            <a:schemeClr val="dk1"/>
                          </a:solidFill>
                          <a:latin typeface="Arial"/>
                        </a:defRPr>
                      </a:lvl3pPr>
                      <a:lvl4pPr marL="1828754" algn="l" defTabSz="609585" rtl="0" eaLnBrk="1" latinLnBrk="0" hangingPunct="1">
                        <a:defRPr sz="2400" kern="1200">
                          <a:solidFill>
                            <a:schemeClr val="dk1"/>
                          </a:solidFill>
                          <a:latin typeface="Arial"/>
                        </a:defRPr>
                      </a:lvl4pPr>
                      <a:lvl5pPr marL="2438339" algn="l" defTabSz="609585" rtl="0" eaLnBrk="1" latinLnBrk="0" hangingPunct="1">
                        <a:defRPr sz="2400" kern="1200">
                          <a:solidFill>
                            <a:schemeClr val="dk1"/>
                          </a:solidFill>
                          <a:latin typeface="Arial"/>
                        </a:defRPr>
                      </a:lvl5pPr>
                      <a:lvl6pPr marL="3047924" algn="l" defTabSz="609585" rtl="0" eaLnBrk="1" latinLnBrk="0" hangingPunct="1">
                        <a:defRPr sz="2400" kern="1200">
                          <a:solidFill>
                            <a:schemeClr val="dk1"/>
                          </a:solidFill>
                          <a:latin typeface="Arial"/>
                        </a:defRPr>
                      </a:lvl6pPr>
                      <a:lvl7pPr marL="3657509" algn="l" defTabSz="609585" rtl="0" eaLnBrk="1" latinLnBrk="0" hangingPunct="1">
                        <a:defRPr sz="2400" kern="1200">
                          <a:solidFill>
                            <a:schemeClr val="dk1"/>
                          </a:solidFill>
                          <a:latin typeface="Arial"/>
                        </a:defRPr>
                      </a:lvl7pPr>
                      <a:lvl8pPr marL="4267093" algn="l" defTabSz="609585" rtl="0" eaLnBrk="1" latinLnBrk="0" hangingPunct="1">
                        <a:defRPr sz="2400" kern="1200">
                          <a:solidFill>
                            <a:schemeClr val="dk1"/>
                          </a:solidFill>
                          <a:latin typeface="Arial"/>
                        </a:defRPr>
                      </a:lvl8pPr>
                      <a:lvl9pPr marL="4876678" algn="l" defTabSz="609585" rtl="0" eaLnBrk="1" latinLnBrk="0" hangingPunct="1">
                        <a:defRPr sz="2400" kern="1200">
                          <a:solidFill>
                            <a:schemeClr val="dk1"/>
                          </a:solidFill>
                          <a:latin typeface="Arial"/>
                        </a:defRPr>
                      </a:lvl9pPr>
                    </a:lstStyle>
                    <a:p>
                      <a:r>
                        <a:rPr lang="en-US" sz="2400" dirty="0">
                          <a:latin typeface="Calibri" panose="020F0502020204030204" pitchFamily="34" charset="0"/>
                        </a:rPr>
                        <a:t>Build your design</a:t>
                      </a:r>
                    </a:p>
                    <a:p>
                      <a:r>
                        <a:rPr lang="en-US" sz="2400" dirty="0">
                          <a:latin typeface="Calibri" panose="020F0502020204030204" pitchFamily="34" charset="0"/>
                        </a:rPr>
                        <a:t>Make sure it’s neat and strong</a:t>
                      </a:r>
                      <a:endParaRPr lang="en-US" sz="2400" dirty="0">
                        <a:solidFill>
                          <a:schemeClr val="bg1"/>
                        </a:solidFill>
                        <a:latin typeface="Calibri" panose="020F0502020204030204" pitchFamily="34" charset="0"/>
                      </a:endParaRPr>
                    </a:p>
                  </a:txBody>
                  <a:tcPr marL="89148" marR="8914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9A5B5">
                        <a:alpha val="60000"/>
                      </a:srgbClr>
                    </a:solidFill>
                  </a:tcPr>
                </a:tc>
                <a:extLst>
                  <a:ext uri="{0D108BD9-81ED-4DB2-BD59-A6C34878D82A}">
                    <a16:rowId xmlns:a16="http://schemas.microsoft.com/office/drawing/2014/main" xmlns="" val="10002"/>
                  </a:ext>
                </a:extLst>
              </a:tr>
              <a:tr h="886311">
                <a:tc>
                  <a:txBody>
                    <a:bodyPr/>
                    <a:lstStyle>
                      <a:lvl1pPr marL="0" algn="l" defTabSz="609585" rtl="0" eaLnBrk="1" latinLnBrk="0" hangingPunct="1">
                        <a:defRPr sz="2400" kern="1200">
                          <a:solidFill>
                            <a:schemeClr val="dk1"/>
                          </a:solidFill>
                          <a:latin typeface="Arial"/>
                        </a:defRPr>
                      </a:lvl1pPr>
                      <a:lvl2pPr marL="609585" algn="l" defTabSz="609585" rtl="0" eaLnBrk="1" latinLnBrk="0" hangingPunct="1">
                        <a:defRPr sz="2400" kern="1200">
                          <a:solidFill>
                            <a:schemeClr val="dk1"/>
                          </a:solidFill>
                          <a:latin typeface="Arial"/>
                        </a:defRPr>
                      </a:lvl2pPr>
                      <a:lvl3pPr marL="1219170" algn="l" defTabSz="609585" rtl="0" eaLnBrk="1" latinLnBrk="0" hangingPunct="1">
                        <a:defRPr sz="2400" kern="1200">
                          <a:solidFill>
                            <a:schemeClr val="dk1"/>
                          </a:solidFill>
                          <a:latin typeface="Arial"/>
                        </a:defRPr>
                      </a:lvl3pPr>
                      <a:lvl4pPr marL="1828754" algn="l" defTabSz="609585" rtl="0" eaLnBrk="1" latinLnBrk="0" hangingPunct="1">
                        <a:defRPr sz="2400" kern="1200">
                          <a:solidFill>
                            <a:schemeClr val="dk1"/>
                          </a:solidFill>
                          <a:latin typeface="Arial"/>
                        </a:defRPr>
                      </a:lvl4pPr>
                      <a:lvl5pPr marL="2438339" algn="l" defTabSz="609585" rtl="0" eaLnBrk="1" latinLnBrk="0" hangingPunct="1">
                        <a:defRPr sz="2400" kern="1200">
                          <a:solidFill>
                            <a:schemeClr val="dk1"/>
                          </a:solidFill>
                          <a:latin typeface="Arial"/>
                        </a:defRPr>
                      </a:lvl5pPr>
                      <a:lvl6pPr marL="3047924" algn="l" defTabSz="609585" rtl="0" eaLnBrk="1" latinLnBrk="0" hangingPunct="1">
                        <a:defRPr sz="2400" kern="1200">
                          <a:solidFill>
                            <a:schemeClr val="dk1"/>
                          </a:solidFill>
                          <a:latin typeface="Arial"/>
                        </a:defRPr>
                      </a:lvl6pPr>
                      <a:lvl7pPr marL="3657509" algn="l" defTabSz="609585" rtl="0" eaLnBrk="1" latinLnBrk="0" hangingPunct="1">
                        <a:defRPr sz="2400" kern="1200">
                          <a:solidFill>
                            <a:schemeClr val="dk1"/>
                          </a:solidFill>
                          <a:latin typeface="Arial"/>
                        </a:defRPr>
                      </a:lvl7pPr>
                      <a:lvl8pPr marL="4267093" algn="l" defTabSz="609585" rtl="0" eaLnBrk="1" latinLnBrk="0" hangingPunct="1">
                        <a:defRPr sz="2400" kern="1200">
                          <a:solidFill>
                            <a:schemeClr val="dk1"/>
                          </a:solidFill>
                          <a:latin typeface="Arial"/>
                        </a:defRPr>
                      </a:lvl8pPr>
                      <a:lvl9pPr marL="4876678" algn="l" defTabSz="609585" rtl="0" eaLnBrk="1" latinLnBrk="0" hangingPunct="1">
                        <a:defRPr sz="2400" kern="1200">
                          <a:solidFill>
                            <a:schemeClr val="dk1"/>
                          </a:solidFill>
                          <a:latin typeface="Arial"/>
                        </a:defRPr>
                      </a:lvl9pPr>
                    </a:lstStyle>
                    <a:p>
                      <a:r>
                        <a:rPr lang="en-US" sz="2400" b="1" dirty="0">
                          <a:latin typeface="Calibri" panose="020F0502020204030204" pitchFamily="34" charset="0"/>
                        </a:rPr>
                        <a:t>Test</a:t>
                      </a:r>
                      <a:endParaRPr lang="en-US" sz="2400" b="1" dirty="0">
                        <a:solidFill>
                          <a:schemeClr val="bg1"/>
                        </a:solidFill>
                        <a:latin typeface="Calibri" panose="020F0502020204030204" pitchFamily="34" charset="0"/>
                      </a:endParaRPr>
                    </a:p>
                  </a:txBody>
                  <a:tcPr marL="89148" marR="8914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9A5B5">
                        <a:alpha val="40000"/>
                      </a:srgbClr>
                    </a:solidFill>
                  </a:tcPr>
                </a:tc>
                <a:tc>
                  <a:txBody>
                    <a:bodyPr/>
                    <a:lstStyle>
                      <a:lvl1pPr marL="0" algn="l" defTabSz="609585" rtl="0" eaLnBrk="1" latinLnBrk="0" hangingPunct="1">
                        <a:defRPr sz="2400" kern="1200">
                          <a:solidFill>
                            <a:schemeClr val="dk1"/>
                          </a:solidFill>
                          <a:latin typeface="Arial"/>
                        </a:defRPr>
                      </a:lvl1pPr>
                      <a:lvl2pPr marL="609585" algn="l" defTabSz="609585" rtl="0" eaLnBrk="1" latinLnBrk="0" hangingPunct="1">
                        <a:defRPr sz="2400" kern="1200">
                          <a:solidFill>
                            <a:schemeClr val="dk1"/>
                          </a:solidFill>
                          <a:latin typeface="Arial"/>
                        </a:defRPr>
                      </a:lvl2pPr>
                      <a:lvl3pPr marL="1219170" algn="l" defTabSz="609585" rtl="0" eaLnBrk="1" latinLnBrk="0" hangingPunct="1">
                        <a:defRPr sz="2400" kern="1200">
                          <a:solidFill>
                            <a:schemeClr val="dk1"/>
                          </a:solidFill>
                          <a:latin typeface="Arial"/>
                        </a:defRPr>
                      </a:lvl3pPr>
                      <a:lvl4pPr marL="1828754" algn="l" defTabSz="609585" rtl="0" eaLnBrk="1" latinLnBrk="0" hangingPunct="1">
                        <a:defRPr sz="2400" kern="1200">
                          <a:solidFill>
                            <a:schemeClr val="dk1"/>
                          </a:solidFill>
                          <a:latin typeface="Arial"/>
                        </a:defRPr>
                      </a:lvl4pPr>
                      <a:lvl5pPr marL="2438339" algn="l" defTabSz="609585" rtl="0" eaLnBrk="1" latinLnBrk="0" hangingPunct="1">
                        <a:defRPr sz="2400" kern="1200">
                          <a:solidFill>
                            <a:schemeClr val="dk1"/>
                          </a:solidFill>
                          <a:latin typeface="Arial"/>
                        </a:defRPr>
                      </a:lvl5pPr>
                      <a:lvl6pPr marL="3047924" algn="l" defTabSz="609585" rtl="0" eaLnBrk="1" latinLnBrk="0" hangingPunct="1">
                        <a:defRPr sz="2400" kern="1200">
                          <a:solidFill>
                            <a:schemeClr val="dk1"/>
                          </a:solidFill>
                          <a:latin typeface="Arial"/>
                        </a:defRPr>
                      </a:lvl6pPr>
                      <a:lvl7pPr marL="3657509" algn="l" defTabSz="609585" rtl="0" eaLnBrk="1" latinLnBrk="0" hangingPunct="1">
                        <a:defRPr sz="2400" kern="1200">
                          <a:solidFill>
                            <a:schemeClr val="dk1"/>
                          </a:solidFill>
                          <a:latin typeface="Arial"/>
                        </a:defRPr>
                      </a:lvl7pPr>
                      <a:lvl8pPr marL="4267093" algn="l" defTabSz="609585" rtl="0" eaLnBrk="1" latinLnBrk="0" hangingPunct="1">
                        <a:defRPr sz="2400" kern="1200">
                          <a:solidFill>
                            <a:schemeClr val="dk1"/>
                          </a:solidFill>
                          <a:latin typeface="Arial"/>
                        </a:defRPr>
                      </a:lvl8pPr>
                      <a:lvl9pPr marL="4876678" algn="l" defTabSz="609585" rtl="0" eaLnBrk="1" latinLnBrk="0" hangingPunct="1">
                        <a:defRPr sz="2400" kern="1200">
                          <a:solidFill>
                            <a:schemeClr val="dk1"/>
                          </a:solidFill>
                          <a:latin typeface="Arial"/>
                        </a:defRPr>
                      </a:lvl9pPr>
                    </a:lstStyle>
                    <a:p>
                      <a:r>
                        <a:rPr lang="en-US" sz="2400" dirty="0">
                          <a:latin typeface="Calibri" panose="020F0502020204030204" pitchFamily="34" charset="0"/>
                        </a:rPr>
                        <a:t>Test your design</a:t>
                      </a:r>
                      <a:r>
                        <a:rPr lang="en-US" sz="2400" baseline="0" dirty="0">
                          <a:latin typeface="Calibri" panose="020F0502020204030204" pitchFamily="34" charset="0"/>
                        </a:rPr>
                        <a:t> </a:t>
                      </a:r>
                    </a:p>
                  </a:txBody>
                  <a:tcPr marL="89148" marR="8914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9A5B5">
                        <a:alpha val="40000"/>
                      </a:srgbClr>
                    </a:solidFill>
                  </a:tcPr>
                </a:tc>
                <a:extLst>
                  <a:ext uri="{0D108BD9-81ED-4DB2-BD59-A6C34878D82A}">
                    <a16:rowId xmlns:a16="http://schemas.microsoft.com/office/drawing/2014/main" xmlns="" val="10003"/>
                  </a:ext>
                </a:extLst>
              </a:tr>
            </a:tbl>
          </a:graphicData>
        </a:graphic>
      </p:graphicFrame>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497467" y="5439039"/>
            <a:ext cx="1512632" cy="1312596"/>
          </a:xfrm>
          <a:prstGeom prst="rect">
            <a:avLst/>
          </a:prstGeom>
        </p:spPr>
      </p:pic>
      <p:pic>
        <p:nvPicPr>
          <p:cNvPr id="1026" name="Picture 2" descr="School, Back To School, Education, Icons, The Devic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981595" y="91526"/>
            <a:ext cx="2190115" cy="14874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3834275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0" name="Diagram 29"/>
          <p:cNvGraphicFramePr/>
          <p:nvPr>
            <p:extLst>
              <p:ext uri="{D42A27DB-BD31-4B8C-83A1-F6EECF244321}">
                <p14:modId xmlns:p14="http://schemas.microsoft.com/office/powerpoint/2010/main" val="2969144701"/>
              </p:ext>
            </p:extLst>
          </p:nvPr>
        </p:nvGraphicFramePr>
        <p:xfrm>
          <a:off x="4016993" y="116958"/>
          <a:ext cx="8175007" cy="659218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Rectangle 3"/>
          <p:cNvSpPr/>
          <p:nvPr/>
        </p:nvSpPr>
        <p:spPr>
          <a:xfrm>
            <a:off x="0" y="0"/>
            <a:ext cx="3954780" cy="6858000"/>
          </a:xfrm>
          <a:prstGeom prst="rect">
            <a:avLst/>
          </a:prstGeom>
          <a:solidFill>
            <a:srgbClr val="09A5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GB" sz="6600" dirty="0" smtClean="0">
              <a:solidFill>
                <a:prstClr val="white"/>
              </a:solidFill>
              <a:latin typeface="Calibri" panose="020F0502020204030204" pitchFamily="34" charset="0"/>
            </a:endParaRPr>
          </a:p>
          <a:p>
            <a:pPr algn="ctr"/>
            <a:r>
              <a:rPr lang="en-GB" sz="6600" dirty="0" smtClean="0">
                <a:solidFill>
                  <a:prstClr val="white"/>
                </a:solidFill>
                <a:latin typeface="Calibri" panose="020F0502020204030204" pitchFamily="34" charset="0"/>
              </a:rPr>
              <a:t>Tunnel related  </a:t>
            </a:r>
            <a:r>
              <a:rPr lang="en-GB" sz="6600" dirty="0">
                <a:solidFill>
                  <a:prstClr val="white"/>
                </a:solidFill>
                <a:latin typeface="Calibri" panose="020F0502020204030204" pitchFamily="34" charset="0"/>
              </a:rPr>
              <a:t>c</a:t>
            </a:r>
            <a:r>
              <a:rPr lang="en-GB" sz="6600" dirty="0" smtClean="0">
                <a:solidFill>
                  <a:prstClr val="white"/>
                </a:solidFill>
                <a:latin typeface="Calibri" panose="020F0502020204030204" pitchFamily="34" charset="0"/>
              </a:rPr>
              <a:t>areers </a:t>
            </a:r>
            <a:endParaRPr lang="en-GB" sz="6600" dirty="0">
              <a:solidFill>
                <a:prstClr val="white"/>
              </a:solidFill>
              <a:latin typeface="Calibri" panose="020F0502020204030204" pitchFamily="34" charset="0"/>
            </a:endParaRPr>
          </a:p>
        </p:txBody>
      </p:sp>
      <p:sp>
        <p:nvSpPr>
          <p:cNvPr id="19" name="TextBox 18"/>
          <p:cNvSpPr txBox="1"/>
          <p:nvPr/>
        </p:nvSpPr>
        <p:spPr>
          <a:xfrm>
            <a:off x="4244540" y="5692362"/>
            <a:ext cx="1003673" cy="584775"/>
          </a:xfrm>
          <a:prstGeom prst="rect">
            <a:avLst/>
          </a:prstGeom>
          <a:noFill/>
        </p:spPr>
        <p:txBody>
          <a:bodyPr wrap="none" rtlCol="0">
            <a:spAutoFit/>
          </a:bodyPr>
          <a:lstStyle/>
          <a:p>
            <a:pPr algn="ctr"/>
            <a:r>
              <a:rPr lang="en-GB" sz="1600" dirty="0" smtClean="0">
                <a:solidFill>
                  <a:prstClr val="black"/>
                </a:solidFill>
                <a:latin typeface="Calibri" panose="020F0502020204030204" pitchFamily="34" charset="0"/>
              </a:rPr>
              <a:t>Crane </a:t>
            </a:r>
          </a:p>
          <a:p>
            <a:pPr algn="ctr"/>
            <a:r>
              <a:rPr lang="en-GB" sz="1600" dirty="0" smtClean="0">
                <a:solidFill>
                  <a:prstClr val="black"/>
                </a:solidFill>
                <a:latin typeface="Calibri" panose="020F0502020204030204" pitchFamily="34" charset="0"/>
              </a:rPr>
              <a:t>Operative</a:t>
            </a:r>
            <a:endParaRPr lang="en-GB" sz="1600" dirty="0">
              <a:solidFill>
                <a:prstClr val="black"/>
              </a:solidFill>
              <a:latin typeface="Calibri" panose="020F0502020204030204" pitchFamily="34" charset="0"/>
            </a:endParaRPr>
          </a:p>
        </p:txBody>
      </p:sp>
      <p:sp>
        <p:nvSpPr>
          <p:cNvPr id="21" name="TextBox 20"/>
          <p:cNvSpPr txBox="1"/>
          <p:nvPr/>
        </p:nvSpPr>
        <p:spPr>
          <a:xfrm>
            <a:off x="5040527" y="2561347"/>
            <a:ext cx="920444" cy="584775"/>
          </a:xfrm>
          <a:prstGeom prst="rect">
            <a:avLst/>
          </a:prstGeom>
          <a:noFill/>
        </p:spPr>
        <p:txBody>
          <a:bodyPr wrap="none" rtlCol="0">
            <a:spAutoFit/>
          </a:bodyPr>
          <a:lstStyle/>
          <a:p>
            <a:pPr algn="ctr"/>
            <a:r>
              <a:rPr lang="en-GB" sz="1600" dirty="0" smtClean="0">
                <a:solidFill>
                  <a:prstClr val="black"/>
                </a:solidFill>
                <a:latin typeface="Calibri" panose="020F0502020204030204" pitchFamily="34" charset="0"/>
              </a:rPr>
              <a:t>Civil </a:t>
            </a:r>
          </a:p>
          <a:p>
            <a:pPr algn="ctr"/>
            <a:r>
              <a:rPr lang="en-GB" sz="1600" dirty="0" smtClean="0">
                <a:solidFill>
                  <a:prstClr val="black"/>
                </a:solidFill>
                <a:latin typeface="Calibri" panose="020F0502020204030204" pitchFamily="34" charset="0"/>
              </a:rPr>
              <a:t>Engineer</a:t>
            </a:r>
            <a:endParaRPr lang="en-GB" sz="1600" dirty="0">
              <a:solidFill>
                <a:prstClr val="black"/>
              </a:solidFill>
              <a:latin typeface="Calibri" panose="020F0502020204030204" pitchFamily="34" charset="0"/>
            </a:endParaRPr>
          </a:p>
        </p:txBody>
      </p:sp>
      <p:sp>
        <p:nvSpPr>
          <p:cNvPr id="22" name="TextBox 21"/>
          <p:cNvSpPr txBox="1"/>
          <p:nvPr/>
        </p:nvSpPr>
        <p:spPr>
          <a:xfrm>
            <a:off x="4841559" y="3657457"/>
            <a:ext cx="1443087" cy="584775"/>
          </a:xfrm>
          <a:prstGeom prst="rect">
            <a:avLst/>
          </a:prstGeom>
          <a:noFill/>
        </p:spPr>
        <p:txBody>
          <a:bodyPr wrap="none" rtlCol="0">
            <a:spAutoFit/>
          </a:bodyPr>
          <a:lstStyle/>
          <a:p>
            <a:pPr algn="ctr"/>
            <a:r>
              <a:rPr lang="en-GB" sz="1600" dirty="0" smtClean="0">
                <a:solidFill>
                  <a:prstClr val="black"/>
                </a:solidFill>
                <a:latin typeface="Calibri" panose="020F0502020204030204" pitchFamily="34" charset="0"/>
              </a:rPr>
              <a:t>Environmental </a:t>
            </a:r>
          </a:p>
          <a:p>
            <a:pPr algn="ctr"/>
            <a:r>
              <a:rPr lang="en-GB" sz="1600" dirty="0" smtClean="0">
                <a:solidFill>
                  <a:prstClr val="black"/>
                </a:solidFill>
                <a:latin typeface="Calibri" panose="020F0502020204030204" pitchFamily="34" charset="0"/>
              </a:rPr>
              <a:t>Advisor</a:t>
            </a:r>
            <a:endParaRPr lang="en-GB" sz="1600" dirty="0">
              <a:solidFill>
                <a:prstClr val="black"/>
              </a:solidFill>
              <a:latin typeface="Calibri" panose="020F0502020204030204" pitchFamily="34" charset="0"/>
            </a:endParaRPr>
          </a:p>
        </p:txBody>
      </p:sp>
      <p:sp>
        <p:nvSpPr>
          <p:cNvPr id="23" name="TextBox 22"/>
          <p:cNvSpPr txBox="1"/>
          <p:nvPr/>
        </p:nvSpPr>
        <p:spPr>
          <a:xfrm>
            <a:off x="4628066" y="4688526"/>
            <a:ext cx="1318887" cy="584775"/>
          </a:xfrm>
          <a:prstGeom prst="rect">
            <a:avLst/>
          </a:prstGeom>
          <a:noFill/>
        </p:spPr>
        <p:txBody>
          <a:bodyPr wrap="none" rtlCol="0">
            <a:spAutoFit/>
          </a:bodyPr>
          <a:lstStyle/>
          <a:p>
            <a:pPr algn="ctr"/>
            <a:r>
              <a:rPr lang="en-GB" sz="1600" dirty="0" smtClean="0">
                <a:solidFill>
                  <a:prstClr val="black"/>
                </a:solidFill>
                <a:latin typeface="Calibri" panose="020F0502020204030204" pitchFamily="34" charset="0"/>
              </a:rPr>
              <a:t>Geotechnical </a:t>
            </a:r>
          </a:p>
          <a:p>
            <a:pPr algn="ctr"/>
            <a:r>
              <a:rPr lang="en-GB" sz="1600" dirty="0" smtClean="0">
                <a:solidFill>
                  <a:prstClr val="black"/>
                </a:solidFill>
                <a:latin typeface="Calibri" panose="020F0502020204030204" pitchFamily="34" charset="0"/>
              </a:rPr>
              <a:t>Engineer</a:t>
            </a:r>
            <a:endParaRPr lang="en-GB" sz="1600" dirty="0">
              <a:solidFill>
                <a:prstClr val="black"/>
              </a:solidFill>
              <a:latin typeface="Calibri" panose="020F0502020204030204" pitchFamily="34" charset="0"/>
            </a:endParaRPr>
          </a:p>
        </p:txBody>
      </p:sp>
      <p:sp>
        <p:nvSpPr>
          <p:cNvPr id="20" name="TextBox 19"/>
          <p:cNvSpPr txBox="1"/>
          <p:nvPr/>
        </p:nvSpPr>
        <p:spPr>
          <a:xfrm>
            <a:off x="4710212" y="1474682"/>
            <a:ext cx="1146660" cy="830997"/>
          </a:xfrm>
          <a:prstGeom prst="rect">
            <a:avLst/>
          </a:prstGeom>
          <a:noFill/>
        </p:spPr>
        <p:txBody>
          <a:bodyPr wrap="none" rtlCol="0">
            <a:spAutoFit/>
          </a:bodyPr>
          <a:lstStyle/>
          <a:p>
            <a:pPr algn="ctr"/>
            <a:r>
              <a:rPr lang="en-GB" sz="1600" dirty="0" smtClean="0">
                <a:solidFill>
                  <a:prstClr val="black"/>
                </a:solidFill>
                <a:latin typeface="Calibri" panose="020F0502020204030204" pitchFamily="34" charset="0"/>
              </a:rPr>
              <a:t>Apprentice </a:t>
            </a:r>
          </a:p>
          <a:p>
            <a:pPr algn="ctr"/>
            <a:r>
              <a:rPr lang="en-GB" sz="1600" dirty="0" smtClean="0">
                <a:solidFill>
                  <a:prstClr val="black"/>
                </a:solidFill>
                <a:latin typeface="Calibri" panose="020F0502020204030204" pitchFamily="34" charset="0"/>
              </a:rPr>
              <a:t>Tunnelling </a:t>
            </a:r>
          </a:p>
          <a:p>
            <a:pPr algn="ctr"/>
            <a:r>
              <a:rPr lang="en-GB" sz="1600" dirty="0">
                <a:solidFill>
                  <a:prstClr val="black"/>
                </a:solidFill>
                <a:latin typeface="Calibri" panose="020F0502020204030204" pitchFamily="34" charset="0"/>
              </a:rPr>
              <a:t>O</a:t>
            </a:r>
            <a:r>
              <a:rPr lang="en-GB" sz="1600" dirty="0" smtClean="0">
                <a:solidFill>
                  <a:prstClr val="black"/>
                </a:solidFill>
                <a:latin typeface="Calibri" panose="020F0502020204030204" pitchFamily="34" charset="0"/>
              </a:rPr>
              <a:t>perative</a:t>
            </a:r>
            <a:endParaRPr lang="en-GB" sz="1600" dirty="0">
              <a:solidFill>
                <a:prstClr val="black"/>
              </a:solidFill>
              <a:latin typeface="Calibri" panose="020F0502020204030204" pitchFamily="34" charset="0"/>
            </a:endParaRPr>
          </a:p>
        </p:txBody>
      </p:sp>
      <p:sp>
        <p:nvSpPr>
          <p:cNvPr id="25" name="TextBox 24"/>
          <p:cNvSpPr txBox="1"/>
          <p:nvPr/>
        </p:nvSpPr>
        <p:spPr>
          <a:xfrm>
            <a:off x="4198741" y="520563"/>
            <a:ext cx="971163" cy="584775"/>
          </a:xfrm>
          <a:prstGeom prst="rect">
            <a:avLst/>
          </a:prstGeom>
          <a:noFill/>
        </p:spPr>
        <p:txBody>
          <a:bodyPr wrap="none" rtlCol="0">
            <a:spAutoFit/>
          </a:bodyPr>
          <a:lstStyle/>
          <a:p>
            <a:r>
              <a:rPr lang="en-GB" sz="1600" dirty="0" smtClean="0">
                <a:solidFill>
                  <a:prstClr val="black"/>
                </a:solidFill>
                <a:latin typeface="Calibri" panose="020F0502020204030204" pitchFamily="34" charset="0"/>
              </a:rPr>
              <a:t>Quantity </a:t>
            </a:r>
          </a:p>
          <a:p>
            <a:r>
              <a:rPr lang="en-GB" sz="1600" dirty="0" smtClean="0">
                <a:solidFill>
                  <a:prstClr val="black"/>
                </a:solidFill>
                <a:latin typeface="Calibri" panose="020F0502020204030204" pitchFamily="34" charset="0"/>
              </a:rPr>
              <a:t>Surveyor </a:t>
            </a:r>
            <a:endParaRPr lang="en-GB" sz="1600" dirty="0">
              <a:solidFill>
                <a:prstClr val="black"/>
              </a:solidFill>
              <a:latin typeface="Calibri" panose="020F0502020204030204" pitchFamily="34" charset="0"/>
            </a:endParaRPr>
          </a:p>
        </p:txBody>
      </p:sp>
      <p:pic>
        <p:nvPicPr>
          <p:cNvPr id="3" name="Picture 2"/>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14666743" y="2779557"/>
            <a:ext cx="536494" cy="1755800"/>
          </a:xfrm>
          <a:prstGeom prst="rect">
            <a:avLst/>
          </a:prstGeom>
        </p:spPr>
      </p:pic>
      <p:pic>
        <p:nvPicPr>
          <p:cNvPr id="5" name="Picture 4"/>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flipH="1">
            <a:off x="13128322" y="2803943"/>
            <a:ext cx="1371719" cy="1731414"/>
          </a:xfrm>
          <a:prstGeom prst="rect">
            <a:avLst/>
          </a:prstGeom>
        </p:spPr>
      </p:pic>
      <p:pic>
        <p:nvPicPr>
          <p:cNvPr id="12" name="Picture 2" descr="Woman, Engineer, Work, Worker, Lady, Plans, Helmet"/>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028897" y="4254689"/>
            <a:ext cx="1812908" cy="20427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100496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Subtitle 2"/>
          <p:cNvSpPr>
            <a:spLocks noGrp="1"/>
          </p:cNvSpPr>
          <p:nvPr>
            <p:ph type="subTitle" idx="1"/>
          </p:nvPr>
        </p:nvSpPr>
        <p:spPr>
          <a:xfrm>
            <a:off x="1772572" y="924791"/>
            <a:ext cx="9044364" cy="1153387"/>
          </a:xfrm>
          <a:prstGeom prst="roundRect">
            <a:avLst/>
          </a:prstGeom>
          <a:solidFill>
            <a:srgbClr val="00A7B5"/>
          </a:solidFill>
        </p:spPr>
        <p:txBody>
          <a:bodyPr anchor="ctr" anchorCtr="0">
            <a:noAutofit/>
          </a:bodyPr>
          <a:lstStyle/>
          <a:p>
            <a:r>
              <a:rPr lang="en-GB" altLang="en-US" sz="6000" b="1" dirty="0" smtClean="0">
                <a:solidFill>
                  <a:schemeClr val="bg1"/>
                </a:solidFill>
              </a:rPr>
              <a:t>THE BUILT ENVIRONMENT</a:t>
            </a:r>
            <a:endParaRPr lang="en-GB" sz="6000" b="1" dirty="0">
              <a:solidFill>
                <a:schemeClr val="bg1"/>
              </a:solidFill>
            </a:endParaRPr>
          </a:p>
        </p:txBody>
      </p:sp>
      <p:pic>
        <p:nvPicPr>
          <p:cNvPr id="3076" name="Picture 6" descr="https://pbs.twimg.com/media/DLTnS4eWsAIo_Lh.jpg:large"/>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16328" y="2814068"/>
            <a:ext cx="12455784" cy="4056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7603574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278296" y="209677"/>
            <a:ext cx="10515600" cy="1325563"/>
          </a:xfrm>
          <a:prstGeom prst="roundRect">
            <a:avLst/>
          </a:prstGeom>
          <a:solidFill>
            <a:srgbClr val="09A5B5"/>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b="1" dirty="0">
                <a:solidFill>
                  <a:schemeClr val="bg1"/>
                </a:solidFill>
                <a:latin typeface="+mn-lt"/>
              </a:rPr>
              <a:t> </a:t>
            </a:r>
            <a:r>
              <a:rPr lang="en-GB" b="1" dirty="0" smtClean="0">
                <a:solidFill>
                  <a:schemeClr val="bg1"/>
                </a:solidFill>
                <a:latin typeface="+mn-lt"/>
              </a:rPr>
              <a:t>     All about me</a:t>
            </a:r>
            <a:endParaRPr lang="en-GB" b="1" dirty="0">
              <a:solidFill>
                <a:schemeClr val="bg1"/>
              </a:solidFill>
              <a:latin typeface="+mn-lt"/>
            </a:endParaRPr>
          </a:p>
        </p:txBody>
      </p:sp>
      <p:sp>
        <p:nvSpPr>
          <p:cNvPr id="5" name="Content Placeholder 20"/>
          <p:cNvSpPr>
            <a:spLocks noGrp="1"/>
          </p:cNvSpPr>
          <p:nvPr>
            <p:ph sz="quarter" idx="4294967295"/>
          </p:nvPr>
        </p:nvSpPr>
        <p:spPr>
          <a:xfrm>
            <a:off x="4060386" y="1689823"/>
            <a:ext cx="7794693" cy="2463635"/>
          </a:xfrm>
        </p:spPr>
        <p:txBody>
          <a:bodyPr>
            <a:normAutofit/>
          </a:bodyPr>
          <a:lstStyle/>
          <a:p>
            <a:r>
              <a:rPr lang="en-GB" sz="1800" dirty="0">
                <a:latin typeface="Calibri" panose="020F0502020204030204" pitchFamily="34" charset="0"/>
              </a:rPr>
              <a:t>My name is </a:t>
            </a:r>
            <a:r>
              <a:rPr lang="en-GB" sz="1800" i="1" dirty="0">
                <a:solidFill>
                  <a:srgbClr val="00AB8E"/>
                </a:solidFill>
                <a:latin typeface="Calibri" panose="020F0502020204030204" pitchFamily="34" charset="0"/>
              </a:rPr>
              <a:t>Bethany</a:t>
            </a:r>
            <a:r>
              <a:rPr lang="en-GB" sz="1800" i="1" dirty="0">
                <a:solidFill>
                  <a:srgbClr val="FF0000"/>
                </a:solidFill>
                <a:latin typeface="Calibri" panose="020F0502020204030204" pitchFamily="34" charset="0"/>
              </a:rPr>
              <a:t> </a:t>
            </a:r>
            <a:r>
              <a:rPr lang="en-GB" sz="1800" dirty="0">
                <a:latin typeface="Calibri" panose="020F0502020204030204" pitchFamily="34" charset="0"/>
              </a:rPr>
              <a:t>and I work in </a:t>
            </a:r>
            <a:r>
              <a:rPr lang="en-GB" sz="1800" i="1" dirty="0">
                <a:solidFill>
                  <a:srgbClr val="00AB8E"/>
                </a:solidFill>
                <a:latin typeface="Calibri" panose="020F0502020204030204" pitchFamily="34" charset="0"/>
              </a:rPr>
              <a:t>Quantity Surveying</a:t>
            </a:r>
            <a:r>
              <a:rPr lang="en-GB" sz="1800" dirty="0">
                <a:latin typeface="Calibri" panose="020F0502020204030204" pitchFamily="34" charset="0"/>
              </a:rPr>
              <a:t>.</a:t>
            </a:r>
          </a:p>
          <a:p>
            <a:endParaRPr lang="en-GB" sz="1800" dirty="0">
              <a:latin typeface="Calibri" panose="020F0502020204030204" pitchFamily="34" charset="0"/>
            </a:endParaRPr>
          </a:p>
          <a:p>
            <a:r>
              <a:rPr lang="en-GB" sz="1800" dirty="0">
                <a:latin typeface="Calibri" panose="020F0502020204030204" pitchFamily="34" charset="0"/>
              </a:rPr>
              <a:t>Within my role I </a:t>
            </a:r>
            <a:r>
              <a:rPr lang="en-GB" sz="1800" i="1" dirty="0">
                <a:solidFill>
                  <a:srgbClr val="00AB8E"/>
                </a:solidFill>
                <a:latin typeface="Calibri" panose="020F0502020204030204" pitchFamily="34" charset="0"/>
              </a:rPr>
              <a:t>manage the cost of a project throughout all the stages of design and construction and make sure a client is paying a fair amount</a:t>
            </a:r>
            <a:r>
              <a:rPr lang="en-GB" sz="1800" i="1" dirty="0">
                <a:latin typeface="Calibri" panose="020F0502020204030204" pitchFamily="34" charset="0"/>
              </a:rPr>
              <a:t>.</a:t>
            </a:r>
          </a:p>
          <a:p>
            <a:endParaRPr lang="en-GB" sz="1800" dirty="0">
              <a:solidFill>
                <a:srgbClr val="FF0000"/>
              </a:solidFill>
              <a:latin typeface="Calibri" panose="020F0502020204030204" pitchFamily="34" charset="0"/>
            </a:endParaRPr>
          </a:p>
          <a:p>
            <a:r>
              <a:rPr lang="en-GB" sz="1800" dirty="0">
                <a:latin typeface="Calibri" panose="020F0502020204030204" pitchFamily="34" charset="0"/>
              </a:rPr>
              <a:t>The key skills I find useful for my role are </a:t>
            </a:r>
            <a:r>
              <a:rPr lang="en-GB" sz="1800" i="1" dirty="0">
                <a:solidFill>
                  <a:srgbClr val="00AB8E"/>
                </a:solidFill>
                <a:latin typeface="Calibri" panose="020F0502020204030204" pitchFamily="34" charset="0"/>
              </a:rPr>
              <a:t>good communication and negotiation skills, work well in a team, skills in excel and measuring buildings</a:t>
            </a:r>
            <a:r>
              <a:rPr lang="en-GB" sz="1800" i="1" dirty="0">
                <a:latin typeface="Calibri" panose="020F0502020204030204" pitchFamily="34" charset="0"/>
              </a:rPr>
              <a:t>. </a:t>
            </a:r>
          </a:p>
          <a:p>
            <a:endParaRPr lang="en-GB" i="1" dirty="0">
              <a:solidFill>
                <a:srgbClr val="FF0000"/>
              </a:solidFill>
              <a:latin typeface="Calibri" panose="020F0502020204030204" pitchFamily="34" charset="0"/>
            </a:endParaRPr>
          </a:p>
        </p:txBody>
      </p:sp>
      <p:graphicFrame>
        <p:nvGraphicFramePr>
          <p:cNvPr id="6" name="Table 5"/>
          <p:cNvGraphicFramePr>
            <a:graphicFrameLocks noGrp="1"/>
          </p:cNvGraphicFramePr>
          <p:nvPr>
            <p:extLst/>
          </p:nvPr>
        </p:nvGraphicFramePr>
        <p:xfrm>
          <a:off x="521926" y="3735616"/>
          <a:ext cx="3210065" cy="2861843"/>
        </p:xfrm>
        <a:graphic>
          <a:graphicData uri="http://schemas.openxmlformats.org/drawingml/2006/table">
            <a:tbl>
              <a:tblPr firstRow="1" bandRow="1">
                <a:tableStyleId>{5C22544A-7EE6-4342-B048-85BDC9FD1C3A}</a:tableStyleId>
              </a:tblPr>
              <a:tblGrid>
                <a:gridCol w="3210065">
                  <a:extLst>
                    <a:ext uri="{9D8B030D-6E8A-4147-A177-3AD203B41FA5}">
                      <a16:colId xmlns="" xmlns:a16="http://schemas.microsoft.com/office/drawing/2014/main" val="20000"/>
                    </a:ext>
                  </a:extLst>
                </a:gridCol>
              </a:tblGrid>
              <a:tr h="747292">
                <a:tc>
                  <a:txBody>
                    <a:bodyPr/>
                    <a:lstStyle/>
                    <a:p>
                      <a:r>
                        <a:rPr lang="en-GB" sz="2000" dirty="0" smtClean="0"/>
                        <a:t>Education and career path</a:t>
                      </a:r>
                      <a:endParaRPr lang="en-GB" sz="2000" dirty="0"/>
                    </a:p>
                  </a:txBody>
                  <a:tcPr>
                    <a:solidFill>
                      <a:srgbClr val="09A5B5"/>
                    </a:solidFill>
                  </a:tcPr>
                </a:tc>
                <a:extLst>
                  <a:ext uri="{0D108BD9-81ED-4DB2-BD59-A6C34878D82A}">
                    <a16:rowId xmlns="" xmlns:a16="http://schemas.microsoft.com/office/drawing/2014/main" val="10000"/>
                  </a:ext>
                </a:extLst>
              </a:tr>
              <a:tr h="562937">
                <a:tc>
                  <a:txBody>
                    <a:bodyPr/>
                    <a:lstStyle/>
                    <a:p>
                      <a:r>
                        <a:rPr lang="en-GB" sz="1400" b="0" dirty="0" smtClean="0"/>
                        <a:t>University of Reading: Quantity Surveying BSs</a:t>
                      </a:r>
                      <a:r>
                        <a:rPr lang="en-GB" sz="1400" b="0" baseline="0" dirty="0" smtClean="0"/>
                        <a:t> – 2011-2014</a:t>
                      </a:r>
                      <a:endParaRPr lang="en-GB" sz="1400" b="0" dirty="0"/>
                    </a:p>
                  </a:txBody>
                  <a:tcPr>
                    <a:solidFill>
                      <a:srgbClr val="09A5B5">
                        <a:alpha val="40000"/>
                      </a:srgbClr>
                    </a:solidFill>
                  </a:tcPr>
                </a:tc>
                <a:extLst>
                  <a:ext uri="{0D108BD9-81ED-4DB2-BD59-A6C34878D82A}">
                    <a16:rowId xmlns="" xmlns:a16="http://schemas.microsoft.com/office/drawing/2014/main" val="10001"/>
                  </a:ext>
                </a:extLst>
              </a:tr>
              <a:tr h="562937">
                <a:tc>
                  <a:txBody>
                    <a:bodyPr/>
                    <a:lstStyle/>
                    <a:p>
                      <a:pPr marL="0" algn="l" defTabSz="685814" rtl="0" eaLnBrk="1" latinLnBrk="0" hangingPunct="1"/>
                      <a:r>
                        <a:rPr lang="en-GB" sz="1400" b="0" kern="1200" dirty="0"/>
                        <a:t>Work experience</a:t>
                      </a:r>
                      <a:r>
                        <a:rPr lang="en-GB" sz="1400" b="0" kern="1200" baseline="0" dirty="0"/>
                        <a:t> Mace Commercial Management - 2013</a:t>
                      </a:r>
                      <a:endParaRPr lang="en-GB" sz="1400" b="0" kern="1200" dirty="0">
                        <a:solidFill>
                          <a:schemeClr val="dk1"/>
                        </a:solidFill>
                        <a:latin typeface="+mn-lt"/>
                        <a:ea typeface="+mn-ea"/>
                        <a:cs typeface="+mn-cs"/>
                      </a:endParaRPr>
                    </a:p>
                  </a:txBody>
                  <a:tcPr>
                    <a:solidFill>
                      <a:srgbClr val="09A5B5"/>
                    </a:solidFill>
                  </a:tcPr>
                </a:tc>
                <a:extLst>
                  <a:ext uri="{0D108BD9-81ED-4DB2-BD59-A6C34878D82A}">
                    <a16:rowId xmlns="" xmlns:a16="http://schemas.microsoft.com/office/drawing/2014/main" val="10002"/>
                  </a:ext>
                </a:extLst>
              </a:tr>
              <a:tr h="470517">
                <a:tc>
                  <a:txBody>
                    <a:bodyPr/>
                    <a:lstStyle/>
                    <a:p>
                      <a:pPr marL="0" algn="l" defTabSz="685814" rtl="0" eaLnBrk="1" latinLnBrk="0" hangingPunct="1"/>
                      <a:r>
                        <a:rPr lang="en-GB" sz="1400" b="0" kern="1200" dirty="0"/>
                        <a:t>Joined the Mace Graduate Scheme</a:t>
                      </a:r>
                      <a:r>
                        <a:rPr lang="en-GB" sz="1400" b="0" kern="1200" baseline="0" dirty="0"/>
                        <a:t> – 2014</a:t>
                      </a:r>
                      <a:endParaRPr lang="en-GB" sz="1400" b="0" kern="1200" dirty="0">
                        <a:solidFill>
                          <a:schemeClr val="dk1"/>
                        </a:solidFill>
                        <a:latin typeface="+mn-lt"/>
                        <a:ea typeface="+mn-ea"/>
                        <a:cs typeface="+mn-cs"/>
                      </a:endParaRPr>
                    </a:p>
                  </a:txBody>
                  <a:tcPr>
                    <a:solidFill>
                      <a:srgbClr val="09A5B5">
                        <a:alpha val="40000"/>
                      </a:srgbClr>
                    </a:solidFill>
                  </a:tcPr>
                </a:tc>
                <a:extLst>
                  <a:ext uri="{0D108BD9-81ED-4DB2-BD59-A6C34878D82A}">
                    <a16:rowId xmlns="" xmlns:a16="http://schemas.microsoft.com/office/drawing/2014/main" val="10003"/>
                  </a:ext>
                </a:extLst>
              </a:tr>
              <a:tr h="470517">
                <a:tc>
                  <a:txBody>
                    <a:bodyPr/>
                    <a:lstStyle/>
                    <a:p>
                      <a:pPr marL="0" algn="l" defTabSz="685814" rtl="0" eaLnBrk="1" latinLnBrk="0" hangingPunct="1"/>
                      <a:r>
                        <a:rPr lang="en-GB" sz="1400" b="0" kern="1200" dirty="0"/>
                        <a:t>Promoted to Assistant Manager</a:t>
                      </a:r>
                      <a:r>
                        <a:rPr lang="en-GB" sz="1400" b="0" kern="1200" baseline="0" dirty="0"/>
                        <a:t> </a:t>
                      </a:r>
                      <a:r>
                        <a:rPr lang="en-GB" sz="1400" b="0" kern="1200" baseline="0" dirty="0" smtClean="0"/>
                        <a:t>– 2015</a:t>
                      </a:r>
                      <a:endParaRPr lang="en-GB" sz="1400" b="0" kern="1200" dirty="0">
                        <a:solidFill>
                          <a:schemeClr val="dk1"/>
                        </a:solidFill>
                        <a:latin typeface="+mn-lt"/>
                        <a:ea typeface="+mn-ea"/>
                        <a:cs typeface="+mn-cs"/>
                      </a:endParaRPr>
                    </a:p>
                  </a:txBody>
                  <a:tcPr>
                    <a:solidFill>
                      <a:srgbClr val="09A5B5"/>
                    </a:solidFill>
                  </a:tcPr>
                </a:tc>
                <a:extLst>
                  <a:ext uri="{0D108BD9-81ED-4DB2-BD59-A6C34878D82A}">
                    <a16:rowId xmlns="" xmlns:a16="http://schemas.microsoft.com/office/drawing/2014/main" val="10004"/>
                  </a:ext>
                </a:extLst>
              </a:tr>
            </a:tbl>
          </a:graphicData>
        </a:graphic>
      </p:graphicFrame>
      <p:sp>
        <p:nvSpPr>
          <p:cNvPr id="7" name="Rectangle 6"/>
          <p:cNvSpPr/>
          <p:nvPr/>
        </p:nvSpPr>
        <p:spPr>
          <a:xfrm>
            <a:off x="995504" y="1726767"/>
            <a:ext cx="2137144" cy="170120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i="1" dirty="0" smtClean="0">
                <a:solidFill>
                  <a:schemeClr val="tx1"/>
                </a:solidFill>
              </a:rPr>
              <a:t>(Add your photo)</a:t>
            </a:r>
            <a:r>
              <a:rPr lang="en-GB" i="1" dirty="0" smtClean="0"/>
              <a:t>)</a:t>
            </a:r>
            <a:endParaRPr lang="en-GB" i="1" dirty="0"/>
          </a:p>
        </p:txBody>
      </p:sp>
      <p:grpSp>
        <p:nvGrpSpPr>
          <p:cNvPr id="8" name="Group 7"/>
          <p:cNvGrpSpPr/>
          <p:nvPr/>
        </p:nvGrpSpPr>
        <p:grpSpPr>
          <a:xfrm>
            <a:off x="4060386" y="4148724"/>
            <a:ext cx="3687664" cy="2448735"/>
            <a:chOff x="0" y="0"/>
            <a:chExt cx="2763411" cy="2903521"/>
          </a:xfrm>
          <a:solidFill>
            <a:schemeClr val="bg1"/>
          </a:solidFill>
        </p:grpSpPr>
        <p:sp>
          <p:nvSpPr>
            <p:cNvPr id="12" name="Rectangle 11"/>
            <p:cNvSpPr/>
            <p:nvPr/>
          </p:nvSpPr>
          <p:spPr>
            <a:xfrm>
              <a:off x="0" y="0"/>
              <a:ext cx="2763411" cy="2903521"/>
            </a:xfrm>
            <a:prstGeom prst="rect">
              <a:avLst/>
            </a:prstGeom>
            <a:grpFill/>
            <a:ln w="38100">
              <a:solidFill>
                <a:srgbClr val="09A5B5"/>
              </a:solidFill>
            </a:ln>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sp>
        <p:sp>
          <p:nvSpPr>
            <p:cNvPr id="13" name="Rectangle 12"/>
            <p:cNvSpPr/>
            <p:nvPr/>
          </p:nvSpPr>
          <p:spPr>
            <a:xfrm>
              <a:off x="0" y="0"/>
              <a:ext cx="2763411" cy="2903521"/>
            </a:xfrm>
            <a:prstGeom prst="rect">
              <a:avLst/>
            </a:prstGeom>
            <a:grpFill/>
            <a:ln w="38100">
              <a:solidFill>
                <a:srgbClr val="09A5B5"/>
              </a:solidFill>
            </a:ln>
          </p:spPr>
          <p:style>
            <a:lnRef idx="0">
              <a:scrgbClr r="0" g="0" b="0"/>
            </a:lnRef>
            <a:fillRef idx="0">
              <a:scrgbClr r="0" g="0" b="0"/>
            </a:fillRef>
            <a:effectRef idx="0">
              <a:scrgbClr r="0" g="0" b="0"/>
            </a:effectRef>
            <a:fontRef idx="minor">
              <a:schemeClr val="lt1"/>
            </a:fontRef>
          </p:style>
          <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GB" sz="2000" b="1" kern="1200" dirty="0">
                  <a:solidFill>
                    <a:srgbClr val="09A5B5"/>
                  </a:solidFill>
                  <a:latin typeface="Calibri" panose="020F0502020204030204" pitchFamily="34" charset="0"/>
                </a:rPr>
                <a:t>Why did I choose to go into construction?</a:t>
              </a:r>
              <a:r>
                <a:rPr lang="en-GB" sz="2000" b="0" kern="1200" dirty="0">
                  <a:solidFill>
                    <a:schemeClr val="tx1"/>
                  </a:solidFill>
                  <a:latin typeface="Calibri" panose="020F0502020204030204" pitchFamily="34" charset="0"/>
                </a:rPr>
                <a:t/>
              </a:r>
              <a:br>
                <a:rPr lang="en-GB" sz="2000" b="0" kern="1200" dirty="0">
                  <a:solidFill>
                    <a:schemeClr val="tx1"/>
                  </a:solidFill>
                  <a:latin typeface="Calibri" panose="020F0502020204030204" pitchFamily="34" charset="0"/>
                </a:rPr>
              </a:br>
              <a:r>
                <a:rPr lang="en-GB" sz="2000" b="0" kern="1200" dirty="0">
                  <a:solidFill>
                    <a:schemeClr val="tx1"/>
                  </a:solidFill>
                  <a:latin typeface="Calibri" panose="020F0502020204030204" pitchFamily="34" charset="0"/>
                </a:rPr>
                <a:t/>
              </a:r>
              <a:br>
                <a:rPr lang="en-GB" sz="2000" b="0" kern="1200" dirty="0">
                  <a:solidFill>
                    <a:schemeClr val="tx1"/>
                  </a:solidFill>
                  <a:latin typeface="Calibri" panose="020F0502020204030204" pitchFamily="34" charset="0"/>
                </a:rPr>
              </a:br>
              <a:r>
                <a:rPr lang="en-GB" sz="2000" b="0" i="1" kern="1200" dirty="0">
                  <a:solidFill>
                    <a:schemeClr val="tx1"/>
                  </a:solidFill>
                  <a:latin typeface="Calibri" panose="020F0502020204030204" pitchFamily="34" charset="0"/>
                </a:rPr>
                <a:t>“I have always enjoyed maths and working as a Quantity Surveyor allows me to use my maths and apply it to something I can see.”</a:t>
              </a:r>
              <a:endParaRPr lang="en-GB" sz="2000" i="1" kern="1200" dirty="0">
                <a:solidFill>
                  <a:schemeClr val="tx1"/>
                </a:solidFill>
                <a:latin typeface="Calibri" panose="020F0502020204030204" pitchFamily="34" charset="0"/>
              </a:endParaRPr>
            </a:p>
          </p:txBody>
        </p:sp>
      </p:grpSp>
      <p:grpSp>
        <p:nvGrpSpPr>
          <p:cNvPr id="9" name="Group 8"/>
          <p:cNvGrpSpPr/>
          <p:nvPr/>
        </p:nvGrpSpPr>
        <p:grpSpPr>
          <a:xfrm>
            <a:off x="8167415" y="4145739"/>
            <a:ext cx="3687664" cy="2451720"/>
            <a:chOff x="3047145" y="0"/>
            <a:chExt cx="2763411" cy="2906506"/>
          </a:xfrm>
          <a:solidFill>
            <a:schemeClr val="bg1"/>
          </a:solidFill>
        </p:grpSpPr>
        <p:sp>
          <p:nvSpPr>
            <p:cNvPr id="10" name="Rectangle 9"/>
            <p:cNvSpPr/>
            <p:nvPr/>
          </p:nvSpPr>
          <p:spPr>
            <a:xfrm>
              <a:off x="3047145" y="0"/>
              <a:ext cx="2763411" cy="2906506"/>
            </a:xfrm>
            <a:prstGeom prst="rect">
              <a:avLst/>
            </a:prstGeom>
            <a:grpFill/>
            <a:ln w="38100">
              <a:solidFill>
                <a:srgbClr val="09A5B5"/>
              </a:solidFill>
            </a:ln>
          </p:spPr>
          <p:style>
            <a:lnRef idx="2">
              <a:schemeClr val="lt1">
                <a:hueOff val="0"/>
                <a:satOff val="0"/>
                <a:lumOff val="0"/>
                <a:alphaOff val="0"/>
              </a:schemeClr>
            </a:lnRef>
            <a:fillRef idx="1">
              <a:scrgbClr r="0" g="0" b="0"/>
            </a:fillRef>
            <a:effectRef idx="0">
              <a:schemeClr val="accent5">
                <a:hueOff val="-7353344"/>
                <a:satOff val="-10228"/>
                <a:lumOff val="-3922"/>
                <a:alphaOff val="0"/>
              </a:schemeClr>
            </a:effectRef>
            <a:fontRef idx="minor">
              <a:schemeClr val="lt1"/>
            </a:fontRef>
          </p:style>
        </p:sp>
        <p:sp>
          <p:nvSpPr>
            <p:cNvPr id="11" name="Rectangle 10"/>
            <p:cNvSpPr/>
            <p:nvPr/>
          </p:nvSpPr>
          <p:spPr>
            <a:xfrm>
              <a:off x="3047145" y="0"/>
              <a:ext cx="2763411" cy="2906506"/>
            </a:xfrm>
            <a:prstGeom prst="rect">
              <a:avLst/>
            </a:prstGeom>
            <a:grpFill/>
            <a:ln w="38100">
              <a:solidFill>
                <a:srgbClr val="09A5B5"/>
              </a:solidFill>
            </a:ln>
          </p:spPr>
          <p:style>
            <a:lnRef idx="0">
              <a:scrgbClr r="0" g="0" b="0"/>
            </a:lnRef>
            <a:fillRef idx="0">
              <a:scrgbClr r="0" g="0" b="0"/>
            </a:fillRef>
            <a:effectRef idx="0">
              <a:scrgbClr r="0" g="0" b="0"/>
            </a:effectRef>
            <a:fontRef idx="minor">
              <a:schemeClr val="lt1"/>
            </a:fontRef>
          </p:style>
          <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GB" sz="2000" b="1" kern="1200" dirty="0">
                  <a:solidFill>
                    <a:srgbClr val="09A5B5"/>
                  </a:solidFill>
                  <a:latin typeface="Calibri" panose="020F0502020204030204" pitchFamily="34" charset="0"/>
                </a:rPr>
                <a:t>What do I like most about my role?</a:t>
              </a:r>
              <a:br>
                <a:rPr lang="en-GB" sz="2000" b="1" kern="1200" dirty="0">
                  <a:solidFill>
                    <a:srgbClr val="09A5B5"/>
                  </a:solidFill>
                  <a:latin typeface="Calibri" panose="020F0502020204030204" pitchFamily="34" charset="0"/>
                </a:rPr>
              </a:br>
              <a:r>
                <a:rPr lang="en-GB" sz="2000" kern="1200" dirty="0">
                  <a:solidFill>
                    <a:srgbClr val="09A5B5"/>
                  </a:solidFill>
                  <a:latin typeface="Calibri" panose="020F0502020204030204" pitchFamily="34" charset="0"/>
                </a:rPr>
                <a:t/>
              </a:r>
              <a:br>
                <a:rPr lang="en-GB" sz="2000" kern="1200" dirty="0">
                  <a:solidFill>
                    <a:srgbClr val="09A5B5"/>
                  </a:solidFill>
                  <a:latin typeface="Calibri" panose="020F0502020204030204" pitchFamily="34" charset="0"/>
                </a:rPr>
              </a:br>
              <a:r>
                <a:rPr lang="en-GB" sz="2000" i="1" kern="1200" dirty="0">
                  <a:solidFill>
                    <a:schemeClr val="tx1"/>
                  </a:solidFill>
                  <a:latin typeface="Calibri" panose="020F0502020204030204" pitchFamily="34" charset="0"/>
                </a:rPr>
                <a:t>“I like that I am able to work on multiple interesting projects and work with lots of different people.”</a:t>
              </a:r>
              <a:endParaRPr lang="en-GB" sz="2000" b="0" kern="1200" dirty="0">
                <a:solidFill>
                  <a:schemeClr val="tx1"/>
                </a:solidFill>
                <a:latin typeface="Calibri" panose="020F0502020204030204" pitchFamily="34" charset="0"/>
              </a:endParaRPr>
            </a:p>
          </p:txBody>
        </p:sp>
      </p:grpSp>
    </p:spTree>
    <p:extLst>
      <p:ext uri="{BB962C8B-B14F-4D97-AF65-F5344CB8AC3E}">
        <p14:creationId xmlns:p14="http://schemas.microsoft.com/office/powerpoint/2010/main" val="110156206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8"/>
          <p:cNvSpPr>
            <a:spLocks noChangeArrowheads="1"/>
          </p:cNvSpPr>
          <p:nvPr/>
        </p:nvSpPr>
        <p:spPr bwMode="auto">
          <a:xfrm>
            <a:off x="8869363" y="5105800"/>
            <a:ext cx="3322637"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a:r>
              <a:rPr lang="en-GB" altLang="en-US" sz="2000" b="1" i="1" dirty="0">
                <a:solidFill>
                  <a:schemeClr val="bg1"/>
                </a:solidFill>
                <a:latin typeface="+mn-lt"/>
              </a:rPr>
              <a:t>“When my placement ended, I felt incredibly motivated and eager to do all that’s necessary to work in this field of work in the near future.”</a:t>
            </a:r>
          </a:p>
        </p:txBody>
      </p:sp>
      <p:sp>
        <p:nvSpPr>
          <p:cNvPr id="15" name="Title 1"/>
          <p:cNvSpPr txBox="1">
            <a:spLocks/>
          </p:cNvSpPr>
          <p:nvPr/>
        </p:nvSpPr>
        <p:spPr>
          <a:xfrm>
            <a:off x="1170058" y="2040685"/>
            <a:ext cx="9594376" cy="1196292"/>
          </a:xfrm>
          <a:prstGeom prst="rect">
            <a:avLst/>
          </a:prstGeom>
        </p:spPr>
        <p:txBody>
          <a:bodyPr vert="horz" lIns="0" tIns="0" rIns="0" bIns="0" rtlCol="0" anchor="ctr" anchorCtr="0">
            <a:noAutofit/>
          </a:bodyPr>
          <a:lstStyle>
            <a:lvl1pPr algn="l" defTabSz="685814" rtl="0" eaLnBrk="1" latinLnBrk="0" hangingPunct="1">
              <a:spcBef>
                <a:spcPct val="0"/>
              </a:spcBef>
              <a:buNone/>
              <a:defRPr sz="2000" b="1" kern="1200">
                <a:solidFill>
                  <a:schemeClr val="tx1">
                    <a:lumMod val="65000"/>
                    <a:lumOff val="35000"/>
                  </a:schemeClr>
                </a:solidFill>
                <a:latin typeface="Arial" pitchFamily="34" charset="0"/>
                <a:ea typeface="+mj-ea"/>
                <a:cs typeface="Arial" pitchFamily="34" charset="0"/>
              </a:defRPr>
            </a:lvl1pPr>
          </a:lstStyle>
          <a:p>
            <a:pPr algn="ctr"/>
            <a:r>
              <a:rPr lang="en-GB" sz="5400" dirty="0" smtClean="0">
                <a:solidFill>
                  <a:srgbClr val="00A7B5"/>
                </a:solidFill>
                <a:latin typeface="+mn-lt"/>
              </a:rPr>
              <a:t>The human-made space in which people live, work, and play on a day-to-day basis</a:t>
            </a:r>
            <a:endParaRPr lang="en-GB" sz="5400" dirty="0">
              <a:solidFill>
                <a:srgbClr val="00A7B5"/>
              </a:solidFill>
              <a:latin typeface="+mn-lt"/>
            </a:endParaRPr>
          </a:p>
        </p:txBody>
      </p:sp>
      <p:sp>
        <p:nvSpPr>
          <p:cNvPr id="4" name="Title 1"/>
          <p:cNvSpPr txBox="1">
            <a:spLocks/>
          </p:cNvSpPr>
          <p:nvPr/>
        </p:nvSpPr>
        <p:spPr>
          <a:xfrm>
            <a:off x="1170058" y="2040684"/>
            <a:ext cx="9594376" cy="2639171"/>
          </a:xfrm>
          <a:prstGeom prst="rect">
            <a:avLst/>
          </a:prstGeom>
        </p:spPr>
        <p:txBody>
          <a:bodyPr vert="horz" lIns="0" tIns="0" rIns="0" bIns="0" rtlCol="0" anchor="ctr" anchorCtr="0">
            <a:noAutofit/>
          </a:bodyPr>
          <a:lstStyle>
            <a:lvl1pPr algn="l" defTabSz="685814" rtl="0" eaLnBrk="1" latinLnBrk="0" hangingPunct="1">
              <a:spcBef>
                <a:spcPct val="0"/>
              </a:spcBef>
              <a:buNone/>
              <a:defRPr sz="2000" b="1" kern="1200">
                <a:solidFill>
                  <a:schemeClr val="tx1">
                    <a:lumMod val="65000"/>
                    <a:lumOff val="35000"/>
                  </a:schemeClr>
                </a:solidFill>
                <a:latin typeface="Arial" pitchFamily="34" charset="0"/>
                <a:ea typeface="+mj-ea"/>
                <a:cs typeface="Arial" pitchFamily="34" charset="0"/>
              </a:defRPr>
            </a:lvl1pPr>
          </a:lstStyle>
          <a:p>
            <a:pPr algn="ctr"/>
            <a:r>
              <a:rPr lang="en-GB" sz="5400" dirty="0" smtClean="0">
                <a:solidFill>
                  <a:srgbClr val="00A7B5"/>
                </a:solidFill>
                <a:latin typeface="+mn-lt"/>
              </a:rPr>
              <a:t>What do we mean when we say ‘The Built Environment’?</a:t>
            </a:r>
            <a:endParaRPr lang="en-GB" sz="5400" dirty="0">
              <a:solidFill>
                <a:srgbClr val="00A7B5"/>
              </a:solidFill>
              <a:latin typeface="+mn-lt"/>
            </a:endParaRPr>
          </a:p>
        </p:txBody>
      </p:sp>
    </p:spTree>
    <p:extLst>
      <p:ext uri="{BB962C8B-B14F-4D97-AF65-F5344CB8AC3E}">
        <p14:creationId xmlns:p14="http://schemas.microsoft.com/office/powerpoint/2010/main" val="25157382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subTnLst>
                                    <p:set>
                                      <p:cBhvr override="childStyle">
                                        <p:cTn dur="1" fill="hold" display="0" masterRel="nextClick" afterEffect="1"/>
                                        <p:tgtEl>
                                          <p:spTgt spid="4"/>
                                        </p:tgtEl>
                                        <p:attrNameLst>
                                          <p:attrName>style.visibility</p:attrName>
                                        </p:attrNameLst>
                                      </p:cBhvr>
                                      <p:to>
                                        <p:strVal val="hidden"/>
                                      </p:to>
                                    </p:set>
                                  </p:sub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838200" y="152720"/>
            <a:ext cx="1784342" cy="1016071"/>
            <a:chOff x="34725" y="0"/>
            <a:chExt cx="1546708" cy="1016071"/>
          </a:xfrm>
          <a:noFill/>
        </p:grpSpPr>
        <p:sp>
          <p:nvSpPr>
            <p:cNvPr id="7" name="Rectangle 6"/>
            <p:cNvSpPr/>
            <p:nvPr/>
          </p:nvSpPr>
          <p:spPr>
            <a:xfrm>
              <a:off x="34725" y="0"/>
              <a:ext cx="1546708" cy="1016071"/>
            </a:xfrm>
            <a:prstGeom prst="rect">
              <a:avLst/>
            </a:pr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 name="Rectangle 9"/>
            <p:cNvSpPr/>
            <p:nvPr/>
          </p:nvSpPr>
          <p:spPr>
            <a:xfrm>
              <a:off x="34725" y="0"/>
              <a:ext cx="1546708" cy="1016071"/>
            </a:xfrm>
            <a:prstGeom prst="rect">
              <a:avLst/>
            </a:prstGeom>
            <a:grpFill/>
            <a:ln>
              <a:noFill/>
            </a:ln>
          </p:spPr>
          <p:style>
            <a:lnRef idx="0">
              <a:scrgbClr r="0" g="0" b="0"/>
            </a:lnRef>
            <a:fillRef idx="0">
              <a:scrgbClr r="0" g="0" b="0"/>
            </a:fillRef>
            <a:effectRef idx="0">
              <a:scrgbClr r="0" g="0" b="0"/>
            </a:effectRef>
            <a:fontRef idx="minor">
              <a:schemeClr val="lt1"/>
            </a:fontRef>
          </p:style>
          <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en-GB" sz="2400" b="1" kern="1200" dirty="0" smtClean="0">
                  <a:solidFill>
                    <a:schemeClr val="accent4"/>
                  </a:solidFill>
                </a:rPr>
                <a:t>Preparation and Brief</a:t>
              </a:r>
              <a:endParaRPr lang="en-GB" sz="2400" b="1" kern="1200" dirty="0">
                <a:solidFill>
                  <a:schemeClr val="accent4"/>
                </a:solidFill>
              </a:endParaRPr>
            </a:p>
          </p:txBody>
        </p:sp>
      </p:grpSp>
      <p:grpSp>
        <p:nvGrpSpPr>
          <p:cNvPr id="11" name="Group 10"/>
          <p:cNvGrpSpPr/>
          <p:nvPr/>
        </p:nvGrpSpPr>
        <p:grpSpPr>
          <a:xfrm>
            <a:off x="3518946" y="165072"/>
            <a:ext cx="1546708" cy="1003719"/>
            <a:chOff x="561637" y="122194"/>
            <a:chExt cx="2149409" cy="1379562"/>
          </a:xfrm>
          <a:noFill/>
        </p:grpSpPr>
        <p:sp>
          <p:nvSpPr>
            <p:cNvPr id="13" name="Rectangle 12"/>
            <p:cNvSpPr/>
            <p:nvPr/>
          </p:nvSpPr>
          <p:spPr>
            <a:xfrm>
              <a:off x="561637" y="122194"/>
              <a:ext cx="2149409" cy="1379562"/>
            </a:xfrm>
            <a:prstGeom prst="rect">
              <a:avLst/>
            </a:pr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4" name="Rectangle 13"/>
            <p:cNvSpPr/>
            <p:nvPr/>
          </p:nvSpPr>
          <p:spPr>
            <a:xfrm>
              <a:off x="561637" y="122194"/>
              <a:ext cx="2149409" cy="1379562"/>
            </a:xfrm>
            <a:prstGeom prst="rect">
              <a:avLst/>
            </a:prstGeom>
            <a:grpFill/>
            <a:ln>
              <a:noFill/>
            </a:ln>
          </p:spPr>
          <p:style>
            <a:lnRef idx="0">
              <a:scrgbClr r="0" g="0" b="0"/>
            </a:lnRef>
            <a:fillRef idx="0">
              <a:scrgbClr r="0" g="0" b="0"/>
            </a:fillRef>
            <a:effectRef idx="0">
              <a:scrgbClr r="0" g="0" b="0"/>
            </a:effectRef>
            <a:fontRef idx="minor">
              <a:schemeClr val="lt1"/>
            </a:fontRef>
          </p:style>
          <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en-GB" sz="2400" b="1" kern="1200" dirty="0" smtClean="0">
                  <a:solidFill>
                    <a:schemeClr val="accent2"/>
                  </a:solidFill>
                  <a:ea typeface="Gulim" panose="020B0600000101010101" pitchFamily="34" charset="-127"/>
                  <a:cs typeface="Arial" panose="020B0604020202020204" pitchFamily="34" charset="0"/>
                </a:rPr>
                <a:t>Design</a:t>
              </a:r>
              <a:endParaRPr lang="en-GB" sz="2400" b="1" kern="1200" dirty="0">
                <a:solidFill>
                  <a:schemeClr val="accent2"/>
                </a:solidFill>
              </a:endParaRPr>
            </a:p>
          </p:txBody>
        </p:sp>
      </p:grpSp>
      <p:grpSp>
        <p:nvGrpSpPr>
          <p:cNvPr id="15" name="Group 14"/>
          <p:cNvGrpSpPr/>
          <p:nvPr/>
        </p:nvGrpSpPr>
        <p:grpSpPr>
          <a:xfrm>
            <a:off x="6045268" y="141795"/>
            <a:ext cx="1931413" cy="1016071"/>
            <a:chOff x="2161720" y="55387"/>
            <a:chExt cx="2394211" cy="1509717"/>
          </a:xfrm>
          <a:noFill/>
        </p:grpSpPr>
        <p:sp>
          <p:nvSpPr>
            <p:cNvPr id="16" name="Rectangle 15"/>
            <p:cNvSpPr/>
            <p:nvPr/>
          </p:nvSpPr>
          <p:spPr>
            <a:xfrm>
              <a:off x="2266470" y="55387"/>
              <a:ext cx="2289461" cy="1509717"/>
            </a:xfrm>
            <a:prstGeom prst="rect">
              <a:avLst/>
            </a:pr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7" name="Rectangle 16"/>
            <p:cNvSpPr/>
            <p:nvPr/>
          </p:nvSpPr>
          <p:spPr>
            <a:xfrm>
              <a:off x="2161720" y="55387"/>
              <a:ext cx="2394211" cy="1509717"/>
            </a:xfrm>
            <a:prstGeom prst="rect">
              <a:avLst/>
            </a:prstGeom>
            <a:grpFill/>
            <a:ln>
              <a:noFill/>
            </a:ln>
          </p:spPr>
          <p:style>
            <a:lnRef idx="0">
              <a:scrgbClr r="0" g="0" b="0"/>
            </a:lnRef>
            <a:fillRef idx="0">
              <a:scrgbClr r="0" g="0" b="0"/>
            </a:fillRef>
            <a:effectRef idx="0">
              <a:scrgbClr r="0" g="0" b="0"/>
            </a:effectRef>
            <a:fontRef idx="minor">
              <a:schemeClr val="lt1"/>
            </a:fontRef>
          </p:style>
          <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en-GB" sz="2400" b="1" kern="1200" dirty="0" smtClean="0">
                  <a:solidFill>
                    <a:schemeClr val="accent6"/>
                  </a:solidFill>
                  <a:ea typeface="Gulim" panose="020B0600000101010101" pitchFamily="34" charset="-127"/>
                  <a:cs typeface="Arial" panose="020B0604020202020204" pitchFamily="34" charset="0"/>
                </a:rPr>
                <a:t>Construction</a:t>
              </a:r>
              <a:endParaRPr lang="en-GB" sz="2400" b="1" kern="1200" dirty="0">
                <a:solidFill>
                  <a:schemeClr val="accent6"/>
                </a:solidFill>
              </a:endParaRPr>
            </a:p>
          </p:txBody>
        </p:sp>
      </p:grpSp>
      <p:grpSp>
        <p:nvGrpSpPr>
          <p:cNvPr id="18" name="Group 17"/>
          <p:cNvGrpSpPr/>
          <p:nvPr/>
        </p:nvGrpSpPr>
        <p:grpSpPr>
          <a:xfrm>
            <a:off x="9199547" y="152720"/>
            <a:ext cx="1706578" cy="1016071"/>
            <a:chOff x="4852278" y="1439"/>
            <a:chExt cx="2233679" cy="1595867"/>
          </a:xfrm>
          <a:noFill/>
        </p:grpSpPr>
        <p:sp>
          <p:nvSpPr>
            <p:cNvPr id="19" name="Rectangle 18"/>
            <p:cNvSpPr/>
            <p:nvPr/>
          </p:nvSpPr>
          <p:spPr>
            <a:xfrm>
              <a:off x="4852278" y="1439"/>
              <a:ext cx="2233679" cy="1595867"/>
            </a:xfrm>
            <a:prstGeom prst="rect">
              <a:avLst/>
            </a:pr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0" name="Rectangle 19"/>
            <p:cNvSpPr/>
            <p:nvPr/>
          </p:nvSpPr>
          <p:spPr>
            <a:xfrm>
              <a:off x="4852278" y="1439"/>
              <a:ext cx="2233679" cy="1595867"/>
            </a:xfrm>
            <a:prstGeom prst="rect">
              <a:avLst/>
            </a:prstGeom>
            <a:grpFill/>
            <a:ln>
              <a:noFill/>
            </a:ln>
          </p:spPr>
          <p:style>
            <a:lnRef idx="0">
              <a:scrgbClr r="0" g="0" b="0"/>
            </a:lnRef>
            <a:fillRef idx="0">
              <a:scrgbClr r="0" g="0" b="0"/>
            </a:fillRef>
            <a:effectRef idx="0">
              <a:scrgbClr r="0" g="0" b="0"/>
            </a:effectRef>
            <a:fontRef idx="minor">
              <a:schemeClr val="lt1"/>
            </a:fontRef>
          </p:style>
          <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en-GB" sz="2400" b="1" dirty="0" smtClean="0">
                  <a:solidFill>
                    <a:schemeClr val="accent1"/>
                  </a:solidFill>
                  <a:ea typeface="Gulim" panose="020B0600000101010101" pitchFamily="34" charset="-127"/>
                  <a:cs typeface="Arial" panose="020B0604020202020204" pitchFamily="34" charset="0"/>
                </a:rPr>
                <a:t>Handover and I</a:t>
              </a:r>
              <a:r>
                <a:rPr lang="en-GB" sz="2400" b="1" kern="1200" dirty="0" smtClean="0">
                  <a:solidFill>
                    <a:schemeClr val="accent1"/>
                  </a:solidFill>
                  <a:ea typeface="Gulim" panose="020B0600000101010101" pitchFamily="34" charset="-127"/>
                  <a:cs typeface="Arial" panose="020B0604020202020204" pitchFamily="34" charset="0"/>
                </a:rPr>
                <a:t>n Use</a:t>
              </a:r>
              <a:endParaRPr lang="en-GB" sz="2400" b="1" kern="1200" dirty="0">
                <a:solidFill>
                  <a:schemeClr val="accent1"/>
                </a:solidFill>
              </a:endParaRPr>
            </a:p>
          </p:txBody>
        </p:sp>
      </p:grpSp>
      <p:cxnSp>
        <p:nvCxnSpPr>
          <p:cNvPr id="5" name="Straight Arrow Connector 4"/>
          <p:cNvCxnSpPr/>
          <p:nvPr/>
        </p:nvCxnSpPr>
        <p:spPr>
          <a:xfrm flipV="1">
            <a:off x="2751497" y="654579"/>
            <a:ext cx="846669" cy="0"/>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cxnSp>
        <p:nvCxnSpPr>
          <p:cNvPr id="22" name="Straight Arrow Connector 21"/>
          <p:cNvCxnSpPr/>
          <p:nvPr/>
        </p:nvCxnSpPr>
        <p:spPr>
          <a:xfrm flipV="1">
            <a:off x="5052752" y="654020"/>
            <a:ext cx="846669" cy="0"/>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cxnSp>
        <p:nvCxnSpPr>
          <p:cNvPr id="23" name="Straight Arrow Connector 22"/>
          <p:cNvCxnSpPr/>
          <p:nvPr/>
        </p:nvCxnSpPr>
        <p:spPr>
          <a:xfrm flipV="1">
            <a:off x="8207031" y="654579"/>
            <a:ext cx="846669" cy="0"/>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sp>
        <p:nvSpPr>
          <p:cNvPr id="24" name="Oval 23"/>
          <p:cNvSpPr/>
          <p:nvPr/>
        </p:nvSpPr>
        <p:spPr>
          <a:xfrm>
            <a:off x="4893211" y="4508783"/>
            <a:ext cx="1486290" cy="1083242"/>
          </a:xfrm>
          <a:prstGeom prst="ellipse">
            <a:avLst/>
          </a:prstGeom>
          <a:solidFill>
            <a:schemeClr val="accent6"/>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smtClean="0"/>
              <a:t>Civil Engineers</a:t>
            </a:r>
            <a:endParaRPr lang="en-GB" sz="1600" b="1" dirty="0"/>
          </a:p>
        </p:txBody>
      </p:sp>
      <p:sp>
        <p:nvSpPr>
          <p:cNvPr id="25" name="Oval 24"/>
          <p:cNvSpPr/>
          <p:nvPr/>
        </p:nvSpPr>
        <p:spPr>
          <a:xfrm>
            <a:off x="10150857" y="4332483"/>
            <a:ext cx="1889890" cy="1158432"/>
          </a:xfrm>
          <a:prstGeom prst="ellipse">
            <a:avLst/>
          </a:prstGeom>
          <a:solidFill>
            <a:schemeClr val="accent4"/>
          </a:solidFill>
          <a:ln>
            <a:solidFill>
              <a:schemeClr val="bg2">
                <a:lumMod val="75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GB" sz="1600" b="1" dirty="0" smtClean="0"/>
              <a:t>Health and Safety Advisors</a:t>
            </a:r>
            <a:endParaRPr lang="en-GB" sz="1600" b="1" dirty="0"/>
          </a:p>
        </p:txBody>
      </p:sp>
      <p:sp>
        <p:nvSpPr>
          <p:cNvPr id="26" name="Oval 25"/>
          <p:cNvSpPr/>
          <p:nvPr/>
        </p:nvSpPr>
        <p:spPr>
          <a:xfrm>
            <a:off x="1477525" y="3394770"/>
            <a:ext cx="2003693" cy="1064884"/>
          </a:xfrm>
          <a:prstGeom prst="ellipse">
            <a:avLst/>
          </a:prstGeom>
          <a:solidFill>
            <a:schemeClr val="accent4"/>
          </a:solidFill>
          <a:ln>
            <a:solidFill>
              <a:schemeClr val="bg2">
                <a:lumMod val="75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GB" sz="1600" b="1" dirty="0" smtClean="0"/>
              <a:t>Environmental Advisors</a:t>
            </a:r>
            <a:endParaRPr lang="en-GB" sz="1600" b="1" dirty="0"/>
          </a:p>
        </p:txBody>
      </p:sp>
      <p:sp>
        <p:nvSpPr>
          <p:cNvPr id="27" name="Oval 26"/>
          <p:cNvSpPr/>
          <p:nvPr/>
        </p:nvSpPr>
        <p:spPr>
          <a:xfrm>
            <a:off x="3513667" y="2525792"/>
            <a:ext cx="1821955" cy="1059364"/>
          </a:xfrm>
          <a:prstGeom prst="ellipse">
            <a:avLst/>
          </a:prstGeom>
          <a:ln>
            <a:solidFill>
              <a:schemeClr val="bg2">
                <a:lumMod val="75000"/>
              </a:schemeClr>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GB" sz="1600" b="1" dirty="0" smtClean="0"/>
              <a:t>CSR Managers</a:t>
            </a:r>
            <a:endParaRPr lang="en-GB" sz="1600" b="1" dirty="0"/>
          </a:p>
        </p:txBody>
      </p:sp>
      <p:sp>
        <p:nvSpPr>
          <p:cNvPr id="28" name="Oval 27"/>
          <p:cNvSpPr/>
          <p:nvPr/>
        </p:nvSpPr>
        <p:spPr>
          <a:xfrm>
            <a:off x="6529465" y="3640119"/>
            <a:ext cx="1838175" cy="960659"/>
          </a:xfrm>
          <a:prstGeom prst="ellipse">
            <a:avLst/>
          </a:prstGeom>
          <a:solidFill>
            <a:schemeClr val="accent4"/>
          </a:solidFill>
          <a:ln>
            <a:solidFill>
              <a:schemeClr val="bg2">
                <a:lumMod val="75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GB" sz="1600" b="1" dirty="0" smtClean="0"/>
              <a:t>Geotechnical </a:t>
            </a:r>
          </a:p>
          <a:p>
            <a:pPr algn="ctr"/>
            <a:r>
              <a:rPr lang="en-GB" sz="1600" b="1" dirty="0" smtClean="0"/>
              <a:t>Engineers</a:t>
            </a:r>
            <a:endParaRPr lang="en-GB" sz="1600" b="1" dirty="0"/>
          </a:p>
        </p:txBody>
      </p:sp>
      <p:sp>
        <p:nvSpPr>
          <p:cNvPr id="29" name="Oval 28"/>
          <p:cNvSpPr/>
          <p:nvPr/>
        </p:nvSpPr>
        <p:spPr>
          <a:xfrm>
            <a:off x="8894407" y="2253388"/>
            <a:ext cx="1535085" cy="993546"/>
          </a:xfrm>
          <a:prstGeom prst="ellipse">
            <a:avLst/>
          </a:prstGeom>
          <a:solidFill>
            <a:schemeClr val="accent4"/>
          </a:solidFill>
          <a:ln>
            <a:solidFill>
              <a:schemeClr val="bg2">
                <a:lumMod val="75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GB" sz="1600" b="1" dirty="0" smtClean="0"/>
              <a:t>3D </a:t>
            </a:r>
            <a:r>
              <a:rPr lang="en-GB" sz="1600" b="1" dirty="0" err="1" smtClean="0"/>
              <a:t>Visualisers</a:t>
            </a:r>
            <a:endParaRPr lang="en-GB" sz="1600" b="1" dirty="0"/>
          </a:p>
        </p:txBody>
      </p:sp>
      <p:sp>
        <p:nvSpPr>
          <p:cNvPr id="47" name="Oval 46"/>
          <p:cNvSpPr/>
          <p:nvPr/>
        </p:nvSpPr>
        <p:spPr>
          <a:xfrm>
            <a:off x="9843639" y="5592025"/>
            <a:ext cx="1490332" cy="958622"/>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GB" sz="1600" b="1" dirty="0" smtClean="0"/>
              <a:t>Architects</a:t>
            </a:r>
            <a:endParaRPr lang="en-GB" sz="1600" b="1" dirty="0"/>
          </a:p>
        </p:txBody>
      </p:sp>
      <p:sp>
        <p:nvSpPr>
          <p:cNvPr id="51" name="Oval 50"/>
          <p:cNvSpPr/>
          <p:nvPr/>
        </p:nvSpPr>
        <p:spPr>
          <a:xfrm>
            <a:off x="3379677" y="3859854"/>
            <a:ext cx="1659258" cy="1017733"/>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GB" sz="1600" b="1" dirty="0" smtClean="0"/>
              <a:t>CAD Operatives</a:t>
            </a:r>
            <a:endParaRPr lang="en-GB" sz="1600" b="1" dirty="0"/>
          </a:p>
        </p:txBody>
      </p:sp>
      <p:sp>
        <p:nvSpPr>
          <p:cNvPr id="52" name="Oval 51"/>
          <p:cNvSpPr/>
          <p:nvPr/>
        </p:nvSpPr>
        <p:spPr>
          <a:xfrm>
            <a:off x="8347639" y="4324937"/>
            <a:ext cx="1694705" cy="1017733"/>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GB" sz="1600" b="1" dirty="0" smtClean="0"/>
              <a:t>BIM Technicians</a:t>
            </a:r>
            <a:endParaRPr lang="en-GB" sz="1600" b="1" dirty="0"/>
          </a:p>
        </p:txBody>
      </p:sp>
      <p:sp>
        <p:nvSpPr>
          <p:cNvPr id="53" name="Oval 52"/>
          <p:cNvSpPr/>
          <p:nvPr/>
        </p:nvSpPr>
        <p:spPr>
          <a:xfrm>
            <a:off x="6396676" y="5602711"/>
            <a:ext cx="1628850" cy="1119976"/>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GB" sz="1600" b="1" dirty="0" smtClean="0"/>
              <a:t>Structural Engineers</a:t>
            </a:r>
            <a:endParaRPr lang="en-GB" sz="1600" b="1" dirty="0"/>
          </a:p>
        </p:txBody>
      </p:sp>
      <p:sp>
        <p:nvSpPr>
          <p:cNvPr id="54" name="Oval 53"/>
          <p:cNvSpPr/>
          <p:nvPr/>
        </p:nvSpPr>
        <p:spPr>
          <a:xfrm>
            <a:off x="412038" y="1728567"/>
            <a:ext cx="1694705" cy="1017733"/>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GB" sz="1600" b="1" dirty="0" smtClean="0"/>
              <a:t>Geospatial Modeller</a:t>
            </a:r>
            <a:endParaRPr lang="en-GB" sz="1600" b="1" dirty="0"/>
          </a:p>
        </p:txBody>
      </p:sp>
      <p:sp>
        <p:nvSpPr>
          <p:cNvPr id="55" name="Oval 54"/>
          <p:cNvSpPr/>
          <p:nvPr/>
        </p:nvSpPr>
        <p:spPr>
          <a:xfrm>
            <a:off x="7414847" y="2761176"/>
            <a:ext cx="1479560" cy="833233"/>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GB" sz="1600" b="1" dirty="0" smtClean="0"/>
              <a:t>Bid Managers</a:t>
            </a:r>
            <a:endParaRPr lang="en-GB" sz="1600" b="1" dirty="0"/>
          </a:p>
        </p:txBody>
      </p:sp>
      <p:sp>
        <p:nvSpPr>
          <p:cNvPr id="56" name="Oval 55"/>
          <p:cNvSpPr/>
          <p:nvPr/>
        </p:nvSpPr>
        <p:spPr>
          <a:xfrm>
            <a:off x="5476086" y="1208072"/>
            <a:ext cx="1810369" cy="1119976"/>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GB" sz="1600" b="1" dirty="0" smtClean="0"/>
              <a:t>Building Services Engineers</a:t>
            </a:r>
            <a:endParaRPr lang="en-GB" sz="1600" b="1" dirty="0"/>
          </a:p>
        </p:txBody>
      </p:sp>
      <p:sp>
        <p:nvSpPr>
          <p:cNvPr id="66" name="Oval 65"/>
          <p:cNvSpPr/>
          <p:nvPr/>
        </p:nvSpPr>
        <p:spPr>
          <a:xfrm>
            <a:off x="5406149" y="2424485"/>
            <a:ext cx="1900393" cy="1029720"/>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GB" sz="1600" b="1" dirty="0" smtClean="0"/>
              <a:t>Skilled Tradespeople</a:t>
            </a:r>
            <a:endParaRPr lang="en-GB" sz="1600" b="1" dirty="0"/>
          </a:p>
        </p:txBody>
      </p:sp>
      <p:sp>
        <p:nvSpPr>
          <p:cNvPr id="67" name="Oval 66"/>
          <p:cNvSpPr/>
          <p:nvPr/>
        </p:nvSpPr>
        <p:spPr>
          <a:xfrm>
            <a:off x="10462683" y="3093020"/>
            <a:ext cx="1554674" cy="1058899"/>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GB" sz="1600" b="1" dirty="0" smtClean="0"/>
              <a:t>Project Managers</a:t>
            </a:r>
            <a:endParaRPr lang="en-GB" sz="1600" b="1" dirty="0"/>
          </a:p>
        </p:txBody>
      </p:sp>
      <p:sp>
        <p:nvSpPr>
          <p:cNvPr id="68" name="Oval 67"/>
          <p:cNvSpPr/>
          <p:nvPr/>
        </p:nvSpPr>
        <p:spPr>
          <a:xfrm>
            <a:off x="134072" y="3912301"/>
            <a:ext cx="1442827" cy="923133"/>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GB" sz="1600" b="1" dirty="0" smtClean="0"/>
              <a:t>Quantity Surveyors</a:t>
            </a:r>
            <a:endParaRPr lang="en-GB" sz="1600" b="1" dirty="0"/>
          </a:p>
        </p:txBody>
      </p:sp>
      <p:sp>
        <p:nvSpPr>
          <p:cNvPr id="69" name="Oval 68"/>
          <p:cNvSpPr/>
          <p:nvPr/>
        </p:nvSpPr>
        <p:spPr>
          <a:xfrm>
            <a:off x="4042673" y="5655952"/>
            <a:ext cx="1958893" cy="1058899"/>
          </a:xfrm>
          <a:prstGeom prst="ellipse">
            <a:avLst/>
          </a:prstGeom>
          <a:solidFill>
            <a:schemeClr val="accent4"/>
          </a:solidFill>
          <a:ln>
            <a:solidFill>
              <a:schemeClr val="bg2">
                <a:lumMod val="75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GB" sz="1600" b="1" dirty="0" smtClean="0"/>
              <a:t>Geologists</a:t>
            </a:r>
            <a:endParaRPr lang="en-GB" sz="1600" b="1" dirty="0"/>
          </a:p>
        </p:txBody>
      </p:sp>
      <p:sp>
        <p:nvSpPr>
          <p:cNvPr id="71" name="Oval 70"/>
          <p:cNvSpPr/>
          <p:nvPr/>
        </p:nvSpPr>
        <p:spPr>
          <a:xfrm>
            <a:off x="1982500" y="2377037"/>
            <a:ext cx="1433354" cy="923133"/>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GB" sz="1600" b="1" dirty="0" smtClean="0"/>
              <a:t>Electrical Engineers</a:t>
            </a:r>
            <a:endParaRPr lang="en-GB" sz="1600" b="1" dirty="0"/>
          </a:p>
        </p:txBody>
      </p:sp>
      <p:sp>
        <p:nvSpPr>
          <p:cNvPr id="72" name="Oval 71"/>
          <p:cNvSpPr/>
          <p:nvPr/>
        </p:nvSpPr>
        <p:spPr>
          <a:xfrm>
            <a:off x="8960409" y="1168542"/>
            <a:ext cx="1472599" cy="923133"/>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GB" sz="1600" b="1" dirty="0" smtClean="0"/>
              <a:t>Crane Operators</a:t>
            </a:r>
            <a:endParaRPr lang="en-GB" sz="1600" b="1" dirty="0"/>
          </a:p>
        </p:txBody>
      </p:sp>
      <p:sp>
        <p:nvSpPr>
          <p:cNvPr id="73" name="Oval 72"/>
          <p:cNvSpPr/>
          <p:nvPr/>
        </p:nvSpPr>
        <p:spPr>
          <a:xfrm>
            <a:off x="1801124" y="5781929"/>
            <a:ext cx="1900746" cy="923133"/>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GB" sz="1600" b="1" dirty="0" smtClean="0"/>
              <a:t>Health and Safety Advisors</a:t>
            </a:r>
            <a:endParaRPr lang="en-GB" sz="1600" b="1" dirty="0"/>
          </a:p>
        </p:txBody>
      </p:sp>
      <p:sp>
        <p:nvSpPr>
          <p:cNvPr id="74" name="Oval 73"/>
          <p:cNvSpPr/>
          <p:nvPr/>
        </p:nvSpPr>
        <p:spPr>
          <a:xfrm>
            <a:off x="8145163" y="5403319"/>
            <a:ext cx="1683831" cy="923133"/>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GB" sz="1600" b="1" dirty="0" smtClean="0"/>
              <a:t>Building Technicians</a:t>
            </a:r>
            <a:endParaRPr lang="en-GB" sz="1600" b="1" dirty="0"/>
          </a:p>
        </p:txBody>
      </p:sp>
      <p:sp>
        <p:nvSpPr>
          <p:cNvPr id="75" name="Oval 74"/>
          <p:cNvSpPr/>
          <p:nvPr/>
        </p:nvSpPr>
        <p:spPr>
          <a:xfrm>
            <a:off x="144317" y="2948572"/>
            <a:ext cx="1512197" cy="86979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smtClean="0"/>
              <a:t>Facilities Managers</a:t>
            </a:r>
            <a:endParaRPr lang="en-GB" sz="1600" b="1" dirty="0"/>
          </a:p>
        </p:txBody>
      </p:sp>
      <p:sp>
        <p:nvSpPr>
          <p:cNvPr id="76" name="Oval 75"/>
          <p:cNvSpPr/>
          <p:nvPr/>
        </p:nvSpPr>
        <p:spPr>
          <a:xfrm>
            <a:off x="7414846" y="1817586"/>
            <a:ext cx="1386250" cy="76031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smtClean="0"/>
              <a:t>Solicitors</a:t>
            </a:r>
            <a:endParaRPr lang="en-GB" sz="1600" b="1" dirty="0"/>
          </a:p>
        </p:txBody>
      </p:sp>
      <p:sp>
        <p:nvSpPr>
          <p:cNvPr id="77" name="Oval 76"/>
          <p:cNvSpPr/>
          <p:nvPr/>
        </p:nvSpPr>
        <p:spPr>
          <a:xfrm>
            <a:off x="8468250" y="3361581"/>
            <a:ext cx="1856675" cy="86979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smtClean="0"/>
              <a:t>HR Managers</a:t>
            </a:r>
            <a:endParaRPr lang="en-GB" sz="1600" b="1" dirty="0"/>
          </a:p>
        </p:txBody>
      </p:sp>
      <p:sp>
        <p:nvSpPr>
          <p:cNvPr id="78" name="Oval 77"/>
          <p:cNvSpPr/>
          <p:nvPr/>
        </p:nvSpPr>
        <p:spPr>
          <a:xfrm>
            <a:off x="4931297" y="3477060"/>
            <a:ext cx="1591556" cy="86979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smtClean="0"/>
              <a:t>Purchasing Agents</a:t>
            </a:r>
            <a:endParaRPr lang="en-GB" sz="1600" b="1" dirty="0"/>
          </a:p>
        </p:txBody>
      </p:sp>
      <p:sp>
        <p:nvSpPr>
          <p:cNvPr id="79" name="Oval 78"/>
          <p:cNvSpPr/>
          <p:nvPr/>
        </p:nvSpPr>
        <p:spPr>
          <a:xfrm>
            <a:off x="2751497" y="4907774"/>
            <a:ext cx="2087270" cy="86979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smtClean="0"/>
              <a:t>Marketing and PR Managers</a:t>
            </a:r>
            <a:endParaRPr lang="en-GB" sz="1600" b="1" dirty="0"/>
          </a:p>
        </p:txBody>
      </p:sp>
      <p:sp>
        <p:nvSpPr>
          <p:cNvPr id="80" name="Oval 79"/>
          <p:cNvSpPr/>
          <p:nvPr/>
        </p:nvSpPr>
        <p:spPr>
          <a:xfrm>
            <a:off x="3717282" y="1477239"/>
            <a:ext cx="1618340" cy="86979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smtClean="0"/>
              <a:t>Landscape Architects</a:t>
            </a:r>
            <a:endParaRPr lang="en-GB" sz="1600" b="1" dirty="0"/>
          </a:p>
        </p:txBody>
      </p:sp>
      <p:sp>
        <p:nvSpPr>
          <p:cNvPr id="81" name="Oval 80"/>
          <p:cNvSpPr/>
          <p:nvPr/>
        </p:nvSpPr>
        <p:spPr>
          <a:xfrm>
            <a:off x="1474427" y="4519469"/>
            <a:ext cx="1309894" cy="833233"/>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GB" sz="1600" b="1" dirty="0" smtClean="0"/>
              <a:t>Town Planners</a:t>
            </a:r>
            <a:endParaRPr lang="en-GB" sz="1600" b="1" dirty="0"/>
          </a:p>
        </p:txBody>
      </p:sp>
      <p:sp>
        <p:nvSpPr>
          <p:cNvPr id="45" name="Oval 44"/>
          <p:cNvSpPr/>
          <p:nvPr/>
        </p:nvSpPr>
        <p:spPr>
          <a:xfrm>
            <a:off x="144317" y="5206797"/>
            <a:ext cx="1908078" cy="993546"/>
          </a:xfrm>
          <a:prstGeom prst="ellipse">
            <a:avLst/>
          </a:prstGeom>
          <a:solidFill>
            <a:schemeClr val="accent4"/>
          </a:solidFill>
          <a:ln>
            <a:solidFill>
              <a:schemeClr val="bg2">
                <a:lumMod val="75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GB" sz="1600" b="1" dirty="0" smtClean="0"/>
              <a:t>Land Buyers</a:t>
            </a:r>
            <a:endParaRPr lang="en-GB" sz="1600" b="1" dirty="0"/>
          </a:p>
        </p:txBody>
      </p:sp>
      <p:sp>
        <p:nvSpPr>
          <p:cNvPr id="46" name="Oval 45"/>
          <p:cNvSpPr/>
          <p:nvPr/>
        </p:nvSpPr>
        <p:spPr>
          <a:xfrm>
            <a:off x="1982500" y="1136701"/>
            <a:ext cx="1715136" cy="993546"/>
          </a:xfrm>
          <a:prstGeom prst="ellipse">
            <a:avLst/>
          </a:prstGeom>
          <a:solidFill>
            <a:schemeClr val="accent4"/>
          </a:solidFill>
          <a:ln>
            <a:solidFill>
              <a:schemeClr val="bg2">
                <a:lumMod val="75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GB" sz="1600" b="1" dirty="0" smtClean="0"/>
              <a:t>Cost Consultants</a:t>
            </a:r>
            <a:endParaRPr lang="en-GB" sz="1600" b="1" dirty="0"/>
          </a:p>
        </p:txBody>
      </p:sp>
      <p:sp>
        <p:nvSpPr>
          <p:cNvPr id="48" name="Oval 47"/>
          <p:cNvSpPr/>
          <p:nvPr/>
        </p:nvSpPr>
        <p:spPr>
          <a:xfrm>
            <a:off x="6438009" y="4720824"/>
            <a:ext cx="1909380" cy="77009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smtClean="0"/>
              <a:t>Receptionists</a:t>
            </a:r>
            <a:endParaRPr lang="en-GB" sz="1600" b="1" dirty="0"/>
          </a:p>
        </p:txBody>
      </p:sp>
      <p:sp>
        <p:nvSpPr>
          <p:cNvPr id="49" name="Oval 48"/>
          <p:cNvSpPr/>
          <p:nvPr/>
        </p:nvSpPr>
        <p:spPr>
          <a:xfrm>
            <a:off x="10452654" y="1996881"/>
            <a:ext cx="1522401" cy="76031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smtClean="0"/>
              <a:t>Interior Designers</a:t>
            </a:r>
            <a:endParaRPr lang="en-GB" sz="1600" b="1" dirty="0"/>
          </a:p>
        </p:txBody>
      </p:sp>
    </p:spTree>
    <p:extLst>
      <p:ext uri="{BB962C8B-B14F-4D97-AF65-F5344CB8AC3E}">
        <p14:creationId xmlns:p14="http://schemas.microsoft.com/office/powerpoint/2010/main" val="5914800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 presetClass="entr" presetSubtype="0" fill="hold" grpId="0" nodeType="withEffect">
                                  <p:stCondLst>
                                    <p:cond delay="0"/>
                                  </p:stCondLst>
                                  <p:childTnLst>
                                    <p:set>
                                      <p:cBhvr>
                                        <p:cTn id="9" dur="1" fill="hold">
                                          <p:stCondLst>
                                            <p:cond delay="0"/>
                                          </p:stCondLst>
                                        </p:cTn>
                                        <p:tgtEl>
                                          <p:spTgt spid="27"/>
                                        </p:tgtEl>
                                        <p:attrNameLst>
                                          <p:attrName>style.visibility</p:attrName>
                                        </p:attrNameLst>
                                      </p:cBhvr>
                                      <p:to>
                                        <p:strVal val="visible"/>
                                      </p:to>
                                    </p:set>
                                  </p:childTnLst>
                                </p:cTn>
                              </p:par>
                              <p:par>
                                <p:cTn id="10" presetID="1" presetClass="entr" presetSubtype="0" fill="hold" grpId="0" nodeType="withEffect">
                                  <p:stCondLst>
                                    <p:cond delay="0"/>
                                  </p:stCondLst>
                                  <p:childTnLst>
                                    <p:set>
                                      <p:cBhvr>
                                        <p:cTn id="11" dur="1" fill="hold">
                                          <p:stCondLst>
                                            <p:cond delay="0"/>
                                          </p:stCondLst>
                                        </p:cTn>
                                        <p:tgtEl>
                                          <p:spTgt spid="29"/>
                                        </p:tgtEl>
                                        <p:attrNameLst>
                                          <p:attrName>style.visibility</p:attrName>
                                        </p:attrNameLst>
                                      </p:cBhvr>
                                      <p:to>
                                        <p:strVal val="visible"/>
                                      </p:to>
                                    </p:set>
                                  </p:childTnLst>
                                </p:cTn>
                              </p:par>
                              <p:par>
                                <p:cTn id="12" presetID="1" presetClass="entr" presetSubtype="0" fill="hold" grpId="0" nodeType="withEffect">
                                  <p:stCondLst>
                                    <p:cond delay="0"/>
                                  </p:stCondLst>
                                  <p:childTnLst>
                                    <p:set>
                                      <p:cBhvr>
                                        <p:cTn id="13" dur="1" fill="hold">
                                          <p:stCondLst>
                                            <p:cond delay="0"/>
                                          </p:stCondLst>
                                        </p:cTn>
                                        <p:tgtEl>
                                          <p:spTgt spid="45"/>
                                        </p:tgtEl>
                                        <p:attrNameLst>
                                          <p:attrName>style.visibility</p:attrName>
                                        </p:attrNameLst>
                                      </p:cBhvr>
                                      <p:to>
                                        <p:strVal val="visible"/>
                                      </p:to>
                                    </p:set>
                                  </p:childTnLst>
                                </p:cTn>
                              </p:par>
                              <p:par>
                                <p:cTn id="14" presetID="1" presetClass="entr" presetSubtype="0" fill="hold" grpId="0" nodeType="withEffect">
                                  <p:stCondLst>
                                    <p:cond delay="0"/>
                                  </p:stCondLst>
                                  <p:childTnLst>
                                    <p:set>
                                      <p:cBhvr>
                                        <p:cTn id="15" dur="1" fill="hold">
                                          <p:stCondLst>
                                            <p:cond delay="0"/>
                                          </p:stCondLst>
                                        </p:cTn>
                                        <p:tgtEl>
                                          <p:spTgt spid="46"/>
                                        </p:tgtEl>
                                        <p:attrNameLst>
                                          <p:attrName>style.visibility</p:attrName>
                                        </p:attrNameLst>
                                      </p:cBhvr>
                                      <p:to>
                                        <p:strVal val="visible"/>
                                      </p:to>
                                    </p:set>
                                  </p:childTnLst>
                                </p:cTn>
                              </p:par>
                              <p:par>
                                <p:cTn id="16" presetID="1" presetClass="entr" presetSubtype="0" fill="hold" grpId="0" nodeType="withEffect">
                                  <p:stCondLst>
                                    <p:cond delay="0"/>
                                  </p:stCondLst>
                                  <p:childTnLst>
                                    <p:set>
                                      <p:cBhvr>
                                        <p:cTn id="17" dur="1" fill="hold">
                                          <p:stCondLst>
                                            <p:cond delay="0"/>
                                          </p:stCondLst>
                                        </p:cTn>
                                        <p:tgtEl>
                                          <p:spTgt spid="69"/>
                                        </p:tgtEl>
                                        <p:attrNameLst>
                                          <p:attrName>style.visibility</p:attrName>
                                        </p:attrNameLst>
                                      </p:cBhvr>
                                      <p:to>
                                        <p:strVal val="visible"/>
                                      </p:to>
                                    </p:set>
                                  </p:childTnLst>
                                </p:cTn>
                              </p:par>
                              <p:par>
                                <p:cTn id="18" presetID="1" presetClass="entr" presetSubtype="0" fill="hold" grpId="0" nodeType="withEffect">
                                  <p:stCondLst>
                                    <p:cond delay="0"/>
                                  </p:stCondLst>
                                  <p:childTnLst>
                                    <p:set>
                                      <p:cBhvr>
                                        <p:cTn id="19" dur="1" fill="hold">
                                          <p:stCondLst>
                                            <p:cond delay="0"/>
                                          </p:stCondLst>
                                        </p:cTn>
                                        <p:tgtEl>
                                          <p:spTgt spid="28"/>
                                        </p:tgtEl>
                                        <p:attrNameLst>
                                          <p:attrName>style.visibility</p:attrName>
                                        </p:attrNameLst>
                                      </p:cBhvr>
                                      <p:to>
                                        <p:strVal val="visible"/>
                                      </p:to>
                                    </p:set>
                                  </p:childTnLst>
                                </p:cTn>
                              </p:par>
                              <p:par>
                                <p:cTn id="20" presetID="1" presetClass="entr" presetSubtype="0" fill="hold" grpId="0" nodeType="withEffect">
                                  <p:stCondLst>
                                    <p:cond delay="0"/>
                                  </p:stCondLst>
                                  <p:childTnLst>
                                    <p:set>
                                      <p:cBhvr>
                                        <p:cTn id="21" dur="1" fill="hold">
                                          <p:stCondLst>
                                            <p:cond delay="0"/>
                                          </p:stCondLst>
                                        </p:cTn>
                                        <p:tgtEl>
                                          <p:spTgt spid="26"/>
                                        </p:tgtEl>
                                        <p:attrNameLst>
                                          <p:attrName>style.visibility</p:attrName>
                                        </p:attrNameLst>
                                      </p:cBhvr>
                                      <p:to>
                                        <p:strVal val="visible"/>
                                      </p:to>
                                    </p:set>
                                  </p:childTnLst>
                                </p:cTn>
                              </p:par>
                              <p:par>
                                <p:cTn id="22" presetID="1" presetClass="entr" presetSubtype="0" fill="hold" grpId="0" nodeType="withEffect">
                                  <p:stCondLst>
                                    <p:cond delay="0"/>
                                  </p:stCondLst>
                                  <p:childTnLst>
                                    <p:set>
                                      <p:cBhvr>
                                        <p:cTn id="23" dur="1" fill="hold">
                                          <p:stCondLst>
                                            <p:cond delay="0"/>
                                          </p:stCondLst>
                                        </p:cTn>
                                        <p:tgtEl>
                                          <p:spTgt spid="25"/>
                                        </p:tgtEl>
                                        <p:attrNameLst>
                                          <p:attrName>style.visibility</p:attrName>
                                        </p:attrNameLst>
                                      </p:cBhvr>
                                      <p:to>
                                        <p:strVal val="visible"/>
                                      </p:to>
                                    </p:set>
                                  </p:childTnLst>
                                </p:cTn>
                              </p:par>
                            </p:childTnLst>
                          </p:cTn>
                        </p:par>
                        <p:par>
                          <p:cTn id="24" fill="hold">
                            <p:stCondLst>
                              <p:cond delay="500"/>
                            </p:stCondLst>
                            <p:childTnLst>
                              <p:par>
                                <p:cTn id="25" presetID="1" presetClass="entr" presetSubtype="0"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par>
                                <p:cTn id="32" presetID="1" presetClass="entr" presetSubtype="0" fill="hold" grpId="0" nodeType="withEffect">
                                  <p:stCondLst>
                                    <p:cond delay="0"/>
                                  </p:stCondLst>
                                  <p:childTnLst>
                                    <p:set>
                                      <p:cBhvr>
                                        <p:cTn id="33" dur="1" fill="hold">
                                          <p:stCondLst>
                                            <p:cond delay="0"/>
                                          </p:stCondLst>
                                        </p:cTn>
                                        <p:tgtEl>
                                          <p:spTgt spid="54"/>
                                        </p:tgtEl>
                                        <p:attrNameLst>
                                          <p:attrName>style.visibility</p:attrName>
                                        </p:attrNameLst>
                                      </p:cBhvr>
                                      <p:to>
                                        <p:strVal val="visible"/>
                                      </p:to>
                                    </p:set>
                                  </p:childTnLst>
                                </p:cTn>
                              </p:par>
                              <p:par>
                                <p:cTn id="34" presetID="1" presetClass="entr" presetSubtype="0" fill="hold" grpId="0" nodeType="withEffect">
                                  <p:stCondLst>
                                    <p:cond delay="0"/>
                                  </p:stCondLst>
                                  <p:childTnLst>
                                    <p:set>
                                      <p:cBhvr>
                                        <p:cTn id="35" dur="1" fill="hold">
                                          <p:stCondLst>
                                            <p:cond delay="0"/>
                                          </p:stCondLst>
                                        </p:cTn>
                                        <p:tgtEl>
                                          <p:spTgt spid="47"/>
                                        </p:tgtEl>
                                        <p:attrNameLst>
                                          <p:attrName>style.visibility</p:attrName>
                                        </p:attrNameLst>
                                      </p:cBhvr>
                                      <p:to>
                                        <p:strVal val="visible"/>
                                      </p:to>
                                    </p:set>
                                  </p:childTnLst>
                                </p:cTn>
                              </p:par>
                              <p:par>
                                <p:cTn id="36" presetID="1" presetClass="entr" presetSubtype="0" fill="hold" grpId="0" nodeType="withEffect">
                                  <p:stCondLst>
                                    <p:cond delay="0"/>
                                  </p:stCondLst>
                                  <p:childTnLst>
                                    <p:set>
                                      <p:cBhvr>
                                        <p:cTn id="37" dur="1" fill="hold">
                                          <p:stCondLst>
                                            <p:cond delay="0"/>
                                          </p:stCondLst>
                                        </p:cTn>
                                        <p:tgtEl>
                                          <p:spTgt spid="56"/>
                                        </p:tgtEl>
                                        <p:attrNameLst>
                                          <p:attrName>style.visibility</p:attrName>
                                        </p:attrNameLst>
                                      </p:cBhvr>
                                      <p:to>
                                        <p:strVal val="visible"/>
                                      </p:to>
                                    </p:set>
                                  </p:childTnLst>
                                </p:cTn>
                              </p:par>
                              <p:par>
                                <p:cTn id="38" presetID="1" presetClass="entr" presetSubtype="0" fill="hold" grpId="0" nodeType="withEffect">
                                  <p:stCondLst>
                                    <p:cond delay="0"/>
                                  </p:stCondLst>
                                  <p:childTnLst>
                                    <p:set>
                                      <p:cBhvr>
                                        <p:cTn id="39" dur="1" fill="hold">
                                          <p:stCondLst>
                                            <p:cond delay="0"/>
                                          </p:stCondLst>
                                        </p:cTn>
                                        <p:tgtEl>
                                          <p:spTgt spid="81"/>
                                        </p:tgtEl>
                                        <p:attrNameLst>
                                          <p:attrName>style.visibility</p:attrName>
                                        </p:attrNameLst>
                                      </p:cBhvr>
                                      <p:to>
                                        <p:strVal val="visible"/>
                                      </p:to>
                                    </p:set>
                                  </p:childTnLst>
                                </p:cTn>
                              </p:par>
                              <p:par>
                                <p:cTn id="40" presetID="1" presetClass="entr" presetSubtype="0" fill="hold" grpId="0" nodeType="withEffect">
                                  <p:stCondLst>
                                    <p:cond delay="0"/>
                                  </p:stCondLst>
                                  <p:childTnLst>
                                    <p:set>
                                      <p:cBhvr>
                                        <p:cTn id="41" dur="1" fill="hold">
                                          <p:stCondLst>
                                            <p:cond delay="0"/>
                                          </p:stCondLst>
                                        </p:cTn>
                                        <p:tgtEl>
                                          <p:spTgt spid="55"/>
                                        </p:tgtEl>
                                        <p:attrNameLst>
                                          <p:attrName>style.visibility</p:attrName>
                                        </p:attrNameLst>
                                      </p:cBhvr>
                                      <p:to>
                                        <p:strVal val="visible"/>
                                      </p:to>
                                    </p:set>
                                  </p:childTnLst>
                                </p:cTn>
                              </p:par>
                              <p:par>
                                <p:cTn id="42" presetID="1" presetClass="entr" presetSubtype="0" fill="hold" grpId="0" nodeType="withEffect">
                                  <p:stCondLst>
                                    <p:cond delay="0"/>
                                  </p:stCondLst>
                                  <p:childTnLst>
                                    <p:set>
                                      <p:cBhvr>
                                        <p:cTn id="43" dur="1" fill="hold">
                                          <p:stCondLst>
                                            <p:cond delay="0"/>
                                          </p:stCondLst>
                                        </p:cTn>
                                        <p:tgtEl>
                                          <p:spTgt spid="52"/>
                                        </p:tgtEl>
                                        <p:attrNameLst>
                                          <p:attrName>style.visibility</p:attrName>
                                        </p:attrNameLst>
                                      </p:cBhvr>
                                      <p:to>
                                        <p:strVal val="visible"/>
                                      </p:to>
                                    </p:set>
                                  </p:childTnLst>
                                </p:cTn>
                              </p:par>
                              <p:par>
                                <p:cTn id="44" presetID="1" presetClass="entr" presetSubtype="0" fill="hold" grpId="0" nodeType="withEffect">
                                  <p:stCondLst>
                                    <p:cond delay="0"/>
                                  </p:stCondLst>
                                  <p:childTnLst>
                                    <p:set>
                                      <p:cBhvr>
                                        <p:cTn id="45" dur="1" fill="hold">
                                          <p:stCondLst>
                                            <p:cond delay="0"/>
                                          </p:stCondLst>
                                        </p:cTn>
                                        <p:tgtEl>
                                          <p:spTgt spid="53"/>
                                        </p:tgtEl>
                                        <p:attrNameLst>
                                          <p:attrName>style.visibility</p:attrName>
                                        </p:attrNameLst>
                                      </p:cBhvr>
                                      <p:to>
                                        <p:strVal val="visible"/>
                                      </p:to>
                                    </p:set>
                                  </p:childTnLst>
                                </p:cTn>
                              </p:par>
                              <p:par>
                                <p:cTn id="46" presetID="1" presetClass="entr" presetSubtype="0" fill="hold" grpId="0" nodeType="withEffect">
                                  <p:stCondLst>
                                    <p:cond delay="0"/>
                                  </p:stCondLst>
                                  <p:childTnLst>
                                    <p:set>
                                      <p:cBhvr>
                                        <p:cTn id="47" dur="1" fill="hold">
                                          <p:stCondLst>
                                            <p:cond delay="0"/>
                                          </p:stCondLst>
                                        </p:cTn>
                                        <p:tgtEl>
                                          <p:spTgt spid="51"/>
                                        </p:tgtEl>
                                        <p:attrNameLst>
                                          <p:attrName>style.visibility</p:attrName>
                                        </p:attrNameLst>
                                      </p:cBhvr>
                                      <p:to>
                                        <p:strVal val="visible"/>
                                      </p:to>
                                    </p:set>
                                  </p:childTnLst>
                                </p:cTn>
                              </p:par>
                            </p:childTnLst>
                          </p:cTn>
                        </p:par>
                        <p:par>
                          <p:cTn id="48" fill="hold">
                            <p:stCondLst>
                              <p:cond delay="500"/>
                            </p:stCondLst>
                            <p:childTnLst>
                              <p:par>
                                <p:cTn id="49" presetID="1" presetClass="entr" presetSubtype="0" fill="hold" nodeType="afterEffect">
                                  <p:stCondLst>
                                    <p:cond delay="0"/>
                                  </p:stCondLst>
                                  <p:childTnLst>
                                    <p:set>
                                      <p:cBhvr>
                                        <p:cTn id="50" dur="1" fill="hold">
                                          <p:stCondLst>
                                            <p:cond delay="0"/>
                                          </p:stCondLst>
                                        </p:cTn>
                                        <p:tgtEl>
                                          <p:spTgt spid="22"/>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nodeType="click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fade">
                                      <p:cBhvr>
                                        <p:cTn id="55" dur="500"/>
                                        <p:tgtEl>
                                          <p:spTgt spid="15"/>
                                        </p:tgtEl>
                                      </p:cBhvr>
                                    </p:animEffect>
                                  </p:childTnLst>
                                </p:cTn>
                              </p:par>
                              <p:par>
                                <p:cTn id="56" presetID="1" presetClass="entr" presetSubtype="0" fill="hold" grpId="0" nodeType="withEffect">
                                  <p:stCondLst>
                                    <p:cond delay="0"/>
                                  </p:stCondLst>
                                  <p:childTnLst>
                                    <p:set>
                                      <p:cBhvr>
                                        <p:cTn id="57" dur="1" fill="hold">
                                          <p:stCondLst>
                                            <p:cond delay="0"/>
                                          </p:stCondLst>
                                        </p:cTn>
                                        <p:tgtEl>
                                          <p:spTgt spid="68"/>
                                        </p:tgtEl>
                                        <p:attrNameLst>
                                          <p:attrName>style.visibility</p:attrName>
                                        </p:attrNameLst>
                                      </p:cBhvr>
                                      <p:to>
                                        <p:strVal val="visible"/>
                                      </p:to>
                                    </p:set>
                                  </p:childTnLst>
                                </p:cTn>
                              </p:par>
                              <p:par>
                                <p:cTn id="58" presetID="1" presetClass="entr" presetSubtype="0" fill="hold" grpId="0" nodeType="withEffect">
                                  <p:stCondLst>
                                    <p:cond delay="0"/>
                                  </p:stCondLst>
                                  <p:childTnLst>
                                    <p:set>
                                      <p:cBhvr>
                                        <p:cTn id="59" dur="1" fill="hold">
                                          <p:stCondLst>
                                            <p:cond delay="0"/>
                                          </p:stCondLst>
                                        </p:cTn>
                                        <p:tgtEl>
                                          <p:spTgt spid="71"/>
                                        </p:tgtEl>
                                        <p:attrNameLst>
                                          <p:attrName>style.visibility</p:attrName>
                                        </p:attrNameLst>
                                      </p:cBhvr>
                                      <p:to>
                                        <p:strVal val="visible"/>
                                      </p:to>
                                    </p:set>
                                  </p:childTnLst>
                                </p:cTn>
                              </p:par>
                              <p:par>
                                <p:cTn id="60" presetID="1" presetClass="entr" presetSubtype="0" fill="hold" grpId="0" nodeType="withEffect">
                                  <p:stCondLst>
                                    <p:cond delay="0"/>
                                  </p:stCondLst>
                                  <p:childTnLst>
                                    <p:set>
                                      <p:cBhvr>
                                        <p:cTn id="61" dur="1" fill="hold">
                                          <p:stCondLst>
                                            <p:cond delay="0"/>
                                          </p:stCondLst>
                                        </p:cTn>
                                        <p:tgtEl>
                                          <p:spTgt spid="66"/>
                                        </p:tgtEl>
                                        <p:attrNameLst>
                                          <p:attrName>style.visibility</p:attrName>
                                        </p:attrNameLst>
                                      </p:cBhvr>
                                      <p:to>
                                        <p:strVal val="visible"/>
                                      </p:to>
                                    </p:set>
                                  </p:childTnLst>
                                </p:cTn>
                              </p:par>
                              <p:par>
                                <p:cTn id="62" presetID="1" presetClass="entr" presetSubtype="0" fill="hold" grpId="0" nodeType="withEffect">
                                  <p:stCondLst>
                                    <p:cond delay="0"/>
                                  </p:stCondLst>
                                  <p:childTnLst>
                                    <p:set>
                                      <p:cBhvr>
                                        <p:cTn id="63" dur="1" fill="hold">
                                          <p:stCondLst>
                                            <p:cond delay="0"/>
                                          </p:stCondLst>
                                        </p:cTn>
                                        <p:tgtEl>
                                          <p:spTgt spid="24"/>
                                        </p:tgtEl>
                                        <p:attrNameLst>
                                          <p:attrName>style.visibility</p:attrName>
                                        </p:attrNameLst>
                                      </p:cBhvr>
                                      <p:to>
                                        <p:strVal val="visible"/>
                                      </p:to>
                                    </p:set>
                                  </p:childTnLst>
                                </p:cTn>
                              </p:par>
                              <p:par>
                                <p:cTn id="64" presetID="1" presetClass="entr" presetSubtype="0" fill="hold" grpId="0" nodeType="withEffect">
                                  <p:stCondLst>
                                    <p:cond delay="0"/>
                                  </p:stCondLst>
                                  <p:childTnLst>
                                    <p:set>
                                      <p:cBhvr>
                                        <p:cTn id="65" dur="1" fill="hold">
                                          <p:stCondLst>
                                            <p:cond delay="0"/>
                                          </p:stCondLst>
                                        </p:cTn>
                                        <p:tgtEl>
                                          <p:spTgt spid="72"/>
                                        </p:tgtEl>
                                        <p:attrNameLst>
                                          <p:attrName>style.visibility</p:attrName>
                                        </p:attrNameLst>
                                      </p:cBhvr>
                                      <p:to>
                                        <p:strVal val="visible"/>
                                      </p:to>
                                    </p:set>
                                  </p:childTnLst>
                                </p:cTn>
                              </p:par>
                              <p:par>
                                <p:cTn id="66" presetID="1" presetClass="entr" presetSubtype="0" fill="hold" grpId="0" nodeType="withEffect">
                                  <p:stCondLst>
                                    <p:cond delay="0"/>
                                  </p:stCondLst>
                                  <p:childTnLst>
                                    <p:set>
                                      <p:cBhvr>
                                        <p:cTn id="67" dur="1" fill="hold">
                                          <p:stCondLst>
                                            <p:cond delay="0"/>
                                          </p:stCondLst>
                                        </p:cTn>
                                        <p:tgtEl>
                                          <p:spTgt spid="67"/>
                                        </p:tgtEl>
                                        <p:attrNameLst>
                                          <p:attrName>style.visibility</p:attrName>
                                        </p:attrNameLst>
                                      </p:cBhvr>
                                      <p:to>
                                        <p:strVal val="visible"/>
                                      </p:to>
                                    </p:set>
                                  </p:childTnLst>
                                </p:cTn>
                              </p:par>
                              <p:par>
                                <p:cTn id="68" presetID="1" presetClass="entr" presetSubtype="0" fill="hold" grpId="0" nodeType="withEffect">
                                  <p:stCondLst>
                                    <p:cond delay="0"/>
                                  </p:stCondLst>
                                  <p:childTnLst>
                                    <p:set>
                                      <p:cBhvr>
                                        <p:cTn id="69" dur="1" fill="hold">
                                          <p:stCondLst>
                                            <p:cond delay="0"/>
                                          </p:stCondLst>
                                        </p:cTn>
                                        <p:tgtEl>
                                          <p:spTgt spid="74"/>
                                        </p:tgtEl>
                                        <p:attrNameLst>
                                          <p:attrName>style.visibility</p:attrName>
                                        </p:attrNameLst>
                                      </p:cBhvr>
                                      <p:to>
                                        <p:strVal val="visible"/>
                                      </p:to>
                                    </p:set>
                                  </p:childTnLst>
                                </p:cTn>
                              </p:par>
                              <p:par>
                                <p:cTn id="70" presetID="1" presetClass="entr" presetSubtype="0" fill="hold" grpId="0" nodeType="withEffect">
                                  <p:stCondLst>
                                    <p:cond delay="0"/>
                                  </p:stCondLst>
                                  <p:childTnLst>
                                    <p:set>
                                      <p:cBhvr>
                                        <p:cTn id="71" dur="1" fill="hold">
                                          <p:stCondLst>
                                            <p:cond delay="0"/>
                                          </p:stCondLst>
                                        </p:cTn>
                                        <p:tgtEl>
                                          <p:spTgt spid="73"/>
                                        </p:tgtEl>
                                        <p:attrNameLst>
                                          <p:attrName>style.visibility</p:attrName>
                                        </p:attrNameLst>
                                      </p:cBhvr>
                                      <p:to>
                                        <p:strVal val="visible"/>
                                      </p:to>
                                    </p:set>
                                  </p:childTnLst>
                                </p:cTn>
                              </p:par>
                            </p:childTnLst>
                          </p:cTn>
                        </p:par>
                        <p:par>
                          <p:cTn id="72" fill="hold">
                            <p:stCondLst>
                              <p:cond delay="500"/>
                            </p:stCondLst>
                            <p:childTnLst>
                              <p:par>
                                <p:cTn id="73" presetID="1" presetClass="entr" presetSubtype="0" fill="hold" nodeType="afterEffect">
                                  <p:stCondLst>
                                    <p:cond delay="0"/>
                                  </p:stCondLst>
                                  <p:childTnLst>
                                    <p:set>
                                      <p:cBhvr>
                                        <p:cTn id="74" dur="1" fill="hold">
                                          <p:stCondLst>
                                            <p:cond delay="0"/>
                                          </p:stCondLst>
                                        </p:cTn>
                                        <p:tgtEl>
                                          <p:spTgt spid="23"/>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0" presetClass="entr" presetSubtype="0" fill="hold" nodeType="clickEffect">
                                  <p:stCondLst>
                                    <p:cond delay="0"/>
                                  </p:stCondLst>
                                  <p:childTnLst>
                                    <p:set>
                                      <p:cBhvr>
                                        <p:cTn id="78" dur="1" fill="hold">
                                          <p:stCondLst>
                                            <p:cond delay="0"/>
                                          </p:stCondLst>
                                        </p:cTn>
                                        <p:tgtEl>
                                          <p:spTgt spid="18"/>
                                        </p:tgtEl>
                                        <p:attrNameLst>
                                          <p:attrName>style.visibility</p:attrName>
                                        </p:attrNameLst>
                                      </p:cBhvr>
                                      <p:to>
                                        <p:strVal val="visible"/>
                                      </p:to>
                                    </p:set>
                                    <p:animEffect transition="in" filter="fade">
                                      <p:cBhvr>
                                        <p:cTn id="79" dur="500"/>
                                        <p:tgtEl>
                                          <p:spTgt spid="18"/>
                                        </p:tgtEl>
                                      </p:cBhvr>
                                    </p:animEffect>
                                  </p:childTnLst>
                                </p:cTn>
                              </p:par>
                              <p:par>
                                <p:cTn id="80" presetID="1" presetClass="entr" presetSubtype="0" fill="hold" grpId="0" nodeType="withEffect">
                                  <p:stCondLst>
                                    <p:cond delay="0"/>
                                  </p:stCondLst>
                                  <p:childTnLst>
                                    <p:set>
                                      <p:cBhvr>
                                        <p:cTn id="81" dur="1" fill="hold">
                                          <p:stCondLst>
                                            <p:cond delay="0"/>
                                          </p:stCondLst>
                                        </p:cTn>
                                        <p:tgtEl>
                                          <p:spTgt spid="76"/>
                                        </p:tgtEl>
                                        <p:attrNameLst>
                                          <p:attrName>style.visibility</p:attrName>
                                        </p:attrNameLst>
                                      </p:cBhvr>
                                      <p:to>
                                        <p:strVal val="visible"/>
                                      </p:to>
                                    </p:set>
                                  </p:childTnLst>
                                </p:cTn>
                              </p:par>
                              <p:par>
                                <p:cTn id="82" presetID="1" presetClass="entr" presetSubtype="0" fill="hold" grpId="0" nodeType="withEffect">
                                  <p:stCondLst>
                                    <p:cond delay="0"/>
                                  </p:stCondLst>
                                  <p:childTnLst>
                                    <p:set>
                                      <p:cBhvr>
                                        <p:cTn id="83" dur="1" fill="hold">
                                          <p:stCondLst>
                                            <p:cond delay="0"/>
                                          </p:stCondLst>
                                        </p:cTn>
                                        <p:tgtEl>
                                          <p:spTgt spid="77"/>
                                        </p:tgtEl>
                                        <p:attrNameLst>
                                          <p:attrName>style.visibility</p:attrName>
                                        </p:attrNameLst>
                                      </p:cBhvr>
                                      <p:to>
                                        <p:strVal val="visible"/>
                                      </p:to>
                                    </p:set>
                                  </p:childTnLst>
                                </p:cTn>
                              </p:par>
                              <p:par>
                                <p:cTn id="84" presetID="1" presetClass="entr" presetSubtype="0" fill="hold" grpId="0" nodeType="withEffect">
                                  <p:stCondLst>
                                    <p:cond delay="0"/>
                                  </p:stCondLst>
                                  <p:childTnLst>
                                    <p:set>
                                      <p:cBhvr>
                                        <p:cTn id="85" dur="1" fill="hold">
                                          <p:stCondLst>
                                            <p:cond delay="0"/>
                                          </p:stCondLst>
                                        </p:cTn>
                                        <p:tgtEl>
                                          <p:spTgt spid="48"/>
                                        </p:tgtEl>
                                        <p:attrNameLst>
                                          <p:attrName>style.visibility</p:attrName>
                                        </p:attrNameLst>
                                      </p:cBhvr>
                                      <p:to>
                                        <p:strVal val="visible"/>
                                      </p:to>
                                    </p:set>
                                  </p:childTnLst>
                                </p:cTn>
                              </p:par>
                              <p:par>
                                <p:cTn id="86" presetID="1" presetClass="entr" presetSubtype="0" fill="hold" grpId="0" nodeType="withEffect">
                                  <p:stCondLst>
                                    <p:cond delay="0"/>
                                  </p:stCondLst>
                                  <p:childTnLst>
                                    <p:set>
                                      <p:cBhvr>
                                        <p:cTn id="87" dur="1" fill="hold">
                                          <p:stCondLst>
                                            <p:cond delay="0"/>
                                          </p:stCondLst>
                                        </p:cTn>
                                        <p:tgtEl>
                                          <p:spTgt spid="49"/>
                                        </p:tgtEl>
                                        <p:attrNameLst>
                                          <p:attrName>style.visibility</p:attrName>
                                        </p:attrNameLst>
                                      </p:cBhvr>
                                      <p:to>
                                        <p:strVal val="visible"/>
                                      </p:to>
                                    </p:set>
                                  </p:childTnLst>
                                </p:cTn>
                              </p:par>
                              <p:par>
                                <p:cTn id="88" presetID="1" presetClass="entr" presetSubtype="0" fill="hold" grpId="0" nodeType="withEffect">
                                  <p:stCondLst>
                                    <p:cond delay="0"/>
                                  </p:stCondLst>
                                  <p:childTnLst>
                                    <p:set>
                                      <p:cBhvr>
                                        <p:cTn id="89" dur="1" fill="hold">
                                          <p:stCondLst>
                                            <p:cond delay="0"/>
                                          </p:stCondLst>
                                        </p:cTn>
                                        <p:tgtEl>
                                          <p:spTgt spid="78"/>
                                        </p:tgtEl>
                                        <p:attrNameLst>
                                          <p:attrName>style.visibility</p:attrName>
                                        </p:attrNameLst>
                                      </p:cBhvr>
                                      <p:to>
                                        <p:strVal val="visible"/>
                                      </p:to>
                                    </p:set>
                                  </p:childTnLst>
                                </p:cTn>
                              </p:par>
                              <p:par>
                                <p:cTn id="90" presetID="1" presetClass="entr" presetSubtype="0" fill="hold" grpId="0" nodeType="withEffect">
                                  <p:stCondLst>
                                    <p:cond delay="0"/>
                                  </p:stCondLst>
                                  <p:childTnLst>
                                    <p:set>
                                      <p:cBhvr>
                                        <p:cTn id="91" dur="1" fill="hold">
                                          <p:stCondLst>
                                            <p:cond delay="0"/>
                                          </p:stCondLst>
                                        </p:cTn>
                                        <p:tgtEl>
                                          <p:spTgt spid="75"/>
                                        </p:tgtEl>
                                        <p:attrNameLst>
                                          <p:attrName>style.visibility</p:attrName>
                                        </p:attrNameLst>
                                      </p:cBhvr>
                                      <p:to>
                                        <p:strVal val="visible"/>
                                      </p:to>
                                    </p:set>
                                  </p:childTnLst>
                                </p:cTn>
                              </p:par>
                              <p:par>
                                <p:cTn id="92" presetID="1" presetClass="entr" presetSubtype="0" fill="hold" grpId="0" nodeType="withEffect">
                                  <p:stCondLst>
                                    <p:cond delay="0"/>
                                  </p:stCondLst>
                                  <p:childTnLst>
                                    <p:set>
                                      <p:cBhvr>
                                        <p:cTn id="93" dur="1" fill="hold">
                                          <p:stCondLst>
                                            <p:cond delay="0"/>
                                          </p:stCondLst>
                                        </p:cTn>
                                        <p:tgtEl>
                                          <p:spTgt spid="79"/>
                                        </p:tgtEl>
                                        <p:attrNameLst>
                                          <p:attrName>style.visibility</p:attrName>
                                        </p:attrNameLst>
                                      </p:cBhvr>
                                      <p:to>
                                        <p:strVal val="visible"/>
                                      </p:to>
                                    </p:set>
                                  </p:childTnLst>
                                </p:cTn>
                              </p:par>
                              <p:par>
                                <p:cTn id="94" presetID="1" presetClass="entr" presetSubtype="0" fill="hold" grpId="0" nodeType="withEffect">
                                  <p:stCondLst>
                                    <p:cond delay="0"/>
                                  </p:stCondLst>
                                  <p:childTnLst>
                                    <p:set>
                                      <p:cBhvr>
                                        <p:cTn id="95" dur="1" fill="hold">
                                          <p:stCondLst>
                                            <p:cond delay="0"/>
                                          </p:stCondLst>
                                        </p:cTn>
                                        <p:tgtEl>
                                          <p:spTgt spid="8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animBg="1"/>
      <p:bldP spid="28" grpId="0" animBg="1"/>
      <p:bldP spid="29" grpId="0" animBg="1"/>
      <p:bldP spid="47" grpId="0" animBg="1"/>
      <p:bldP spid="51" grpId="0" animBg="1"/>
      <p:bldP spid="52" grpId="0" animBg="1"/>
      <p:bldP spid="53" grpId="0" animBg="1"/>
      <p:bldP spid="54" grpId="0" animBg="1"/>
      <p:bldP spid="55" grpId="0" animBg="1"/>
      <p:bldP spid="56" grpId="0" animBg="1"/>
      <p:bldP spid="66" grpId="0" animBg="1"/>
      <p:bldP spid="67" grpId="0" animBg="1"/>
      <p:bldP spid="68" grpId="0" animBg="1"/>
      <p:bldP spid="69"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45" grpId="0" animBg="1"/>
      <p:bldP spid="46" grpId="0" animBg="1"/>
      <p:bldP spid="48" grpId="0" animBg="1"/>
      <p:bldP spid="4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39575" y="2700272"/>
            <a:ext cx="3617466" cy="2411644"/>
          </a:xfrm>
          <a:prstGeom prst="rect">
            <a:avLst/>
          </a:prstGeom>
        </p:spPr>
      </p:pic>
      <p:pic>
        <p:nvPicPr>
          <p:cNvPr id="6" name="Picture 5"/>
          <p:cNvPicPr>
            <a:picLocks noChangeAspect="1"/>
          </p:cNvPicPr>
          <p:nvPr/>
        </p:nvPicPr>
        <p:blipFill rotWithShape="1">
          <a:blip r:embed="rId4" cstate="print">
            <a:extLst>
              <a:ext uri="{28A0092B-C50C-407E-A947-70E740481C1C}">
                <a14:useLocalDpi xmlns:a14="http://schemas.microsoft.com/office/drawing/2010/main" val="0"/>
              </a:ext>
            </a:extLst>
          </a:blip>
          <a:srcRect l="24599" t="-394" r="13901" b="394"/>
          <a:stretch/>
        </p:blipFill>
        <p:spPr>
          <a:xfrm>
            <a:off x="8345010" y="4217492"/>
            <a:ext cx="3338350" cy="2250938"/>
          </a:xfrm>
          <a:prstGeom prst="rect">
            <a:avLst/>
          </a:prstGeom>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41994" y="4217492"/>
            <a:ext cx="3342773" cy="2228515"/>
          </a:xfrm>
          <a:prstGeom prst="rect">
            <a:avLst/>
          </a:prstGeom>
        </p:spPr>
      </p:pic>
      <p:pic>
        <p:nvPicPr>
          <p:cNvPr id="10" name="Picture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41995" y="1586014"/>
            <a:ext cx="3342772" cy="2228515"/>
          </a:xfrm>
          <a:prstGeom prst="rect">
            <a:avLst/>
          </a:prstGeom>
        </p:spPr>
      </p:pic>
      <p:sp>
        <p:nvSpPr>
          <p:cNvPr id="23" name="Google Shape;96;p14"/>
          <p:cNvSpPr txBox="1"/>
          <p:nvPr/>
        </p:nvSpPr>
        <p:spPr>
          <a:xfrm>
            <a:off x="504203" y="3045029"/>
            <a:ext cx="11088209" cy="769500"/>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4400" b="1" dirty="0" smtClean="0">
                <a:solidFill>
                  <a:srgbClr val="09A5B5"/>
                </a:solidFill>
                <a:latin typeface="Calibri"/>
                <a:ea typeface="Calibri"/>
                <a:cs typeface="Calibri"/>
                <a:sym typeface="Calibri"/>
              </a:rPr>
              <a:t>What will construction look like in the future?</a:t>
            </a:r>
            <a:endParaRPr sz="4400" b="1" i="0" u="none" strike="noStrike" cap="none" dirty="0">
              <a:solidFill>
                <a:srgbClr val="09A5B5"/>
              </a:solidFill>
              <a:latin typeface="Calibri"/>
              <a:ea typeface="Calibri"/>
              <a:cs typeface="Calibri"/>
              <a:sym typeface="Calibri"/>
            </a:endParaRPr>
          </a:p>
        </p:txBody>
      </p:sp>
      <p:pic>
        <p:nvPicPr>
          <p:cNvPr id="2" name="Picture 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345010" y="1586154"/>
            <a:ext cx="3338350" cy="2225567"/>
          </a:xfrm>
          <a:prstGeom prst="rect">
            <a:avLst/>
          </a:prstGeom>
        </p:spPr>
      </p:pic>
      <p:pic>
        <p:nvPicPr>
          <p:cNvPr id="9" name="Picture 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923517" y="124013"/>
            <a:ext cx="1125236" cy="930195"/>
          </a:xfrm>
          <a:prstGeom prst="rect">
            <a:avLst/>
          </a:prstGeom>
        </p:spPr>
      </p:pic>
    </p:spTree>
    <p:extLst>
      <p:ext uri="{BB962C8B-B14F-4D97-AF65-F5344CB8AC3E}">
        <p14:creationId xmlns:p14="http://schemas.microsoft.com/office/powerpoint/2010/main" val="1657077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3.75E-6 0 L -0.04323 -0.39236 " pathEditMode="relative" rAng="0" ptsTypes="AA">
                                      <p:cBhvr>
                                        <p:cTn id="6" dur="750" fill="hold"/>
                                        <p:tgtEl>
                                          <p:spTgt spid="23"/>
                                        </p:tgtEl>
                                        <p:attrNameLst>
                                          <p:attrName>ppt_x</p:attrName>
                                          <p:attrName>ppt_y</p:attrName>
                                        </p:attrNameLst>
                                      </p:cBhvr>
                                      <p:rCtr x="-2161" y="-19630"/>
                                    </p:animMotion>
                                  </p:childTnLst>
                                </p:cTn>
                              </p:par>
                              <p:par>
                                <p:cTn id="7" presetID="2" presetClass="entr" presetSubtype="8" fill="hold" nodeType="withEffect">
                                  <p:stCondLst>
                                    <p:cond delay="0"/>
                                  </p:stCondLst>
                                  <p:childTnLst>
                                    <p:set>
                                      <p:cBhvr>
                                        <p:cTn id="8" dur="1" fill="hold">
                                          <p:stCondLst>
                                            <p:cond delay="0"/>
                                          </p:stCondLst>
                                        </p:cTn>
                                        <p:tgtEl>
                                          <p:spTgt spid="10"/>
                                        </p:tgtEl>
                                        <p:attrNameLst>
                                          <p:attrName>style.visibility</p:attrName>
                                        </p:attrNameLst>
                                      </p:cBhvr>
                                      <p:to>
                                        <p:strVal val="visible"/>
                                      </p:to>
                                    </p:set>
                                    <p:anim calcmode="lin" valueType="num">
                                      <p:cBhvr additive="base">
                                        <p:cTn id="9" dur="500" fill="hold"/>
                                        <p:tgtEl>
                                          <p:spTgt spid="10"/>
                                        </p:tgtEl>
                                        <p:attrNameLst>
                                          <p:attrName>ppt_x</p:attrName>
                                        </p:attrNameLst>
                                      </p:cBhvr>
                                      <p:tavLst>
                                        <p:tav tm="0">
                                          <p:val>
                                            <p:strVal val="0-#ppt_w/2"/>
                                          </p:val>
                                        </p:tav>
                                        <p:tav tm="100000">
                                          <p:val>
                                            <p:strVal val="#ppt_x"/>
                                          </p:val>
                                        </p:tav>
                                      </p:tavLst>
                                    </p:anim>
                                    <p:anim calcmode="lin" valueType="num">
                                      <p:cBhvr additive="base">
                                        <p:cTn id="10" dur="500" fill="hold"/>
                                        <p:tgtEl>
                                          <p:spTgt spid="10"/>
                                        </p:tgtEl>
                                        <p:attrNameLst>
                                          <p:attrName>ppt_y</p:attrName>
                                        </p:attrNameLst>
                                      </p:cBhvr>
                                      <p:tavLst>
                                        <p:tav tm="0">
                                          <p:val>
                                            <p:strVal val="#ppt_y"/>
                                          </p:val>
                                        </p:tav>
                                        <p:tav tm="100000">
                                          <p:val>
                                            <p:strVal val="#ppt_y"/>
                                          </p:val>
                                        </p:tav>
                                      </p:tavLst>
                                    </p:anim>
                                  </p:childTnLst>
                                </p:cTn>
                              </p:par>
                              <p:par>
                                <p:cTn id="11" presetID="53" presetClass="entr" presetSubtype="16"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par>
                                <p:cTn id="16" presetID="2" presetClass="entr" presetSubtype="4"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fill="hold"/>
                                        <p:tgtEl>
                                          <p:spTgt spid="7"/>
                                        </p:tgtEl>
                                        <p:attrNameLst>
                                          <p:attrName>ppt_x</p:attrName>
                                        </p:attrNameLst>
                                      </p:cBhvr>
                                      <p:tavLst>
                                        <p:tav tm="0">
                                          <p:val>
                                            <p:strVal val="#ppt_x"/>
                                          </p:val>
                                        </p:tav>
                                        <p:tav tm="100000">
                                          <p:val>
                                            <p:strVal val="#ppt_x"/>
                                          </p:val>
                                        </p:tav>
                                      </p:tavLst>
                                    </p:anim>
                                    <p:anim calcmode="lin" valueType="num">
                                      <p:cBhvr additive="base">
                                        <p:cTn id="19" dur="500" fill="hold"/>
                                        <p:tgtEl>
                                          <p:spTgt spid="7"/>
                                        </p:tgtEl>
                                        <p:attrNameLst>
                                          <p:attrName>ppt_y</p:attrName>
                                        </p:attrNameLst>
                                      </p:cBhvr>
                                      <p:tavLst>
                                        <p:tav tm="0">
                                          <p:val>
                                            <p:strVal val="1+#ppt_h/2"/>
                                          </p:val>
                                        </p:tav>
                                        <p:tav tm="100000">
                                          <p:val>
                                            <p:strVal val="#ppt_y"/>
                                          </p:val>
                                        </p:tav>
                                      </p:tavLst>
                                    </p:anim>
                                  </p:childTnLst>
                                </p:cTn>
                              </p:par>
                              <p:par>
                                <p:cTn id="20" presetID="2" presetClass="entr" presetSubtype="2"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1+#ppt_w/2"/>
                                          </p:val>
                                        </p:tav>
                                        <p:tav tm="100000">
                                          <p:val>
                                            <p:strVal val="#ppt_x"/>
                                          </p:val>
                                        </p:tav>
                                      </p:tavLst>
                                    </p:anim>
                                    <p:anim calcmode="lin" valueType="num">
                                      <p:cBhvr additive="base">
                                        <p:cTn id="23" dur="500" fill="hold"/>
                                        <p:tgtEl>
                                          <p:spTgt spid="2"/>
                                        </p:tgtEl>
                                        <p:attrNameLst>
                                          <p:attrName>ppt_y</p:attrName>
                                        </p:attrNameLst>
                                      </p:cBhvr>
                                      <p:tavLst>
                                        <p:tav tm="0">
                                          <p:val>
                                            <p:strVal val="#ppt_y"/>
                                          </p:val>
                                        </p:tav>
                                        <p:tav tm="100000">
                                          <p:val>
                                            <p:strVal val="#ppt_y"/>
                                          </p:val>
                                        </p:tav>
                                      </p:tavLst>
                                    </p:anim>
                                  </p:childTnLst>
                                </p:cTn>
                              </p:par>
                              <p:par>
                                <p:cTn id="24" presetID="2" presetClass="entr" presetSubtype="4" fill="hold" nodeType="with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500" fill="hold"/>
                                        <p:tgtEl>
                                          <p:spTgt spid="6"/>
                                        </p:tgtEl>
                                        <p:attrNameLst>
                                          <p:attrName>ppt_x</p:attrName>
                                        </p:attrNameLst>
                                      </p:cBhvr>
                                      <p:tavLst>
                                        <p:tav tm="0">
                                          <p:val>
                                            <p:strVal val="#ppt_x"/>
                                          </p:val>
                                        </p:tav>
                                        <p:tav tm="100000">
                                          <p:val>
                                            <p:strVal val="#ppt_x"/>
                                          </p:val>
                                        </p:tav>
                                      </p:tavLst>
                                    </p:anim>
                                    <p:anim calcmode="lin" valueType="num">
                                      <p:cBhvr additive="base">
                                        <p:cTn id="27"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8"/>
          <p:cNvSpPr>
            <a:spLocks noChangeArrowheads="1"/>
          </p:cNvSpPr>
          <p:nvPr/>
        </p:nvSpPr>
        <p:spPr bwMode="auto">
          <a:xfrm>
            <a:off x="8869363" y="5105800"/>
            <a:ext cx="3322637"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a:r>
              <a:rPr lang="en-GB" altLang="en-US" sz="2000" b="1" i="1" dirty="0">
                <a:solidFill>
                  <a:schemeClr val="bg1"/>
                </a:solidFill>
                <a:latin typeface="+mn-lt"/>
              </a:rPr>
              <a:t>“When my placement ended, I felt incredibly motivated and eager to do all that’s necessary to work in this field of work in the near future.”</a:t>
            </a:r>
          </a:p>
        </p:txBody>
      </p:sp>
      <p:sp>
        <p:nvSpPr>
          <p:cNvPr id="5" name="Title 1"/>
          <p:cNvSpPr txBox="1">
            <a:spLocks/>
          </p:cNvSpPr>
          <p:nvPr/>
        </p:nvSpPr>
        <p:spPr>
          <a:xfrm>
            <a:off x="1380314" y="1989884"/>
            <a:ext cx="9594376" cy="2639171"/>
          </a:xfrm>
          <a:prstGeom prst="rect">
            <a:avLst/>
          </a:prstGeom>
        </p:spPr>
        <p:txBody>
          <a:bodyPr vert="horz" lIns="0" tIns="0" rIns="0" bIns="0" rtlCol="0" anchor="ctr" anchorCtr="0">
            <a:noAutofit/>
          </a:bodyPr>
          <a:lstStyle>
            <a:lvl1pPr algn="l" defTabSz="685814" rtl="0" eaLnBrk="1" latinLnBrk="0" hangingPunct="1">
              <a:spcBef>
                <a:spcPct val="0"/>
              </a:spcBef>
              <a:buNone/>
              <a:defRPr sz="2000" b="1" kern="1200">
                <a:solidFill>
                  <a:schemeClr val="tx1">
                    <a:lumMod val="65000"/>
                    <a:lumOff val="35000"/>
                  </a:schemeClr>
                </a:solidFill>
                <a:latin typeface="Arial" pitchFamily="34" charset="0"/>
                <a:ea typeface="+mj-ea"/>
                <a:cs typeface="Arial" pitchFamily="34" charset="0"/>
              </a:defRPr>
            </a:lvl1pPr>
          </a:lstStyle>
          <a:p>
            <a:pPr algn="ctr"/>
            <a:r>
              <a:rPr lang="en-GB" sz="5400" dirty="0" smtClean="0">
                <a:solidFill>
                  <a:srgbClr val="00A7B5"/>
                </a:solidFill>
                <a:latin typeface="+mn-lt"/>
              </a:rPr>
              <a:t>It’s worth thinking about a career in the Built Environment!</a:t>
            </a:r>
            <a:endParaRPr lang="en-GB" sz="5400" dirty="0">
              <a:solidFill>
                <a:srgbClr val="00A7B5"/>
              </a:solidFill>
              <a:latin typeface="+mn-lt"/>
            </a:endParaRPr>
          </a:p>
        </p:txBody>
      </p:sp>
    </p:spTree>
    <p:extLst>
      <p:ext uri="{BB962C8B-B14F-4D97-AF65-F5344CB8AC3E}">
        <p14:creationId xmlns:p14="http://schemas.microsoft.com/office/powerpoint/2010/main" val="18343039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2151259"/>
            <a:ext cx="3866038" cy="1381991"/>
          </a:xfrm>
          <a:prstGeom prst="rect">
            <a:avLst/>
          </a:prstGeom>
        </p:spPr>
      </p:pic>
      <p:sp>
        <p:nvSpPr>
          <p:cNvPr id="4" name="Title 3"/>
          <p:cNvSpPr>
            <a:spLocks noGrp="1"/>
          </p:cNvSpPr>
          <p:nvPr>
            <p:ph type="title"/>
          </p:nvPr>
        </p:nvSpPr>
        <p:spPr>
          <a:xfrm>
            <a:off x="-665130" y="262255"/>
            <a:ext cx="12018930" cy="1325563"/>
          </a:xfrm>
          <a:prstGeom prst="roundRect">
            <a:avLst/>
          </a:prstGeom>
          <a:solidFill>
            <a:srgbClr val="09A5B5"/>
          </a:solidFill>
        </p:spPr>
        <p:txBody>
          <a:bodyPr>
            <a:normAutofit fontScale="90000"/>
          </a:bodyPr>
          <a:lstStyle/>
          <a:p>
            <a:pPr algn="ctr"/>
            <a:r>
              <a:rPr lang="en-GB" sz="6000" b="1" dirty="0" smtClean="0">
                <a:solidFill>
                  <a:schemeClr val="bg1"/>
                </a:solidFill>
                <a:latin typeface="+mn-lt"/>
              </a:rPr>
              <a:t>	</a:t>
            </a:r>
            <a:r>
              <a:rPr lang="en-GB" sz="5300" b="1" dirty="0" smtClean="0">
                <a:solidFill>
                  <a:schemeClr val="bg1"/>
                </a:solidFill>
                <a:latin typeface="+mn-lt"/>
              </a:rPr>
              <a:t>What links Tideway &amp; the River Thames?</a:t>
            </a:r>
            <a:endParaRPr lang="en-GB" sz="5300" b="1" dirty="0">
              <a:solidFill>
                <a:schemeClr val="bg1"/>
              </a:solidFill>
              <a:latin typeface="+mn-lt"/>
            </a:endParaRPr>
          </a:p>
        </p:txBody>
      </p:sp>
      <p:sp>
        <p:nvSpPr>
          <p:cNvPr id="14" name="TextBox 13"/>
          <p:cNvSpPr txBox="1"/>
          <p:nvPr/>
        </p:nvSpPr>
        <p:spPr>
          <a:xfrm>
            <a:off x="297282" y="3788542"/>
            <a:ext cx="3271473" cy="707886"/>
          </a:xfrm>
          <a:prstGeom prst="rect">
            <a:avLst/>
          </a:prstGeom>
          <a:noFill/>
        </p:spPr>
        <p:txBody>
          <a:bodyPr wrap="none" rtlCol="0">
            <a:spAutoFit/>
          </a:bodyPr>
          <a:lstStyle/>
          <a:p>
            <a:pPr algn="ctr"/>
            <a:r>
              <a:rPr lang="en-GB" sz="2000" dirty="0" smtClean="0"/>
              <a:t>A company owned by several </a:t>
            </a:r>
          </a:p>
          <a:p>
            <a:pPr algn="ctr"/>
            <a:r>
              <a:rPr lang="en-GB" sz="2000" dirty="0" smtClean="0"/>
              <a:t>larger companies  </a:t>
            </a:r>
            <a:endParaRPr lang="en-GB" sz="2000" dirty="0"/>
          </a:p>
        </p:txBody>
      </p:sp>
      <p:pic>
        <p:nvPicPr>
          <p:cNvPr id="15" name="Picture 14"/>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474866" y="1998160"/>
            <a:ext cx="2999014" cy="1688187"/>
          </a:xfrm>
          <a:prstGeom prst="rect">
            <a:avLst/>
          </a:prstGeom>
          <a:ln>
            <a:solidFill>
              <a:schemeClr val="tx1"/>
            </a:solidFill>
          </a:ln>
        </p:spPr>
      </p:pic>
      <p:sp>
        <p:nvSpPr>
          <p:cNvPr id="17" name="Rectangle 16"/>
          <p:cNvSpPr/>
          <p:nvPr/>
        </p:nvSpPr>
        <p:spPr>
          <a:xfrm>
            <a:off x="8015855" y="3993742"/>
            <a:ext cx="3917033" cy="707886"/>
          </a:xfrm>
          <a:prstGeom prst="rect">
            <a:avLst/>
          </a:prstGeom>
        </p:spPr>
        <p:txBody>
          <a:bodyPr wrap="none">
            <a:spAutoFit/>
          </a:bodyPr>
          <a:lstStyle/>
          <a:p>
            <a:pPr algn="ctr"/>
            <a:r>
              <a:rPr lang="en-GB" sz="2000" dirty="0"/>
              <a:t>A</a:t>
            </a:r>
            <a:r>
              <a:rPr lang="en-GB" sz="2000" dirty="0" smtClean="0"/>
              <a:t> </a:t>
            </a:r>
            <a:r>
              <a:rPr lang="en-GB" sz="2000" dirty="0"/>
              <a:t>river that </a:t>
            </a:r>
            <a:r>
              <a:rPr lang="en-GB" sz="2000" dirty="0" smtClean="0"/>
              <a:t>flows </a:t>
            </a:r>
            <a:r>
              <a:rPr lang="en-GB" sz="2000" dirty="0"/>
              <a:t>through southern </a:t>
            </a:r>
            <a:endParaRPr lang="en-GB" sz="2000" dirty="0" smtClean="0"/>
          </a:p>
          <a:p>
            <a:pPr algn="ctr"/>
            <a:r>
              <a:rPr lang="en-GB" sz="2000" dirty="0" smtClean="0"/>
              <a:t>England </a:t>
            </a:r>
            <a:r>
              <a:rPr lang="en-GB" sz="2000" dirty="0"/>
              <a:t>including </a:t>
            </a:r>
            <a:r>
              <a:rPr lang="en-GB" sz="2000" dirty="0" smtClean="0"/>
              <a:t>London</a:t>
            </a:r>
            <a:endParaRPr lang="en-GB" sz="2000" dirty="0"/>
          </a:p>
        </p:txBody>
      </p:sp>
      <p:sp>
        <p:nvSpPr>
          <p:cNvPr id="18" name="TextBox 17"/>
          <p:cNvSpPr txBox="1"/>
          <p:nvPr/>
        </p:nvSpPr>
        <p:spPr>
          <a:xfrm>
            <a:off x="9250777" y="1608323"/>
            <a:ext cx="1447191" cy="369332"/>
          </a:xfrm>
          <a:prstGeom prst="rect">
            <a:avLst/>
          </a:prstGeom>
          <a:noFill/>
        </p:spPr>
        <p:txBody>
          <a:bodyPr wrap="none" rtlCol="0">
            <a:spAutoFit/>
          </a:bodyPr>
          <a:lstStyle/>
          <a:p>
            <a:r>
              <a:rPr lang="en-GB" dirty="0" smtClean="0"/>
              <a:t>River Thames</a:t>
            </a:r>
            <a:endParaRPr lang="en-GB" dirty="0"/>
          </a:p>
        </p:txBody>
      </p:sp>
      <p:sp>
        <p:nvSpPr>
          <p:cNvPr id="20" name="Rectangle 19"/>
          <p:cNvSpPr/>
          <p:nvPr/>
        </p:nvSpPr>
        <p:spPr>
          <a:xfrm>
            <a:off x="838199" y="5359421"/>
            <a:ext cx="9625445" cy="1077218"/>
          </a:xfrm>
          <a:prstGeom prst="rect">
            <a:avLst/>
          </a:prstGeom>
        </p:spPr>
        <p:txBody>
          <a:bodyPr wrap="square">
            <a:spAutoFit/>
          </a:bodyPr>
          <a:lstStyle/>
          <a:p>
            <a:pPr algn="ctr"/>
            <a:r>
              <a:rPr lang="en-GB" sz="3200" b="1" dirty="0">
                <a:solidFill>
                  <a:srgbClr val="09A5B5"/>
                </a:solidFill>
                <a:latin typeface="Calibri" panose="020F0502020204030204" pitchFamily="34" charset="0"/>
              </a:rPr>
              <a:t>Tideway is building the Thames Tideway Tunnel – London's new super </a:t>
            </a:r>
            <a:r>
              <a:rPr lang="en-GB" sz="3200" b="1" dirty="0" smtClean="0">
                <a:solidFill>
                  <a:srgbClr val="09A5B5"/>
                </a:solidFill>
                <a:latin typeface="Calibri" panose="020F0502020204030204" pitchFamily="34" charset="0"/>
              </a:rPr>
              <a:t>sewer!</a:t>
            </a:r>
            <a:endParaRPr lang="en-GB" sz="3200" b="1" i="0" dirty="0">
              <a:solidFill>
                <a:srgbClr val="09A5B5"/>
              </a:solidFill>
              <a:effectLst/>
              <a:latin typeface="Calibri" panose="020F0502020204030204" pitchFamily="34" charset="0"/>
            </a:endParaRPr>
          </a:p>
        </p:txBody>
      </p:sp>
      <p:pic>
        <p:nvPicPr>
          <p:cNvPr id="2" name="Picture 1"/>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3307047" y="2819183"/>
            <a:ext cx="2641917" cy="2383267"/>
          </a:xfrm>
          <a:prstGeom prst="rect">
            <a:avLst/>
          </a:prstGeom>
        </p:spPr>
      </p:pic>
      <p:pic>
        <p:nvPicPr>
          <p:cNvPr id="1026" name="Picture 2" descr="Question, Mark, Button, Sign, Symbol, Query"/>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782730" y="2151259"/>
            <a:ext cx="2492693" cy="24926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719779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2000"/>
                                        <p:tgtEl>
                                          <p:spTgt spid="1026"/>
                                        </p:tgtEl>
                                      </p:cBhvr>
                                    </p:animEffect>
                                    <p:anim calcmode="lin" valueType="num">
                                      <p:cBhvr>
                                        <p:cTn id="8" dur="2000" fill="hold"/>
                                        <p:tgtEl>
                                          <p:spTgt spid="1026"/>
                                        </p:tgtEl>
                                        <p:attrNameLst>
                                          <p:attrName>ppt_w</p:attrName>
                                        </p:attrNameLst>
                                      </p:cBhvr>
                                      <p:tavLst>
                                        <p:tav tm="0" fmla="#ppt_w*sin(2.5*pi*$)">
                                          <p:val>
                                            <p:fltVal val="0"/>
                                          </p:val>
                                        </p:tav>
                                        <p:tav tm="100000">
                                          <p:val>
                                            <p:fltVal val="1"/>
                                          </p:val>
                                        </p:tav>
                                      </p:tavLst>
                                    </p:anim>
                                    <p:anim calcmode="lin" valueType="num">
                                      <p:cBhvr>
                                        <p:cTn id="9" dur="2000" fill="hold"/>
                                        <p:tgtEl>
                                          <p:spTgt spid="1026"/>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barn(inVertical)">
                                      <p:cBhvr>
                                        <p:cTn id="1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493687" y="1755370"/>
            <a:ext cx="6779973" cy="923330"/>
          </a:xfrm>
          <a:prstGeom prst="rect">
            <a:avLst/>
          </a:prstGeom>
        </p:spPr>
        <p:txBody>
          <a:bodyPr wrap="square">
            <a:spAutoFit/>
          </a:bodyPr>
          <a:lstStyle/>
          <a:p>
            <a:pPr marL="285750" indent="-285750">
              <a:buFont typeface="Arial" panose="020B0604020202020204" pitchFamily="34" charset="0"/>
              <a:buChar char="•"/>
            </a:pPr>
            <a:r>
              <a:rPr lang="en-GB" dirty="0" smtClean="0">
                <a:latin typeface="Calibri" panose="020F0502020204030204" pitchFamily="34" charset="0"/>
              </a:rPr>
              <a:t>A </a:t>
            </a:r>
            <a:r>
              <a:rPr lang="en-GB" dirty="0">
                <a:latin typeface="Calibri" panose="020F0502020204030204" pitchFamily="34" charset="0"/>
              </a:rPr>
              <a:t>25km </a:t>
            </a:r>
            <a:r>
              <a:rPr lang="en-GB" dirty="0" smtClean="0">
                <a:latin typeface="Calibri" panose="020F0502020204030204" pitchFamily="34" charset="0"/>
              </a:rPr>
              <a:t>‘Super Sewer’ </a:t>
            </a:r>
            <a:r>
              <a:rPr lang="en-GB" dirty="0">
                <a:latin typeface="Calibri" panose="020F0502020204030204" pitchFamily="34" charset="0"/>
              </a:rPr>
              <a:t>under the Thames </a:t>
            </a:r>
            <a:r>
              <a:rPr lang="en-GB" dirty="0" smtClean="0">
                <a:latin typeface="Calibri" panose="020F0502020204030204" pitchFamily="34" charset="0"/>
              </a:rPr>
              <a:t>to stop millions of tonnes pollution getting into the river </a:t>
            </a:r>
            <a:r>
              <a:rPr lang="en-GB" dirty="0">
                <a:latin typeface="Calibri" panose="020F0502020204030204" pitchFamily="34" charset="0"/>
              </a:rPr>
              <a:t>as well </a:t>
            </a:r>
            <a:r>
              <a:rPr lang="en-GB" dirty="0" smtClean="0">
                <a:latin typeface="Calibri" panose="020F0502020204030204" pitchFamily="34" charset="0"/>
              </a:rPr>
              <a:t>as </a:t>
            </a:r>
            <a:r>
              <a:rPr lang="en-GB" dirty="0">
                <a:latin typeface="Calibri" panose="020F0502020204030204" pitchFamily="34" charset="0"/>
              </a:rPr>
              <a:t>completely new areas of public space.</a:t>
            </a:r>
          </a:p>
        </p:txBody>
      </p:sp>
      <p:sp>
        <p:nvSpPr>
          <p:cNvPr id="10" name="TextBox 9"/>
          <p:cNvSpPr txBox="1"/>
          <p:nvPr/>
        </p:nvSpPr>
        <p:spPr>
          <a:xfrm>
            <a:off x="5223200" y="5632939"/>
            <a:ext cx="6703028" cy="1200329"/>
          </a:xfrm>
          <a:prstGeom prst="rect">
            <a:avLst/>
          </a:prstGeom>
          <a:noFill/>
        </p:spPr>
        <p:txBody>
          <a:bodyPr wrap="square" rtlCol="0">
            <a:spAutoFit/>
          </a:bodyPr>
          <a:lstStyle/>
          <a:p>
            <a:pPr marL="285750" indent="-285750">
              <a:buFont typeface="Arial" panose="020B0604020202020204" pitchFamily="34" charset="0"/>
              <a:buChar char="•"/>
            </a:pPr>
            <a:r>
              <a:rPr lang="en-GB" dirty="0">
                <a:latin typeface="Calibri" panose="020F0502020204030204" pitchFamily="34" charset="0"/>
              </a:rPr>
              <a:t>The tunnel </a:t>
            </a:r>
            <a:r>
              <a:rPr lang="en-GB" dirty="0" smtClean="0">
                <a:latin typeface="Calibri" panose="020F0502020204030204" pitchFamily="34" charset="0"/>
              </a:rPr>
              <a:t>is set to </a:t>
            </a:r>
            <a:r>
              <a:rPr lang="en-GB" dirty="0">
                <a:latin typeface="Calibri" panose="020F0502020204030204" pitchFamily="34" charset="0"/>
              </a:rPr>
              <a:t>cost £3.8bn to complete with Thames Water’s 15 million wastewater </a:t>
            </a:r>
            <a:r>
              <a:rPr lang="en-GB" dirty="0" smtClean="0">
                <a:latin typeface="Calibri" panose="020F0502020204030204" pitchFamily="34" charset="0"/>
              </a:rPr>
              <a:t>customers paying </a:t>
            </a:r>
            <a:r>
              <a:rPr lang="en-GB" dirty="0">
                <a:latin typeface="Calibri" panose="020F0502020204030204" pitchFamily="34" charset="0"/>
              </a:rPr>
              <a:t>no more </a:t>
            </a:r>
            <a:r>
              <a:rPr lang="en-GB" dirty="0" smtClean="0">
                <a:latin typeface="Calibri" panose="020F0502020204030204" pitchFamily="34" charset="0"/>
              </a:rPr>
              <a:t>than an extra </a:t>
            </a:r>
            <a:r>
              <a:rPr lang="en-GB" dirty="0">
                <a:latin typeface="Calibri" panose="020F0502020204030204" pitchFamily="34" charset="0"/>
              </a:rPr>
              <a:t>£25 per </a:t>
            </a:r>
            <a:r>
              <a:rPr lang="en-GB" dirty="0" smtClean="0">
                <a:latin typeface="Calibri" panose="020F0502020204030204" pitchFamily="34" charset="0"/>
              </a:rPr>
              <a:t>year.</a:t>
            </a:r>
          </a:p>
          <a:p>
            <a:pPr marL="285750" indent="-285750">
              <a:buFont typeface="Arial" panose="020B0604020202020204" pitchFamily="34" charset="0"/>
              <a:buChar char="•"/>
            </a:pPr>
            <a:endParaRPr lang="en-GB" dirty="0">
              <a:latin typeface="Calibri" panose="020F0502020204030204" pitchFamily="34" charset="0"/>
            </a:endParaRPr>
          </a:p>
        </p:txBody>
      </p:sp>
      <p:sp>
        <p:nvSpPr>
          <p:cNvPr id="11" name="TextBox 10"/>
          <p:cNvSpPr txBox="1"/>
          <p:nvPr/>
        </p:nvSpPr>
        <p:spPr>
          <a:xfrm>
            <a:off x="5223200" y="5285900"/>
            <a:ext cx="2338141" cy="369332"/>
          </a:xfrm>
          <a:prstGeom prst="rect">
            <a:avLst/>
          </a:prstGeom>
          <a:noFill/>
        </p:spPr>
        <p:txBody>
          <a:bodyPr wrap="none" rtlCol="0">
            <a:spAutoFit/>
          </a:bodyPr>
          <a:lstStyle/>
          <a:p>
            <a:r>
              <a:rPr lang="en-GB" b="1" dirty="0" smtClean="0">
                <a:solidFill>
                  <a:srgbClr val="09A5B5"/>
                </a:solidFill>
                <a:latin typeface="Calibri" panose="020F0502020204030204" pitchFamily="34" charset="0"/>
              </a:rPr>
              <a:t>How much will it cost?</a:t>
            </a:r>
            <a:endParaRPr lang="en-GB" b="1" dirty="0">
              <a:solidFill>
                <a:srgbClr val="09A5B5"/>
              </a:solidFill>
              <a:latin typeface="Calibri" panose="020F0502020204030204" pitchFamily="34" charset="0"/>
            </a:endParaRPr>
          </a:p>
        </p:txBody>
      </p:sp>
      <p:sp>
        <p:nvSpPr>
          <p:cNvPr id="12" name="TextBox 11"/>
          <p:cNvSpPr txBox="1"/>
          <p:nvPr/>
        </p:nvSpPr>
        <p:spPr>
          <a:xfrm>
            <a:off x="3204202" y="4491418"/>
            <a:ext cx="3033203" cy="369332"/>
          </a:xfrm>
          <a:prstGeom prst="rect">
            <a:avLst/>
          </a:prstGeom>
          <a:noFill/>
        </p:spPr>
        <p:txBody>
          <a:bodyPr wrap="none" rtlCol="0">
            <a:spAutoFit/>
          </a:bodyPr>
          <a:lstStyle/>
          <a:p>
            <a:r>
              <a:rPr lang="en-GB" b="1" dirty="0" smtClean="0">
                <a:solidFill>
                  <a:srgbClr val="09A5B5"/>
                </a:solidFill>
                <a:latin typeface="Calibri" panose="020F0502020204030204" pitchFamily="34" charset="0"/>
              </a:rPr>
              <a:t>How long will it take to build?</a:t>
            </a:r>
            <a:endParaRPr lang="en-GB" b="1" dirty="0">
              <a:solidFill>
                <a:srgbClr val="09A5B5"/>
              </a:solidFill>
              <a:latin typeface="Calibri" panose="020F0502020204030204" pitchFamily="34" charset="0"/>
            </a:endParaRPr>
          </a:p>
        </p:txBody>
      </p:sp>
      <p:sp>
        <p:nvSpPr>
          <p:cNvPr id="13" name="TextBox 12"/>
          <p:cNvSpPr txBox="1"/>
          <p:nvPr/>
        </p:nvSpPr>
        <p:spPr>
          <a:xfrm>
            <a:off x="3295044" y="4850359"/>
            <a:ext cx="5015540" cy="369332"/>
          </a:xfrm>
          <a:prstGeom prst="rect">
            <a:avLst/>
          </a:prstGeom>
          <a:noFill/>
        </p:spPr>
        <p:txBody>
          <a:bodyPr wrap="none" rtlCol="0">
            <a:spAutoFit/>
          </a:bodyPr>
          <a:lstStyle/>
          <a:p>
            <a:pPr marL="285750" indent="-285750">
              <a:buFont typeface="Arial" panose="020B0604020202020204" pitchFamily="34" charset="0"/>
              <a:buChar char="•"/>
            </a:pPr>
            <a:r>
              <a:rPr lang="en-GB" dirty="0" smtClean="0">
                <a:latin typeface="Calibri" panose="020F0502020204030204" pitchFamily="34" charset="0"/>
              </a:rPr>
              <a:t>Work started in 2016 and is due to finish in 2024</a:t>
            </a:r>
            <a:endParaRPr lang="en-GB" dirty="0">
              <a:latin typeface="Calibri" panose="020F0502020204030204" pitchFamily="34" charset="0"/>
            </a:endParaRPr>
          </a:p>
        </p:txBody>
      </p:sp>
      <p:sp>
        <p:nvSpPr>
          <p:cNvPr id="15" name="TextBox 14"/>
          <p:cNvSpPr txBox="1"/>
          <p:nvPr/>
        </p:nvSpPr>
        <p:spPr>
          <a:xfrm>
            <a:off x="1823550" y="2677104"/>
            <a:ext cx="1889300" cy="369332"/>
          </a:xfrm>
          <a:prstGeom prst="rect">
            <a:avLst/>
          </a:prstGeom>
          <a:noFill/>
        </p:spPr>
        <p:txBody>
          <a:bodyPr wrap="none" rtlCol="0">
            <a:spAutoFit/>
          </a:bodyPr>
          <a:lstStyle/>
          <a:p>
            <a:r>
              <a:rPr lang="en-GB" b="1" dirty="0" smtClean="0">
                <a:solidFill>
                  <a:srgbClr val="09A5B5"/>
                </a:solidFill>
                <a:latin typeface="Calibri" panose="020F0502020204030204" pitchFamily="34" charset="0"/>
              </a:rPr>
              <a:t>Why is it needed?</a:t>
            </a:r>
            <a:endParaRPr lang="en-GB" b="1" dirty="0">
              <a:solidFill>
                <a:srgbClr val="09A5B5"/>
              </a:solidFill>
              <a:latin typeface="Calibri" panose="020F0502020204030204" pitchFamily="34" charset="0"/>
            </a:endParaRPr>
          </a:p>
        </p:txBody>
      </p:sp>
      <p:sp>
        <p:nvSpPr>
          <p:cNvPr id="16" name="TextBox 15"/>
          <p:cNvSpPr txBox="1"/>
          <p:nvPr/>
        </p:nvSpPr>
        <p:spPr>
          <a:xfrm>
            <a:off x="1823550" y="2991550"/>
            <a:ext cx="6703028" cy="1477328"/>
          </a:xfrm>
          <a:prstGeom prst="rect">
            <a:avLst/>
          </a:prstGeom>
          <a:noFill/>
        </p:spPr>
        <p:txBody>
          <a:bodyPr wrap="square" rtlCol="0">
            <a:spAutoFit/>
          </a:bodyPr>
          <a:lstStyle/>
          <a:p>
            <a:pPr marL="285750" indent="-285750">
              <a:buFont typeface="Arial" panose="020B0604020202020204" pitchFamily="34" charset="0"/>
              <a:buChar char="•"/>
            </a:pPr>
            <a:r>
              <a:rPr lang="en-GB" dirty="0" smtClean="0">
                <a:latin typeface="Calibri" panose="020F0502020204030204" pitchFamily="34" charset="0"/>
              </a:rPr>
              <a:t>In 1858, Victorian engineer, </a:t>
            </a:r>
            <a:r>
              <a:rPr lang="en-GB" dirty="0">
                <a:latin typeface="Calibri" panose="020F0502020204030204" pitchFamily="34" charset="0"/>
              </a:rPr>
              <a:t>Sir Joseph </a:t>
            </a:r>
            <a:r>
              <a:rPr lang="en-GB" dirty="0" err="1" smtClean="0">
                <a:latin typeface="Calibri" panose="020F0502020204030204" pitchFamily="34" charset="0"/>
              </a:rPr>
              <a:t>Bazalgette</a:t>
            </a:r>
            <a:r>
              <a:rPr lang="en-GB" dirty="0" smtClean="0">
                <a:latin typeface="Calibri" panose="020F0502020204030204" pitchFamily="34" charset="0"/>
              </a:rPr>
              <a:t> built a sewage system under the Thames that could accommodate 4m people but London now has 9m. When it rains, raw </a:t>
            </a:r>
            <a:r>
              <a:rPr lang="en-GB" dirty="0">
                <a:latin typeface="Calibri" panose="020F0502020204030204" pitchFamily="34" charset="0"/>
              </a:rPr>
              <a:t>sewage </a:t>
            </a:r>
            <a:r>
              <a:rPr lang="en-GB" dirty="0" smtClean="0">
                <a:latin typeface="Calibri" panose="020F0502020204030204" pitchFamily="34" charset="0"/>
              </a:rPr>
              <a:t>flows </a:t>
            </a:r>
            <a:r>
              <a:rPr lang="en-GB" dirty="0">
                <a:latin typeface="Calibri" panose="020F0502020204030204" pitchFamily="34" charset="0"/>
              </a:rPr>
              <a:t>directly into the </a:t>
            </a:r>
            <a:r>
              <a:rPr lang="en-GB" dirty="0" smtClean="0">
                <a:latin typeface="Calibri" panose="020F0502020204030204" pitchFamily="34" charset="0"/>
              </a:rPr>
              <a:t>Thames </a:t>
            </a:r>
            <a:r>
              <a:rPr lang="en-GB" dirty="0">
                <a:latin typeface="Calibri" panose="020F0502020204030204" pitchFamily="34" charset="0"/>
              </a:rPr>
              <a:t>as i</a:t>
            </a:r>
            <a:r>
              <a:rPr lang="en-GB" dirty="0" smtClean="0">
                <a:latin typeface="Calibri" panose="020F0502020204030204" pitchFamily="34" charset="0"/>
              </a:rPr>
              <a:t>t is </a:t>
            </a:r>
            <a:r>
              <a:rPr lang="en-GB" dirty="0">
                <a:latin typeface="Calibri" panose="020F0502020204030204" pitchFamily="34" charset="0"/>
              </a:rPr>
              <a:t>the only way to stop homes and streets </a:t>
            </a:r>
            <a:r>
              <a:rPr lang="en-GB" dirty="0" smtClean="0">
                <a:latin typeface="Calibri" panose="020F0502020204030204" pitchFamily="34" charset="0"/>
              </a:rPr>
              <a:t>from </a:t>
            </a:r>
            <a:r>
              <a:rPr lang="en-GB" dirty="0">
                <a:latin typeface="Calibri" panose="020F0502020204030204" pitchFamily="34" charset="0"/>
              </a:rPr>
              <a:t>flooding </a:t>
            </a:r>
            <a:r>
              <a:rPr lang="en-GB" dirty="0" smtClean="0">
                <a:latin typeface="Calibri" panose="020F0502020204030204" pitchFamily="34" charset="0"/>
              </a:rPr>
              <a:t>when the </a:t>
            </a:r>
            <a:r>
              <a:rPr lang="en-GB" dirty="0">
                <a:latin typeface="Calibri" panose="020F0502020204030204" pitchFamily="34" charset="0"/>
              </a:rPr>
              <a:t>existing Victorian sewers overflow.</a:t>
            </a:r>
          </a:p>
        </p:txBody>
      </p:sp>
      <p:sp>
        <p:nvSpPr>
          <p:cNvPr id="17" name="TextBox 16"/>
          <p:cNvSpPr txBox="1"/>
          <p:nvPr/>
        </p:nvSpPr>
        <p:spPr>
          <a:xfrm>
            <a:off x="493687" y="1383895"/>
            <a:ext cx="1929054" cy="369332"/>
          </a:xfrm>
          <a:prstGeom prst="rect">
            <a:avLst/>
          </a:prstGeom>
          <a:noFill/>
        </p:spPr>
        <p:txBody>
          <a:bodyPr wrap="none" rtlCol="0">
            <a:spAutoFit/>
          </a:bodyPr>
          <a:lstStyle/>
          <a:p>
            <a:r>
              <a:rPr lang="en-GB" b="1" dirty="0" smtClean="0">
                <a:solidFill>
                  <a:srgbClr val="09A5B5"/>
                </a:solidFill>
                <a:latin typeface="Calibri" panose="020F0502020204030204" pitchFamily="34" charset="0"/>
              </a:rPr>
              <a:t>What exactly is it?</a:t>
            </a:r>
            <a:endParaRPr lang="en-GB" b="1" dirty="0">
              <a:solidFill>
                <a:srgbClr val="09A5B5"/>
              </a:solidFill>
              <a:latin typeface="Calibri" panose="020F0502020204030204" pitchFamily="34" charset="0"/>
            </a:endParaRPr>
          </a:p>
        </p:txBody>
      </p:sp>
      <p:sp>
        <p:nvSpPr>
          <p:cNvPr id="18" name="Title 3"/>
          <p:cNvSpPr txBox="1">
            <a:spLocks/>
          </p:cNvSpPr>
          <p:nvPr/>
        </p:nvSpPr>
        <p:spPr>
          <a:xfrm>
            <a:off x="-749001" y="174273"/>
            <a:ext cx="12018930" cy="1143413"/>
          </a:xfrm>
          <a:prstGeom prst="roundRect">
            <a:avLst/>
          </a:prstGeom>
          <a:solidFill>
            <a:srgbClr val="09A5B5"/>
          </a:solidFill>
        </p:spPr>
        <p:txBody>
          <a:bodyPr>
            <a:normAutofit fontScale="97500"/>
          </a:bodyPr>
          <a:lstStyle>
            <a:lvl1pPr algn="ctr" defTabSz="609585" rtl="0" eaLnBrk="1" latinLnBrk="0" hangingPunct="1">
              <a:spcBef>
                <a:spcPct val="0"/>
              </a:spcBef>
              <a:buNone/>
              <a:defRPr sz="5867" kern="1200">
                <a:solidFill>
                  <a:schemeClr val="tx1"/>
                </a:solidFill>
                <a:latin typeface="+mj-lt"/>
                <a:ea typeface="+mj-ea"/>
                <a:cs typeface="+mj-cs"/>
              </a:defRPr>
            </a:lvl1pPr>
          </a:lstStyle>
          <a:p>
            <a:r>
              <a:rPr lang="en-GB" sz="6000" b="1" dirty="0" smtClean="0">
                <a:solidFill>
                  <a:schemeClr val="bg1"/>
                </a:solidFill>
                <a:latin typeface="+mn-lt"/>
              </a:rPr>
              <a:t>	</a:t>
            </a:r>
            <a:r>
              <a:rPr lang="en-GB" sz="5300" b="1" dirty="0" smtClean="0">
                <a:solidFill>
                  <a:schemeClr val="bg1"/>
                </a:solidFill>
                <a:latin typeface="+mn-lt"/>
              </a:rPr>
              <a:t>The Thames Tideway Tunnel</a:t>
            </a:r>
            <a:endParaRPr lang="en-GB" sz="5300" b="1" dirty="0">
              <a:solidFill>
                <a:schemeClr val="bg1"/>
              </a:solidFill>
              <a:latin typeface="+mn-lt"/>
            </a:endParaRPr>
          </a:p>
        </p:txBody>
      </p:sp>
    </p:spTree>
    <p:extLst>
      <p:ext uri="{BB962C8B-B14F-4D97-AF65-F5344CB8AC3E}">
        <p14:creationId xmlns:p14="http://schemas.microsoft.com/office/powerpoint/2010/main" val="38430192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Go Construct PPT Template">
  <a:themeElements>
    <a:clrScheme name="Custom 1">
      <a:dk1>
        <a:sysClr val="windowText" lastClr="000000"/>
      </a:dk1>
      <a:lt1>
        <a:sysClr val="window" lastClr="FFFFFF"/>
      </a:lt1>
      <a:dk2>
        <a:srgbClr val="3D3D3C"/>
      </a:dk2>
      <a:lt2>
        <a:srgbClr val="9D9C9C"/>
      </a:lt2>
      <a:accent1>
        <a:srgbClr val="F5B016"/>
      </a:accent1>
      <a:accent2>
        <a:srgbClr val="CD2E4F"/>
      </a:accent2>
      <a:accent3>
        <a:srgbClr val="D23526"/>
      </a:accent3>
      <a:accent4>
        <a:srgbClr val="72113C"/>
      </a:accent4>
      <a:accent5>
        <a:srgbClr val="FBBD5B"/>
      </a:accent5>
      <a:accent6>
        <a:srgbClr val="931820"/>
      </a:accent6>
      <a:hlink>
        <a:srgbClr val="AECC48"/>
      </a:hlink>
      <a:folHlink>
        <a:srgbClr val="264C22"/>
      </a:folHlink>
    </a:clrScheme>
    <a:fontScheme name="Office Classic 2">
      <a:maj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3294</TotalTime>
  <Words>1537</Words>
  <Application>Microsoft Office PowerPoint</Application>
  <PresentationFormat>Widescreen</PresentationFormat>
  <Paragraphs>233</Paragraphs>
  <Slides>18</Slides>
  <Notes>17</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18</vt:i4>
      </vt:variant>
    </vt:vector>
  </HeadingPairs>
  <TitlesOfParts>
    <vt:vector size="25" baseType="lpstr">
      <vt:lpstr>Gulim</vt:lpstr>
      <vt:lpstr>Arial</vt:lpstr>
      <vt:lpstr>Calibri</vt:lpstr>
      <vt:lpstr>Calibri Light</vt:lpstr>
      <vt:lpstr>Museo Sans Cyrl 700</vt:lpstr>
      <vt:lpstr>Office Theme</vt:lpstr>
      <vt:lpstr>Go Construct PPT Template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What links Tideway &amp; the River Thames?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Employability Skills Workshop</dc:title>
  <dc:creator>Naziyah Miah</dc:creator>
  <cp:lastModifiedBy>Charlotte Higgins</cp:lastModifiedBy>
  <cp:revision>251</cp:revision>
  <cp:lastPrinted>2019-11-01T13:53:20Z</cp:lastPrinted>
  <dcterms:created xsi:type="dcterms:W3CDTF">2019-06-28T14:14:07Z</dcterms:created>
  <dcterms:modified xsi:type="dcterms:W3CDTF">2020-10-26T12:07:50Z</dcterms:modified>
</cp:coreProperties>
</file>